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79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CA9"/>
    <a:srgbClr val="045DB9"/>
    <a:srgbClr val="6DB5FF"/>
    <a:srgbClr val="ED7737"/>
    <a:srgbClr val="FDB026"/>
    <a:srgbClr val="EC7734"/>
    <a:srgbClr val="83AFDC"/>
    <a:srgbClr val="84B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6808" autoAdjust="0"/>
  </p:normalViewPr>
  <p:slideViewPr>
    <p:cSldViewPr>
      <p:cViewPr>
        <p:scale>
          <a:sx n="60" d="100"/>
          <a:sy n="60" d="100"/>
        </p:scale>
        <p:origin x="-13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2D859DE2-54AB-4360-946A-39CE26373B3A}" type="datetime1">
              <a:rPr lang="ru-RU"/>
              <a:pPr>
                <a:defRPr/>
              </a:pPr>
              <a:t>26.06.2016</a:t>
            </a:fld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F2EB23FF-775E-4A35-935D-3EF7506B0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97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B4B4D2B9-7051-4BA0-90F3-8F78FDF25670}" type="datetime1">
              <a:rPr lang="ru-RU"/>
              <a:pPr>
                <a:defRPr/>
              </a:pPr>
              <a:t>26.06.2016</a:t>
            </a:fld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27C07445-41C9-4764-9947-D4302FFEB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619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8365C4C-3F6E-4D2E-97E0-841583B467D2}" type="datetime1">
              <a:rPr lang="ru-RU" smtClean="0">
                <a:latin typeface="Times" pitchFamily="18" charset="0"/>
              </a:rPr>
              <a:pPr/>
              <a:t>26.06.2016</a:t>
            </a:fld>
            <a:endParaRPr lang="ru-RU" smtClean="0">
              <a:latin typeface="Times" pitchFamily="18" charset="0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3BC1E-F262-468D-B13F-61C44E0FF02F}" type="slidenum">
              <a:rPr lang="ru-RU" smtClean="0">
                <a:latin typeface="Times" pitchFamily="18" charset="0"/>
              </a:rPr>
              <a:pPr/>
              <a:t>2</a:t>
            </a:fld>
            <a:endParaRPr lang="ru-RU" smtClean="0">
              <a:latin typeface="Times" pitchFamily="18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3936" cy="4320"/>
            </a:xfrm>
            <a:prstGeom prst="rect">
              <a:avLst/>
            </a:prstGeom>
            <a:gradFill rotWithShape="0">
              <a:gsLst>
                <a:gs pos="0">
                  <a:srgbClr val="045DB9"/>
                </a:gs>
                <a:gs pos="100000">
                  <a:srgbClr val="6DB5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912" cy="4320"/>
            </a:xfrm>
            <a:prstGeom prst="rect">
              <a:avLst/>
            </a:prstGeom>
            <a:gradFill rotWithShape="0">
              <a:gsLst>
                <a:gs pos="0">
                  <a:srgbClr val="FFB125"/>
                </a:gs>
                <a:gs pos="100000">
                  <a:srgbClr val="ED773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3936" y="0"/>
              <a:ext cx="1824" cy="4320"/>
            </a:xfrm>
            <a:prstGeom prst="rect">
              <a:avLst/>
            </a:prstGeom>
            <a:gradFill rotWithShape="0">
              <a:gsLst>
                <a:gs pos="0">
                  <a:srgbClr val="6DB5FF"/>
                </a:gs>
                <a:gs pos="100000">
                  <a:srgbClr val="045DB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4944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rgbClr val="FFB125"/>
                </a:gs>
                <a:gs pos="100000">
                  <a:srgbClr val="ED7737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1056" y="0"/>
              <a:ext cx="816" cy="4320"/>
            </a:xfrm>
            <a:prstGeom prst="rect">
              <a:avLst/>
            </a:prstGeom>
            <a:gradFill rotWithShape="0">
              <a:gsLst>
                <a:gs pos="0">
                  <a:srgbClr val="ED7737"/>
                </a:gs>
                <a:gs pos="100000">
                  <a:srgbClr val="FFB12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288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336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3456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3552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4" name="Line 30"/>
            <p:cNvSpPr>
              <a:spLocks noChangeShapeType="1"/>
            </p:cNvSpPr>
            <p:nvPr/>
          </p:nvSpPr>
          <p:spPr bwMode="auto">
            <a:xfrm>
              <a:off x="5616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56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5376" y="388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5520" y="388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5520" y="374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9" name="Rectangle 35"/>
            <p:cNvSpPr>
              <a:spLocks noChangeArrowheads="1"/>
            </p:cNvSpPr>
            <p:nvPr/>
          </p:nvSpPr>
          <p:spPr bwMode="auto">
            <a:xfrm>
              <a:off x="384" y="1584"/>
              <a:ext cx="3072" cy="3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384" y="2112"/>
              <a:ext cx="4656" cy="240"/>
            </a:xfrm>
            <a:prstGeom prst="rect">
              <a:avLst/>
            </a:prstGeom>
            <a:solidFill>
              <a:srgbClr val="245CA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8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5040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</p:grpSp>
      <p:sp>
        <p:nvSpPr>
          <p:cNvPr id="820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4800600" cy="533400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352800"/>
            <a:ext cx="7315200" cy="381000"/>
          </a:xfrm>
        </p:spPr>
        <p:txBody>
          <a:bodyPr anchor="ctr"/>
          <a:lstStyle>
            <a:lvl1pPr marL="0" indent="0">
              <a:buFont typeface="Webdings" pitchFamily="18" charset="2"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4700" y="76200"/>
            <a:ext cx="1866900" cy="632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76200"/>
            <a:ext cx="5448300" cy="632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4676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24000" y="1066800"/>
            <a:ext cx="7467600" cy="5334000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066800"/>
            <a:ext cx="3657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066800"/>
            <a:ext cx="3657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371600" y="914400"/>
            <a:ext cx="7772400" cy="5638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Times" charset="0"/>
            </a:endParaRPr>
          </a:p>
        </p:txBody>
      </p:sp>
      <p:grpSp>
        <p:nvGrpSpPr>
          <p:cNvPr id="1027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864" y="4128"/>
              <a:ext cx="4896" cy="192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" charset="0"/>
              </a:endParaRPr>
            </a:p>
          </p:txBody>
        </p: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762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066800"/>
            <a:ext cx="746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/>
        </p:nvSpPr>
        <p:spPr bwMode="gray">
          <a:xfrm>
            <a:off x="8382000" y="6629400"/>
            <a:ext cx="523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defRPr/>
            </a:pPr>
            <a:r>
              <a:rPr lang="ru-RU" sz="900">
                <a:solidFill>
                  <a:srgbClr val="FFFFFF"/>
                </a:solidFill>
                <a:latin typeface="Arial" charset="0"/>
              </a:rPr>
              <a:t>Стр. </a:t>
            </a:r>
            <a:fld id="{9B0A445A-C024-4910-B97B-BF456A6DA2D9}" type="slidenum">
              <a:rPr lang="en-US" sz="900">
                <a:solidFill>
                  <a:srgbClr val="FFFFFF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/>
        </p:nvSpPr>
        <p:spPr bwMode="gray">
          <a:xfrm>
            <a:off x="1635125" y="6629400"/>
            <a:ext cx="1108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ru-RU" sz="900">
                <a:solidFill>
                  <a:srgbClr val="FFFFFF"/>
                </a:solidFill>
                <a:latin typeface="Arial" charset="0"/>
              </a:rPr>
              <a:t>20.01.2006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/>
        </p:nvSpPr>
        <p:spPr bwMode="gray">
          <a:xfrm>
            <a:off x="2819400" y="6629400"/>
            <a:ext cx="48768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900">
                <a:solidFill>
                  <a:srgbClr val="FFFFFF"/>
                </a:solidFill>
                <a:latin typeface="Arial" charset="0"/>
              </a:rPr>
              <a:t>Презентация</a:t>
            </a:r>
            <a:endParaRPr lang="en-US" sz="900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4" r:id="rId2"/>
    <p:sldLayoutId id="2147483723" r:id="rId3"/>
    <p:sldLayoutId id="2147483722" r:id="rId4"/>
    <p:sldLayoutId id="2147483721" r:id="rId5"/>
    <p:sldLayoutId id="2147483720" r:id="rId6"/>
    <p:sldLayoutId id="2147483719" r:id="rId7"/>
    <p:sldLayoutId id="2147483718" r:id="rId8"/>
    <p:sldLayoutId id="2147483717" r:id="rId9"/>
    <p:sldLayoutId id="2147483716" r:id="rId10"/>
    <p:sldLayoutId id="2147483715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&lt;"/>
        <a:defRPr sz="2000">
          <a:solidFill>
            <a:schemeClr val="tx1"/>
          </a:solidFill>
          <a:latin typeface="+mn-lt"/>
        </a:defRPr>
      </a:lvl2pPr>
      <a:lvl3pPr marL="1203325" indent="-2889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8" charset="2"/>
        <a:buChar char="="/>
        <a:defRPr sz="2400">
          <a:solidFill>
            <a:schemeClr val="tx1"/>
          </a:solidFill>
          <a:latin typeface="+mn-lt"/>
        </a:defRPr>
      </a:lvl3pPr>
      <a:lvl4pPr marL="1603375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642910" y="1357298"/>
            <a:ext cx="7929618" cy="1643074"/>
          </a:xfrm>
          <a:prstGeom prst="rect">
            <a:avLst/>
          </a:prstGeom>
          <a:solidFill>
            <a:schemeClr val="tx2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412776"/>
            <a:ext cx="8001056" cy="2000264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b="1" dirty="0" smtClean="0"/>
              <a:t>CASE </a:t>
            </a:r>
            <a:r>
              <a:rPr lang="ru-RU" b="1" dirty="0" smtClean="0"/>
              <a:t>ТЕХНОЛОГИИ</a:t>
            </a:r>
            <a:br>
              <a:rPr lang="ru-RU" b="1" dirty="0" smtClean="0"/>
            </a:b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Достоинство метода: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/>
              <a:t>является </a:t>
            </a:r>
            <a:r>
              <a:rPr lang="ru-RU" sz="2800" dirty="0"/>
              <a:t>не только получение знаний и формирование практических навыков, но и развитие системы ценностей </a:t>
            </a:r>
            <a:r>
              <a:rPr lang="ru-RU" sz="2800" dirty="0" smtClean="0"/>
              <a:t>учащихся, жизненных </a:t>
            </a:r>
            <a:r>
              <a:rPr lang="ru-RU" sz="2800" dirty="0"/>
              <a:t>установок, своеобразного </a:t>
            </a:r>
            <a:r>
              <a:rPr lang="ru-RU" sz="2800" dirty="0" smtClean="0"/>
              <a:t>мироощущения </a:t>
            </a:r>
            <a:r>
              <a:rPr lang="ru-RU" sz="2800" dirty="0"/>
              <a:t>и </a:t>
            </a:r>
            <a:r>
              <a:rPr lang="ru-RU" sz="2800" dirty="0" err="1"/>
              <a:t>миропреобразования</a:t>
            </a:r>
            <a:r>
              <a:rPr lang="ru-RU" sz="2800" dirty="0"/>
              <a:t>.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952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Отличие от традиционного обучения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В методе </a:t>
            </a:r>
            <a:r>
              <a:rPr lang="ru-RU" dirty="0" err="1" smtClean="0"/>
              <a:t>case</a:t>
            </a:r>
            <a:r>
              <a:rPr lang="ru-RU" dirty="0" smtClean="0"/>
              <a:t> </a:t>
            </a:r>
            <a:r>
              <a:rPr lang="ru-RU" dirty="0"/>
              <a:t>преодолевается классический дефект традиционного обучения, связанный с «сухостью», </a:t>
            </a:r>
            <a:r>
              <a:rPr lang="ru-RU" dirty="0" err="1"/>
              <a:t>неэмоциональностью</a:t>
            </a:r>
            <a:r>
              <a:rPr lang="ru-RU" dirty="0"/>
              <a:t> изложения материала — эмоций, творческой конкуренции и даже борьбы в этом методе так много что хорошо организованное обсуждение кейса напоминает театральный спектакль.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8982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Технологические особенности. Метод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представляет разновидность </a:t>
            </a:r>
            <a:r>
              <a:rPr lang="ru-RU" sz="2800" dirty="0"/>
              <a:t>исследовательской аналитической </a:t>
            </a:r>
            <a:r>
              <a:rPr lang="ru-RU" sz="2800" dirty="0" smtClean="0"/>
              <a:t>технологии</a:t>
            </a:r>
            <a:endParaRPr lang="ru-RU" sz="2800" dirty="0"/>
          </a:p>
          <a:p>
            <a:pPr lvl="0"/>
            <a:r>
              <a:rPr lang="ru-RU" sz="2800" dirty="0" smtClean="0"/>
              <a:t>выступает </a:t>
            </a:r>
            <a:r>
              <a:rPr lang="ru-RU" sz="2800" dirty="0"/>
              <a:t>как технология коллективного обучения, </a:t>
            </a:r>
            <a:endParaRPr lang="ru-RU" sz="2800" dirty="0" smtClean="0"/>
          </a:p>
          <a:p>
            <a:pPr lvl="0"/>
            <a:r>
              <a:rPr lang="ru-RU" sz="2800" dirty="0" smtClean="0"/>
              <a:t>интегрирует </a:t>
            </a:r>
            <a:r>
              <a:rPr lang="ru-RU" sz="2800" dirty="0"/>
              <a:t>в себе технологии развивающего обучения, </a:t>
            </a:r>
            <a:endParaRPr lang="ru-RU" sz="2800" dirty="0" smtClean="0"/>
          </a:p>
          <a:p>
            <a:pPr lvl="0"/>
            <a:r>
              <a:rPr lang="ru-RU" sz="2800" dirty="0" smtClean="0"/>
              <a:t>выступает </a:t>
            </a:r>
            <a:r>
              <a:rPr lang="ru-RU" sz="2800" dirty="0"/>
              <a:t>как специфическая разновидность проектной </a:t>
            </a:r>
            <a:r>
              <a:rPr lang="ru-RU" sz="2800" dirty="0" smtClean="0"/>
              <a:t>технологии</a:t>
            </a:r>
          </a:p>
          <a:p>
            <a:pPr lvl="0"/>
            <a:r>
              <a:rPr lang="ru-RU" sz="2800" dirty="0"/>
              <a:t>концентрирует в себе </a:t>
            </a:r>
            <a:r>
              <a:rPr lang="ru-RU" sz="2800" dirty="0" smtClean="0"/>
              <a:t>технологии </a:t>
            </a:r>
            <a:r>
              <a:rPr lang="ru-RU" sz="2800" dirty="0"/>
              <a:t>«создания успеха».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504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Пример: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7136" y="908720"/>
            <a:ext cx="777686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Игра: «Аналитик» по теме: «Свойства информации» 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Задача</a:t>
            </a:r>
            <a:r>
              <a:rPr lang="ru-RU" sz="2000" dirty="0" smtClean="0"/>
              <a:t>: подготовить </a:t>
            </a:r>
            <a:r>
              <a:rPr lang="ru-RU" sz="2000" dirty="0"/>
              <a:t>доклад для </a:t>
            </a:r>
            <a:r>
              <a:rPr lang="ru-RU" sz="2000" dirty="0" err="1"/>
              <a:t>всешкольного</a:t>
            </a:r>
            <a:r>
              <a:rPr lang="ru-RU" sz="2000" dirty="0"/>
              <a:t> родительского собрания «Оценивание ЕГЭ</a:t>
            </a:r>
            <a:r>
              <a:rPr lang="ru-RU" sz="2000" dirty="0" smtClean="0"/>
              <a:t>».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dirty="0"/>
              <a:t>Дети разделяются на 3 группы. Учащимся раздаётся комплект источников информации: официальные документы, публикации СМИ, форумов. Группа выбирает ответственного, который и будет представлять исследование. </a:t>
            </a:r>
            <a:r>
              <a:rPr lang="ru-RU" sz="2000" b="1" dirty="0"/>
              <a:t>Необходимо: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/>
              <a:t>перечислить критерии отбора информации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/>
              <a:t>каждая группа должна выработать общее решение, какие документы и почему надо отобрать для доклада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/>
              <a:t>защита аналитического отчета группы, используя свойства информации: достоверность, актуальность, полезность и т.д.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691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Тема 9. Корреляционное </a:t>
            </a:r>
            <a:r>
              <a:rPr lang="ru-RU" b="1" dirty="0" smtClean="0"/>
              <a:t>моделирование (Семакин 11 </a:t>
            </a:r>
            <a:r>
              <a:rPr lang="ru-RU" b="1" dirty="0" err="1" smtClean="0"/>
              <a:t>кл</a:t>
            </a:r>
            <a:r>
              <a:rPr lang="ru-RU" b="1" dirty="0" smtClean="0"/>
              <a:t>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Исследование </a:t>
            </a:r>
            <a:r>
              <a:rPr lang="ru-RU" dirty="0"/>
              <a:t>зависимости успеваемости школьников от энергетической ценности рациона </a:t>
            </a:r>
            <a:r>
              <a:rPr lang="ru-RU" dirty="0" smtClean="0"/>
              <a:t>питания</a:t>
            </a:r>
          </a:p>
          <a:p>
            <a:r>
              <a:rPr lang="ru-RU" dirty="0" smtClean="0"/>
              <a:t>Необходимо: </a:t>
            </a:r>
          </a:p>
          <a:p>
            <a:pPr marL="457200" indent="-457200">
              <a:buAutoNum type="arabicPeriod"/>
            </a:pPr>
            <a:r>
              <a:rPr lang="ru-RU" dirty="0" smtClean="0"/>
              <a:t>Разбиться на группы: подсчитать количество </a:t>
            </a:r>
            <a:r>
              <a:rPr lang="ru-RU" dirty="0"/>
              <a:t>белков, жиров, углеводов и энергетической ценности </a:t>
            </a:r>
            <a:r>
              <a:rPr lang="ru-RU" dirty="0" smtClean="0"/>
              <a:t>завтрака, используя таблицу продуктов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Выдвинуть гипотезу и подсчитать коэффициент корреляцию по методу ранговой корреляции </a:t>
            </a:r>
            <a:r>
              <a:rPr lang="ru-RU" dirty="0" err="1" smtClean="0"/>
              <a:t>Спирмена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Сравнить с критическим значением</a:t>
            </a:r>
          </a:p>
          <a:p>
            <a:pPr marL="457200" indent="-457200">
              <a:buAutoNum type="arabicPeriod"/>
            </a:pPr>
            <a:r>
              <a:rPr lang="ru-RU" dirty="0" smtClean="0"/>
              <a:t>Сделать выводы и презентовать свое решение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47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836712"/>
            <a:ext cx="7884368" cy="602128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 smtClean="0">
                <a:latin typeface="Calibri" pitchFamily="34" charset="0"/>
              </a:rPr>
              <a:t>    </a:t>
            </a:r>
            <a:r>
              <a:rPr lang="ru-RU" sz="2800" dirty="0" smtClean="0"/>
              <a:t>Метод </a:t>
            </a:r>
            <a:r>
              <a:rPr lang="ru-RU" sz="2800" b="1" dirty="0" err="1"/>
              <a:t>case-study</a:t>
            </a:r>
            <a:r>
              <a:rPr lang="ru-RU" sz="2800" dirty="0"/>
              <a:t> или метод конкретных ситуаций (от английского </a:t>
            </a:r>
            <a:r>
              <a:rPr lang="ru-RU" sz="2800" dirty="0" err="1"/>
              <a:t>case</a:t>
            </a:r>
            <a:r>
              <a:rPr lang="ru-RU" sz="2800" dirty="0"/>
              <a:t> – случай, ситуация) – метод активного проблемно-ситуационного анализа, основанный на обучении путем решения конкретных задач – ситуаций (решение кейсов).</a:t>
            </a:r>
          </a:p>
          <a:p>
            <a:pPr>
              <a:buNone/>
            </a:pPr>
            <a:endParaRPr lang="ru-RU" sz="22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buFont typeface="Webdings" pitchFamily="18" charset="2"/>
              <a:buNone/>
            </a:pPr>
            <a:endParaRPr lang="ru-RU" sz="2200" dirty="0" smtClean="0">
              <a:latin typeface="Calibri" pitchFamily="34" charset="0"/>
              <a:cs typeface="Calibri" pitchFamily="34" charset="0"/>
            </a:endParaRPr>
          </a:p>
          <a:p>
            <a:endParaRPr lang="ru-RU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метода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836712"/>
            <a:ext cx="74676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/>
              <a:t>цель</a:t>
            </a:r>
            <a:r>
              <a:rPr lang="ru-RU" sz="2800" dirty="0"/>
              <a:t> метода </a:t>
            </a:r>
            <a:r>
              <a:rPr lang="ru-RU" sz="2800" dirty="0" err="1" smtClean="0"/>
              <a:t>case</a:t>
            </a:r>
            <a:r>
              <a:rPr lang="ru-RU" sz="2800" dirty="0" smtClean="0"/>
              <a:t> </a:t>
            </a:r>
            <a:r>
              <a:rPr lang="ru-RU" sz="2800" dirty="0"/>
              <a:t>– совместными усилиями группы </a:t>
            </a:r>
            <a:r>
              <a:rPr lang="ru-RU" sz="2800" dirty="0" smtClean="0"/>
              <a:t>учащихся </a:t>
            </a:r>
            <a:r>
              <a:rPr lang="ru-RU" sz="2800" dirty="0"/>
              <a:t>проанализировать ситуацию — </a:t>
            </a:r>
            <a:r>
              <a:rPr lang="ru-RU" sz="2800" dirty="0" err="1"/>
              <a:t>case</a:t>
            </a:r>
            <a:r>
              <a:rPr lang="ru-RU" sz="2800" dirty="0"/>
              <a:t>, возникающую при конкретном положении дел, и выработать практическое решение; окончание процесса – оценка предложенных алгоритмов и выбор лучшего в контексте поставленной проблемы.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4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/>
              <a:t>Впервые </a:t>
            </a:r>
            <a:r>
              <a:rPr lang="ru-RU" sz="2800" dirty="0" smtClean="0"/>
              <a:t>метод </a:t>
            </a:r>
            <a:r>
              <a:rPr lang="ru-RU" sz="2800" dirty="0"/>
              <a:t>был применен в учебном процессе в школе права Гарвардского университета в 1870 году; внедрение этого метода в Гарвардской школе бизнеса началось в 1920 году. Первые подборки кейсов были опубликованы в 1925 году в Отчетах Гарвардского университета о бизнесе.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590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подхода: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Существует </a:t>
            </a:r>
            <a:r>
              <a:rPr lang="ru-RU" b="1" dirty="0"/>
              <a:t>две классические школы </a:t>
            </a:r>
            <a:r>
              <a:rPr lang="ru-RU" b="1" dirty="0" err="1" smtClean="0"/>
              <a:t>case</a:t>
            </a:r>
            <a:endParaRPr lang="ru-RU" b="1" dirty="0" smtClean="0"/>
          </a:p>
          <a:p>
            <a:r>
              <a:rPr lang="ru-RU" dirty="0" smtClean="0"/>
              <a:t>Гарвардская </a:t>
            </a:r>
            <a:r>
              <a:rPr lang="ru-RU" dirty="0"/>
              <a:t>(американская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Манчестерская </a:t>
            </a:r>
            <a:r>
              <a:rPr lang="ru-RU" dirty="0"/>
              <a:t>(европейская).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рамках первой школы целью метода является обучение поиску единственно верного решения, вторая – предполагает </a:t>
            </a:r>
            <a:r>
              <a:rPr lang="ru-RU" dirty="0" err="1"/>
              <a:t>многовариантность</a:t>
            </a:r>
            <a:r>
              <a:rPr lang="ru-RU" dirty="0"/>
              <a:t> решения проблемы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Американские </a:t>
            </a:r>
            <a:r>
              <a:rPr lang="ru-RU" dirty="0"/>
              <a:t>кейсы больше по объему (20-25 страниц текста, плюс 8-10 страниц иллюстраций), европейские кейсы в 1,5-2 раза короче.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085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метода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Проблема внедрения метода </a:t>
            </a:r>
            <a:r>
              <a:rPr lang="ru-RU" b="1" dirty="0" err="1" smtClean="0"/>
              <a:t>case</a:t>
            </a:r>
            <a:r>
              <a:rPr lang="ru-RU" b="1" dirty="0" smtClean="0"/>
              <a:t> метода является актуальной</a:t>
            </a:r>
            <a:r>
              <a:rPr lang="ru-RU" b="1" dirty="0"/>
              <a:t>, что обусловлено двумя тенденциями:</a:t>
            </a:r>
          </a:p>
          <a:p>
            <a:r>
              <a:rPr lang="ru-RU" sz="2000" b="1" dirty="0" smtClean="0"/>
              <a:t>первая</a:t>
            </a:r>
            <a:r>
              <a:rPr lang="ru-RU" sz="2000" dirty="0" smtClean="0"/>
              <a:t> вытекает </a:t>
            </a:r>
            <a:r>
              <a:rPr lang="ru-RU" sz="2000" dirty="0"/>
              <a:t>из общей направленности развития образования, его ориентации не столько на получение конкретных знаний, сколько на формирование </a:t>
            </a:r>
            <a:r>
              <a:rPr lang="ru-RU" sz="2000" dirty="0" smtClean="0"/>
              <a:t>регулятивной </a:t>
            </a:r>
            <a:r>
              <a:rPr lang="ru-RU" sz="2000" dirty="0"/>
              <a:t>компетентности, умений и навыков мыслительной деятельности, развитие способностей личности, среди которых особое внимание уделяется способности к обучению, смене парадигмы мышления, умению перерабатывать огромные массивы информации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 smtClean="0"/>
              <a:t>вторая</a:t>
            </a:r>
            <a:r>
              <a:rPr lang="ru-RU" sz="2000" dirty="0" smtClean="0"/>
              <a:t> </a:t>
            </a:r>
            <a:r>
              <a:rPr lang="ru-RU" sz="2000" dirty="0"/>
              <a:t>вытекает из развития требований к </a:t>
            </a:r>
            <a:r>
              <a:rPr lang="ru-RU" sz="2000" dirty="0" smtClean="0"/>
              <a:t>учащемуся, который </a:t>
            </a:r>
            <a:r>
              <a:rPr lang="ru-RU" sz="2000" dirty="0"/>
              <a:t>должен обладать также способностью оптимального поведения в различных </a:t>
            </a:r>
            <a:r>
              <a:rPr lang="ru-RU" sz="2000" dirty="0" smtClean="0"/>
              <a:t>ситуациях.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102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Идеи метода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 предназначен для получения знаний по </a:t>
            </a:r>
            <a:r>
              <a:rPr lang="ru-RU" dirty="0" smtClean="0"/>
              <a:t>темам, где </a:t>
            </a:r>
            <a:r>
              <a:rPr lang="ru-RU" dirty="0"/>
              <a:t>нет однозначного ответа на поставленный вопрос, а есть несколько ответов, которые могут соперничать по степени истинности;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задача </a:t>
            </a:r>
            <a:r>
              <a:rPr lang="ru-RU" dirty="0"/>
              <a:t>преподавания при этом сразу отклоняется от классической схемы и ориентирована на получение не единственной, а многих истин и ориентацию в их проблемном поле.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312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Идеи метода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Акцент обучения переносится не на овладение готовым знанием, а на его выработку, на сотворчество </a:t>
            </a:r>
            <a:r>
              <a:rPr lang="ru-RU" dirty="0" smtClean="0"/>
              <a:t>учащегося и учителя;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Отсюда </a:t>
            </a:r>
            <a:r>
              <a:rPr lang="ru-RU" dirty="0"/>
              <a:t>принципиальное отличие метода </a:t>
            </a:r>
            <a:r>
              <a:rPr lang="ru-RU" dirty="0" err="1" smtClean="0"/>
              <a:t>case</a:t>
            </a:r>
            <a:r>
              <a:rPr lang="ru-RU" dirty="0" smtClean="0"/>
              <a:t> </a:t>
            </a:r>
            <a:r>
              <a:rPr lang="ru-RU" dirty="0"/>
              <a:t>от традиционных методик – демократия в процессе получения знания, когда </a:t>
            </a:r>
            <a:r>
              <a:rPr lang="ru-RU" dirty="0" smtClean="0"/>
              <a:t>учащийся </a:t>
            </a:r>
            <a:r>
              <a:rPr lang="ru-RU" dirty="0"/>
              <a:t>по сути дела равноправен с другими </a:t>
            </a:r>
            <a:r>
              <a:rPr lang="ru-RU" dirty="0" smtClean="0"/>
              <a:t> </a:t>
            </a:r>
            <a:r>
              <a:rPr lang="ru-RU" dirty="0"/>
              <a:t>и преподавателем в процессе обсуждения проблемы.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304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Технология метода: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/>
              <a:t>заключается </a:t>
            </a:r>
            <a:r>
              <a:rPr lang="ru-RU" b="1" dirty="0"/>
              <a:t>в следующем: </a:t>
            </a:r>
            <a:r>
              <a:rPr lang="ru-RU" dirty="0"/>
              <a:t>по определенным правилам разрабатывается модель конкретной ситуации, произошедшей в реальной жизни, и отражается тот комплекс знаний и практических навыков, которые </a:t>
            </a:r>
            <a:r>
              <a:rPr lang="ru-RU" dirty="0" smtClean="0"/>
              <a:t>учащемуся </a:t>
            </a:r>
            <a:r>
              <a:rPr lang="ru-RU" dirty="0"/>
              <a:t>нужно получить; при этом </a:t>
            </a:r>
            <a:r>
              <a:rPr lang="ru-RU" dirty="0" smtClean="0"/>
              <a:t>учитель </a:t>
            </a:r>
            <a:r>
              <a:rPr lang="ru-RU" dirty="0"/>
              <a:t>выступает в роли ведущего, генерирующего вопросы, фиксирующего ответы, поддерживающего дискуссию, т.е. в роли диспетчера процесса сотворчества.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6543675"/>
            <a:ext cx="7786687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2266914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оформления на основе двух цветовых схем">
  <a:themeElements>
    <a:clrScheme name="">
      <a:dk1>
        <a:srgbClr val="333333"/>
      </a:dk1>
      <a:lt1>
        <a:srgbClr val="BDE0FF"/>
      </a:lt1>
      <a:dk2>
        <a:srgbClr val="FFFFFF"/>
      </a:dk2>
      <a:lt2>
        <a:srgbClr val="808080"/>
      </a:lt2>
      <a:accent1>
        <a:srgbClr val="245CA8"/>
      </a:accent1>
      <a:accent2>
        <a:srgbClr val="EB7734"/>
      </a:accent2>
      <a:accent3>
        <a:srgbClr val="DBEDFF"/>
      </a:accent3>
      <a:accent4>
        <a:srgbClr val="2A2A2A"/>
      </a:accent4>
      <a:accent5>
        <a:srgbClr val="ACB5D1"/>
      </a:accent5>
      <a:accent6>
        <a:srgbClr val="D56B2E"/>
      </a:accent6>
      <a:hlink>
        <a:srgbClr val="82AEDB"/>
      </a:hlink>
      <a:folHlink>
        <a:srgbClr val="FCAF26"/>
      </a:folHlink>
    </a:clrScheme>
    <a:fontScheme name="Шаблон оформления на основе двух цветовых схе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Шаблон оформления на основе двух цветовых схем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на основе двух цветовых схем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3256</TotalTime>
  <Words>699</Words>
  <Application>Microsoft Office PowerPoint</Application>
  <PresentationFormat>Экран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оформления на основе двух цветовых схем</vt:lpstr>
      <vt:lpstr>CASE ТЕХНОЛОГИИ </vt:lpstr>
      <vt:lpstr>Презентация PowerPoint</vt:lpstr>
      <vt:lpstr>Цель метода</vt:lpstr>
      <vt:lpstr>Применение</vt:lpstr>
      <vt:lpstr>Два подхода:</vt:lpstr>
      <vt:lpstr>Актуальность метода</vt:lpstr>
      <vt:lpstr>Идеи метода</vt:lpstr>
      <vt:lpstr>Идеи метода</vt:lpstr>
      <vt:lpstr>Технология метода:</vt:lpstr>
      <vt:lpstr>Достоинство метода:</vt:lpstr>
      <vt:lpstr>Отличие от традиционного обучения</vt:lpstr>
      <vt:lpstr>Технологические особенности. Метод</vt:lpstr>
      <vt:lpstr>Пример:</vt:lpstr>
      <vt:lpstr>Тема 9. Корреляционное моделирование (Семакин 11 кл.)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Елочка</dc:creator>
  <cp:lastModifiedBy>OEM</cp:lastModifiedBy>
  <cp:revision>232</cp:revision>
  <dcterms:created xsi:type="dcterms:W3CDTF">2009-04-01T16:21:37Z</dcterms:created>
  <dcterms:modified xsi:type="dcterms:W3CDTF">2016-06-26T09:47:01Z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TC101020411049</vt:lpwstr>
  </property>
</Properties>
</file>