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56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32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708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3534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280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778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10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226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8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77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63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574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06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240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371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76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41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02A98-FB81-4641-AA89-9ABA49A40196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61208-F326-4CBC-8336-CAD0AC9B1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014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8.jpeg"/><Relationship Id="rId3" Type="http://schemas.openxmlformats.org/officeDocument/2006/relationships/hyperlink" Target="https://t.me/cdonp/828" TargetMode="External"/><Relationship Id="rId7" Type="http://schemas.openxmlformats.org/officeDocument/2006/relationships/hyperlink" Target="https://t.me/cdonp/605" TargetMode="External"/><Relationship Id="rId12" Type="http://schemas.openxmlformats.org/officeDocument/2006/relationships/image" Target="../media/image7.jpeg"/><Relationship Id="rId2" Type="http://schemas.openxmlformats.org/officeDocument/2006/relationships/hyperlink" Target="https://t.me/cdonp/84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.me/cdonp/639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s://t.me/cdonp/661" TargetMode="External"/><Relationship Id="rId10" Type="http://schemas.openxmlformats.org/officeDocument/2006/relationships/image" Target="../media/image5.jpeg"/><Relationship Id="rId4" Type="http://schemas.openxmlformats.org/officeDocument/2006/relationships/hyperlink" Target="https://t.me/cdonp/710" TargetMode="Externa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48EA39-CEDE-4238-A5DB-F2EFDEF67923}"/>
              </a:ext>
            </a:extLst>
          </p:cNvPr>
          <p:cNvSpPr txBox="1"/>
          <p:nvPr/>
        </p:nvSpPr>
        <p:spPr>
          <a:xfrm>
            <a:off x="247149" y="841238"/>
            <a:ext cx="4116280" cy="21852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>
                <a:solidFill>
                  <a:srgbClr val="002060"/>
                </a:solidFill>
              </a:rPr>
              <a:t>Результаты проекта: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 1</a:t>
            </a:r>
            <a:r>
              <a:rPr lang="ru-RU" sz="1200" i="1" dirty="0">
                <a:solidFill>
                  <a:srgbClr val="002060"/>
                </a:solidFill>
              </a:rPr>
              <a:t>. Электронный комплект учебно-технологических материалов сетевых образовательных событий в дистанционном формате</a:t>
            </a:r>
          </a:p>
          <a:p>
            <a:pPr algn="ctr"/>
            <a:r>
              <a:rPr lang="ru-RU" sz="1200" i="1" dirty="0">
                <a:solidFill>
                  <a:srgbClr val="002060"/>
                </a:solidFill>
              </a:rPr>
              <a:t>2. Развитие сетевого взаимодействия с ОО г. Сочи, </a:t>
            </a:r>
          </a:p>
          <a:p>
            <a:pPr algn="ctr"/>
            <a:r>
              <a:rPr lang="ru-RU" sz="1200" i="1" dirty="0">
                <a:solidFill>
                  <a:srgbClr val="002060"/>
                </a:solidFill>
              </a:rPr>
              <a:t>г. Геленджик, Крымского района, Республики Мордовия</a:t>
            </a:r>
          </a:p>
          <a:p>
            <a:pPr algn="ctr"/>
            <a:r>
              <a:rPr lang="ru-RU" sz="1200" i="1" dirty="0">
                <a:solidFill>
                  <a:srgbClr val="002060"/>
                </a:solidFill>
              </a:rPr>
              <a:t>3. Охват участников за время реализации проекта составил более 4000 человек</a:t>
            </a:r>
          </a:p>
          <a:p>
            <a:pPr algn="ctr"/>
            <a:r>
              <a:rPr lang="ru-RU" sz="1200" i="1" dirty="0">
                <a:solidFill>
                  <a:srgbClr val="002060"/>
                </a:solidFill>
              </a:rPr>
              <a:t>4. Модель игры как инструмент реализации проекта является одним из дополнительных средств интеграции образовательного и воспитательного процессов   </a:t>
            </a:r>
            <a:endParaRPr lang="ru-RU" sz="1200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656BAD-5893-4160-A7C4-F91792246BC9}"/>
              </a:ext>
            </a:extLst>
          </p:cNvPr>
          <p:cNvSpPr txBox="1"/>
          <p:nvPr/>
        </p:nvSpPr>
        <p:spPr>
          <a:xfrm>
            <a:off x="255349" y="3035136"/>
            <a:ext cx="4108079" cy="21852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>
                <a:solidFill>
                  <a:srgbClr val="002060"/>
                </a:solidFill>
              </a:rPr>
              <a:t>Публикации по проекту:</a:t>
            </a:r>
          </a:p>
          <a:p>
            <a:pPr algn="ctr"/>
            <a:endParaRPr lang="ru-RU" sz="1400" b="1" i="1" u="sng" dirty="0">
              <a:solidFill>
                <a:srgbClr val="002060"/>
              </a:solidFill>
            </a:endParaRPr>
          </a:p>
          <a:p>
            <a:pPr algn="ctr"/>
            <a:endParaRPr lang="ru-RU" sz="1400" b="1" i="1" u="sng" dirty="0">
              <a:solidFill>
                <a:srgbClr val="002060"/>
              </a:solidFill>
            </a:endParaRPr>
          </a:p>
          <a:p>
            <a:pPr algn="ctr"/>
            <a:endParaRPr lang="ru-RU" sz="1400" b="1" i="1" u="sng" dirty="0">
              <a:solidFill>
                <a:srgbClr val="002060"/>
              </a:solidFill>
            </a:endParaRPr>
          </a:p>
          <a:p>
            <a:pPr algn="ctr"/>
            <a:endParaRPr lang="ru-RU" sz="1400" b="1" i="1" u="sng" dirty="0">
              <a:solidFill>
                <a:srgbClr val="002060"/>
              </a:solidFill>
            </a:endParaRPr>
          </a:p>
          <a:p>
            <a:r>
              <a:rPr lang="en-US" sz="1100" i="1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https://t.me/cdonp/842</a:t>
            </a:r>
            <a:r>
              <a:rPr lang="ru-RU" sz="1100" i="1" dirty="0">
                <a:solidFill>
                  <a:srgbClr val="002060"/>
                </a:solidFill>
              </a:rPr>
              <a:t> </a:t>
            </a:r>
            <a:endParaRPr lang="en-US" sz="1100" i="1" dirty="0">
              <a:solidFill>
                <a:srgbClr val="002060"/>
              </a:solidFill>
            </a:endParaRPr>
          </a:p>
          <a:p>
            <a:r>
              <a:rPr lang="en-US" sz="1100" i="1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https://t.me/cdonp/828</a:t>
            </a:r>
            <a:r>
              <a:rPr lang="ru-RU" sz="1100" i="1" dirty="0">
                <a:solidFill>
                  <a:srgbClr val="002060"/>
                </a:solidFill>
              </a:rPr>
              <a:t> </a:t>
            </a:r>
            <a:endParaRPr lang="en-US" sz="1100" i="1" dirty="0">
              <a:solidFill>
                <a:srgbClr val="002060"/>
              </a:solidFill>
            </a:endParaRPr>
          </a:p>
          <a:p>
            <a:r>
              <a:rPr lang="en-US" sz="1100" i="1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https://t.me/cdonp/710</a:t>
            </a:r>
            <a:r>
              <a:rPr lang="ru-RU" sz="1100" i="1" dirty="0">
                <a:solidFill>
                  <a:srgbClr val="002060"/>
                </a:solidFill>
              </a:rPr>
              <a:t> </a:t>
            </a:r>
            <a:endParaRPr lang="en-US" sz="1100" i="1" dirty="0">
              <a:solidFill>
                <a:srgbClr val="002060"/>
              </a:solidFill>
            </a:endParaRPr>
          </a:p>
          <a:p>
            <a:r>
              <a:rPr lang="en-US" sz="1100" i="1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https://t.me/cdonp/661</a:t>
            </a:r>
            <a:r>
              <a:rPr lang="ru-RU" sz="1100" i="1" dirty="0">
                <a:solidFill>
                  <a:srgbClr val="002060"/>
                </a:solidFill>
              </a:rPr>
              <a:t>  </a:t>
            </a:r>
            <a:endParaRPr lang="en-US" sz="1100" i="1" dirty="0">
              <a:solidFill>
                <a:srgbClr val="002060"/>
              </a:solidFill>
            </a:endParaRPr>
          </a:p>
          <a:p>
            <a:r>
              <a:rPr lang="en-US" sz="1100" i="1" dirty="0">
                <a:solidFill>
                  <a:srgbClr val="00206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https://t.me/cdonp/639</a:t>
            </a:r>
            <a:r>
              <a:rPr lang="ru-RU" sz="1100" i="1" dirty="0">
                <a:solidFill>
                  <a:srgbClr val="002060"/>
                </a:solidFill>
              </a:rPr>
              <a:t> </a:t>
            </a:r>
            <a:endParaRPr lang="en-US" sz="1100" i="1" dirty="0">
              <a:solidFill>
                <a:srgbClr val="002060"/>
              </a:solidFill>
            </a:endParaRPr>
          </a:p>
          <a:p>
            <a:r>
              <a:rPr lang="en-US" sz="1100" i="1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https://t.me/cdonp/605</a:t>
            </a:r>
            <a:r>
              <a:rPr lang="ru-RU" sz="1100" i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35F73B-9E7F-4314-9F49-D5B96E1BB4BC}"/>
              </a:ext>
            </a:extLst>
          </p:cNvPr>
          <p:cNvSpPr txBox="1"/>
          <p:nvPr/>
        </p:nvSpPr>
        <p:spPr>
          <a:xfrm>
            <a:off x="255349" y="5236138"/>
            <a:ext cx="4108079" cy="1538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>
                <a:solidFill>
                  <a:srgbClr val="002060"/>
                </a:solidFill>
              </a:rPr>
              <a:t>Эффекты проекта:</a:t>
            </a:r>
          </a:p>
          <a:p>
            <a:pPr algn="just"/>
            <a:r>
              <a:rPr lang="ru-RU" sz="1000" i="1" dirty="0">
                <a:solidFill>
                  <a:srgbClr val="002060"/>
                </a:solidFill>
              </a:rPr>
              <a:t>- выполняя задания онлайн-игр как инструмента реализации проекта, используя логическое и ассоциативное мышление, учащиеся подсознательно получают новые знания, расширяют кругозор в процессе самостоятельной поисково-проблемной деятельности с использованием информационно-коммуникационной сети «Интернет».</a:t>
            </a:r>
          </a:p>
          <a:p>
            <a:pPr algn="just"/>
            <a:r>
              <a:rPr lang="ru-RU" sz="1000" i="1" dirty="0">
                <a:solidFill>
                  <a:srgbClr val="002060"/>
                </a:solidFill>
              </a:rPr>
              <a:t>- сетевое образовательное событие в дистанционном формате как метод активного обучения (МАО)</a:t>
            </a:r>
            <a:endParaRPr lang="ru-RU" sz="1000" b="1" i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E56BA7-D0A7-44F2-A8CC-EED5D786533D}"/>
              </a:ext>
            </a:extLst>
          </p:cNvPr>
          <p:cNvSpPr txBox="1"/>
          <p:nvPr/>
        </p:nvSpPr>
        <p:spPr>
          <a:xfrm>
            <a:off x="4435794" y="1464026"/>
            <a:ext cx="4116280" cy="1046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>
                <a:solidFill>
                  <a:srgbClr val="002060"/>
                </a:solidFill>
              </a:rPr>
              <a:t>Наименование </a:t>
            </a:r>
            <a:r>
              <a:rPr lang="ru-RU" sz="1400" b="1" i="1" u="sng" dirty="0" err="1">
                <a:solidFill>
                  <a:srgbClr val="002060"/>
                </a:solidFill>
              </a:rPr>
              <a:t>апробационной</a:t>
            </a:r>
            <a:r>
              <a:rPr lang="ru-RU" sz="1400" b="1" i="1" u="sng" dirty="0">
                <a:solidFill>
                  <a:srgbClr val="002060"/>
                </a:solidFill>
              </a:rPr>
              <a:t> площадки:</a:t>
            </a:r>
          </a:p>
          <a:p>
            <a:pPr algn="ctr"/>
            <a:r>
              <a:rPr lang="ru-RU" sz="1200" b="1" i="1" dirty="0">
                <a:solidFill>
                  <a:srgbClr val="002060"/>
                </a:solidFill>
              </a:rPr>
              <a:t>Муниципальное общеобразовательное бюджетное учреждение средняя общеобразовательная школа №26 имени Героя Советского Союза Диброва Кирилла </a:t>
            </a:r>
            <a:r>
              <a:rPr lang="ru-RU" sz="1200" b="1" i="1" dirty="0" err="1">
                <a:solidFill>
                  <a:srgbClr val="002060"/>
                </a:solidFill>
              </a:rPr>
              <a:t>Селиверстовича</a:t>
            </a:r>
            <a:endParaRPr lang="ru-RU" sz="1200" b="1" i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A9D04F-509C-4F5C-A31F-4E1A04167445}"/>
              </a:ext>
            </a:extLst>
          </p:cNvPr>
          <p:cNvSpPr txBox="1"/>
          <p:nvPr/>
        </p:nvSpPr>
        <p:spPr>
          <a:xfrm>
            <a:off x="4435793" y="2617614"/>
            <a:ext cx="4116281" cy="12926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>
                <a:solidFill>
                  <a:srgbClr val="002060"/>
                </a:solidFill>
              </a:rPr>
              <a:t>Предмет апробации:</a:t>
            </a:r>
          </a:p>
          <a:p>
            <a:pPr algn="ctr"/>
            <a:r>
              <a:rPr lang="ru-RU" sz="1600" i="1" dirty="0">
                <a:solidFill>
                  <a:srgbClr val="002060"/>
                </a:solidFill>
              </a:rPr>
              <a:t>Влияние применения данной формы работы на повышение мотивации к образовательно-воспитательной деятельности у учащихся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C3EF3D-4F0B-4D2A-A98C-F5180DF74054}"/>
              </a:ext>
            </a:extLst>
          </p:cNvPr>
          <p:cNvSpPr txBox="1"/>
          <p:nvPr/>
        </p:nvSpPr>
        <p:spPr>
          <a:xfrm>
            <a:off x="4435793" y="4007059"/>
            <a:ext cx="4116281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>
                <a:solidFill>
                  <a:srgbClr val="002060"/>
                </a:solidFill>
              </a:rPr>
              <a:t>Эффекты апробации:</a:t>
            </a:r>
          </a:p>
          <a:p>
            <a:pPr algn="just"/>
            <a:r>
              <a:rPr lang="ru-RU" sz="1400" i="1" dirty="0">
                <a:solidFill>
                  <a:srgbClr val="002060"/>
                </a:solidFill>
              </a:rPr>
              <a:t>- участие во всех сетевых образовательных событиях в период реализации инновационного проекта;</a:t>
            </a:r>
          </a:p>
          <a:p>
            <a:pPr algn="just"/>
            <a:r>
              <a:rPr lang="ru-RU" sz="1400" i="1" dirty="0">
                <a:solidFill>
                  <a:srgbClr val="002060"/>
                </a:solidFill>
              </a:rPr>
              <a:t>- высокая результативность: команды ОО – призеры сетевых образовательных событий (2022-2024 </a:t>
            </a:r>
            <a:r>
              <a:rPr lang="ru-RU" sz="1400" i="1" dirty="0" err="1">
                <a:solidFill>
                  <a:srgbClr val="002060"/>
                </a:solidFill>
              </a:rPr>
              <a:t>г.г</a:t>
            </a:r>
            <a:r>
              <a:rPr lang="ru-RU" sz="1400" i="1" dirty="0">
                <a:solidFill>
                  <a:srgbClr val="002060"/>
                </a:solidFill>
              </a:rPr>
              <a:t>.);</a:t>
            </a:r>
          </a:p>
          <a:p>
            <a:pPr algn="just"/>
            <a:r>
              <a:rPr lang="ru-RU" sz="1400" i="1" dirty="0">
                <a:solidFill>
                  <a:srgbClr val="002060"/>
                </a:solidFill>
              </a:rPr>
              <a:t>-  повышение самооценки и определение роли учащихся при командном участии для достижения результата.</a:t>
            </a:r>
            <a:endParaRPr lang="ru-RU" sz="1400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9AD961-7372-4E00-A399-AB020B531149}"/>
              </a:ext>
            </a:extLst>
          </p:cNvPr>
          <p:cNvSpPr txBox="1"/>
          <p:nvPr/>
        </p:nvSpPr>
        <p:spPr>
          <a:xfrm>
            <a:off x="8704924" y="841238"/>
            <a:ext cx="3123553" cy="33239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>
                <a:solidFill>
                  <a:srgbClr val="002060"/>
                </a:solidFill>
              </a:rPr>
              <a:t>Эффекты апробации:</a:t>
            </a:r>
          </a:p>
          <a:p>
            <a:pPr algn="just"/>
            <a:r>
              <a:rPr lang="ru-RU" sz="1400" i="1" dirty="0">
                <a:solidFill>
                  <a:srgbClr val="002060"/>
                </a:solidFill>
              </a:rPr>
              <a:t>- </a:t>
            </a:r>
            <a:r>
              <a:rPr lang="ru-RU" sz="1200" i="1" dirty="0">
                <a:solidFill>
                  <a:srgbClr val="002060"/>
                </a:solidFill>
              </a:rPr>
              <a:t>использование сетевых образовательных событий в дистанционном формате в качестве дополнительного приема организации исследовательской деятельности школьников г. Сочи;</a:t>
            </a:r>
          </a:p>
          <a:p>
            <a:pPr algn="just"/>
            <a:r>
              <a:rPr lang="ru-RU" sz="1200" i="1" dirty="0">
                <a:solidFill>
                  <a:srgbClr val="002060"/>
                </a:solidFill>
              </a:rPr>
              <a:t>- популяризация и распространение результатов инновационной деятельности отрасли «Образование» г. Сочи среди других территорий Краснодарского края, регионов РФ;</a:t>
            </a:r>
          </a:p>
          <a:p>
            <a:pPr algn="just"/>
            <a:r>
              <a:rPr lang="ru-RU" sz="1200" i="1" dirty="0">
                <a:solidFill>
                  <a:srgbClr val="002060"/>
                </a:solidFill>
              </a:rPr>
              <a:t>- использование организационно-технологического обеспечения сетевых образовательных событий при организации массовых отраслевых мероприятий в инновационном смешанном формате (традиционно-цифровом</a:t>
            </a:r>
            <a:r>
              <a:rPr lang="ru-RU" sz="1400" i="1" dirty="0">
                <a:solidFill>
                  <a:srgbClr val="002060"/>
                </a:solidFill>
              </a:rPr>
              <a:t>).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C6D73A-11D0-4783-9A4A-D6F665430D6F}"/>
              </a:ext>
            </a:extLst>
          </p:cNvPr>
          <p:cNvSpPr txBox="1"/>
          <p:nvPr/>
        </p:nvSpPr>
        <p:spPr>
          <a:xfrm>
            <a:off x="8704924" y="4250580"/>
            <a:ext cx="3123553" cy="24006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>
                <a:solidFill>
                  <a:srgbClr val="002060"/>
                </a:solidFill>
              </a:rPr>
              <a:t>Рекомендации и перспективы внедрения: </a:t>
            </a:r>
          </a:p>
          <a:p>
            <a:pPr algn="just"/>
            <a:r>
              <a:rPr lang="ru-RU" sz="1200" i="1" dirty="0">
                <a:solidFill>
                  <a:srgbClr val="002060"/>
                </a:solidFill>
              </a:rPr>
              <a:t>- </a:t>
            </a:r>
            <a:r>
              <a:rPr lang="ru-RU" sz="1000" i="1" dirty="0">
                <a:solidFill>
                  <a:srgbClr val="002060"/>
                </a:solidFill>
              </a:rPr>
              <a:t>продолжать организацию сетевых образовательных событий в дистанционном и смешанном форматах с учетом приобретенного опыта реализации инновационного проекта;</a:t>
            </a:r>
          </a:p>
          <a:p>
            <a:pPr marL="171450" indent="-171450" algn="just">
              <a:buFontTx/>
              <a:buChar char="-"/>
            </a:pPr>
            <a:r>
              <a:rPr lang="ru-RU" sz="1000" i="1" dirty="0">
                <a:solidFill>
                  <a:srgbClr val="002060"/>
                </a:solidFill>
              </a:rPr>
              <a:t>рекомендовать другим МО Краснодарского края:</a:t>
            </a:r>
          </a:p>
          <a:p>
            <a:pPr algn="just"/>
            <a:r>
              <a:rPr lang="ru-RU" sz="1000" i="1" dirty="0">
                <a:solidFill>
                  <a:srgbClr val="002060"/>
                </a:solidFill>
              </a:rPr>
              <a:t>1). использовать в организации мероприятий в ОО готовый комплект учебно-технологических материалов сетевых образовательных событий;</a:t>
            </a:r>
          </a:p>
          <a:p>
            <a:pPr algn="just"/>
            <a:r>
              <a:rPr lang="ru-RU" sz="1000" i="1" dirty="0">
                <a:solidFill>
                  <a:srgbClr val="002060"/>
                </a:solidFill>
              </a:rPr>
              <a:t>2). принимать участие в сетевых образовательных событиях в дистанционном формате, организованных УОН администрации г. Сочи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BB313F-3B7E-437E-A27D-AAAB662E38CE}"/>
              </a:ext>
            </a:extLst>
          </p:cNvPr>
          <p:cNvSpPr txBox="1"/>
          <p:nvPr/>
        </p:nvSpPr>
        <p:spPr>
          <a:xfrm>
            <a:off x="339211" y="112834"/>
            <a:ext cx="114892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</a:rPr>
              <a:t>Инновационный проект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</a:rPr>
              <a:t>«Центр дополнительного образования как ресурсная площадка по организации сетевых образовательных событий в дистанционном формате»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889400-10BF-4383-B190-2DEDC9C7FA82}"/>
              </a:ext>
            </a:extLst>
          </p:cNvPr>
          <p:cNvSpPr txBox="1"/>
          <p:nvPr/>
        </p:nvSpPr>
        <p:spPr>
          <a:xfrm>
            <a:off x="0" y="524730"/>
            <a:ext cx="120627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Муниципальное бюджетное учреждение дополнительного образования «Центр дополнительного образования «Новое поколение» города Сочи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B7449647-CEC8-486B-9706-BF90F66EB3F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452" y="3315220"/>
            <a:ext cx="1007339" cy="755504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C3CFC2D6-BEFE-4C6C-AC3A-5B91EEE7809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89" y="3339953"/>
            <a:ext cx="1181067" cy="664351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FB024614-D21B-4338-8831-D564FDED8AF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174" y="3315715"/>
            <a:ext cx="1260577" cy="709074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FA7AADD5-2859-421E-B1C9-2A1317A547A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089" y="4040577"/>
            <a:ext cx="1150465" cy="559953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0E21619F-954B-42DE-9A51-97FFC11A15A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187" y="4616318"/>
            <a:ext cx="946267" cy="532275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B3D21780-3653-4B8D-97FF-667377A737E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431" y="4136509"/>
            <a:ext cx="1241571" cy="93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938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541</TotalTime>
  <Words>421</Words>
  <Application>Microsoft Office PowerPoint</Application>
  <PresentationFormat>Широкоэкранный</PresentationFormat>
  <Paragraphs>40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Tw Cen MT</vt:lpstr>
      <vt:lpstr>Контур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В. Кондрашова</dc:creator>
  <cp:lastModifiedBy>Lenovo</cp:lastModifiedBy>
  <cp:revision>60</cp:revision>
  <dcterms:created xsi:type="dcterms:W3CDTF">2024-07-22T08:20:46Z</dcterms:created>
  <dcterms:modified xsi:type="dcterms:W3CDTF">2024-09-25T08:19:09Z</dcterms:modified>
</cp:coreProperties>
</file>