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34" r:id="rId3"/>
    <p:sldId id="335" r:id="rId4"/>
    <p:sldId id="336" r:id="rId5"/>
    <p:sldId id="337" r:id="rId6"/>
    <p:sldId id="338" r:id="rId7"/>
    <p:sldId id="343" r:id="rId8"/>
    <p:sldId id="349" r:id="rId9"/>
    <p:sldId id="350" r:id="rId10"/>
    <p:sldId id="351" r:id="rId11"/>
    <p:sldId id="352" r:id="rId12"/>
    <p:sldId id="339" r:id="rId13"/>
    <p:sldId id="340" r:id="rId14"/>
    <p:sldId id="345" r:id="rId15"/>
    <p:sldId id="341" r:id="rId16"/>
    <p:sldId id="346" r:id="rId17"/>
    <p:sldId id="347" r:id="rId18"/>
    <p:sldId id="348" r:id="rId19"/>
    <p:sldId id="353" r:id="rId2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E9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9" autoAdjust="0"/>
    <p:restoredTop sz="91160" autoAdjust="0"/>
  </p:normalViewPr>
  <p:slideViewPr>
    <p:cSldViewPr snapToGrid="0">
      <p:cViewPr varScale="1">
        <p:scale>
          <a:sx n="90" d="100"/>
          <a:sy n="90" d="100"/>
        </p:scale>
        <p:origin x="-18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00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C96E8-B34B-41AA-B6EC-B3EB0D976533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8B6A-0E82-4A39-B8BA-E934E45FF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889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B6A-0E82-4A39-B8BA-E934E45FFB7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93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43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513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3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085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40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98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779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111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331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23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8F27-1F4C-4754-9AF7-10209CBD583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6CE2D-CCF3-4E1F-A0DB-C1936F04F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72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25E11B5-C389-1049-96E7-6CA89A11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406" y="1241180"/>
            <a:ext cx="6277479" cy="1579240"/>
          </a:xfrm>
          <a:prstGeom prst="rect">
            <a:avLst/>
          </a:prstGeom>
        </p:spPr>
      </p:pic>
      <p:grpSp>
        <p:nvGrpSpPr>
          <p:cNvPr id="8" name="Группа 16"/>
          <p:cNvGrpSpPr/>
          <p:nvPr/>
        </p:nvGrpSpPr>
        <p:grpSpPr>
          <a:xfrm>
            <a:off x="-95038" y="7937"/>
            <a:ext cx="12382076" cy="1420480"/>
            <a:chOff x="-89816" y="0"/>
            <a:chExt cx="12382076" cy="1420480"/>
          </a:xfrm>
        </p:grpSpPr>
        <p:pic>
          <p:nvPicPr>
            <p:cNvPr id="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Полилиния 10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375" y="909644"/>
            <a:ext cx="1637970" cy="197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-38100" y="3949700"/>
            <a:ext cx="12230100" cy="2908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25105" y="880814"/>
            <a:ext cx="11941790" cy="460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" y="2204441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ОТЧЕТ  </a:t>
            </a:r>
          </a:p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краевой инновационной площадки </a:t>
            </a:r>
            <a:b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</a:br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(</a:t>
            </a:r>
            <a:r>
              <a:rPr kumimoji="1" lang="ru-RU" sz="3600" b="1" dirty="0" smtClean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КИП-2019) </a:t>
            </a:r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за </a:t>
            </a:r>
            <a:r>
              <a:rPr kumimoji="1" lang="ru-RU" sz="3600" b="1" dirty="0" smtClean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2019 </a:t>
            </a:r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год</a:t>
            </a:r>
          </a:p>
          <a:p>
            <a:pPr algn="ctr"/>
            <a:endParaRPr lang="ru-RU" sz="105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по теме</a:t>
            </a:r>
            <a:r>
              <a:rPr lang="ru-RU" sz="4400" b="1" dirty="0">
                <a:solidFill>
                  <a:srgbClr val="C00000"/>
                </a:solidFill>
              </a:rPr>
              <a:t>:</a:t>
            </a:r>
            <a:r>
              <a:rPr lang="ru-RU" sz="4400" b="1" i="1" dirty="0">
                <a:solidFill>
                  <a:srgbClr val="C00000"/>
                </a:solidFill>
              </a:rPr>
              <a:t>  </a:t>
            </a:r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«Создание центров самоопределения учащихся в условиях организации работы образовательных технопарков» </a:t>
            </a:r>
          </a:p>
          <a:p>
            <a:pPr algn="ctr"/>
            <a:endParaRPr lang="ru-RU" sz="3600" b="1" dirty="0">
              <a:ln/>
              <a:solidFill>
                <a:schemeClr val="accent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b="1" dirty="0">
              <a:ln/>
              <a:solidFill>
                <a:schemeClr val="accent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2295" y="1014077"/>
            <a:ext cx="12192000" cy="536506"/>
          </a:xfrm>
        </p:spPr>
        <p:txBody>
          <a:bodyPr>
            <a:noAutofit/>
          </a:bodyPr>
          <a:lstStyle/>
          <a:p>
            <a:r>
              <a:rPr lang="ru-RU" sz="2800" dirty="0"/>
              <a:t>Управление образования  администрации </a:t>
            </a:r>
            <a:br>
              <a:rPr lang="ru-RU" sz="2800" dirty="0"/>
            </a:br>
            <a:r>
              <a:rPr lang="ru-RU" sz="2800" dirty="0"/>
              <a:t>муниципального образования г. Новороссийск</a:t>
            </a:r>
          </a:p>
        </p:txBody>
      </p:sp>
      <p:sp>
        <p:nvSpPr>
          <p:cNvPr id="54274" name="AutoShape 2" descr="https://ds02.infourok.ru/uploads/ex/091c/00018fbb-b5f3e6d9/hello_html_m4a01cd8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74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93133" y="491672"/>
            <a:ext cx="1220046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>
                <a:ln>
                  <a:noFill/>
                </a:ln>
                <a:solidFill>
                  <a:srgbClr val="B90000"/>
                </a:solidFill>
                <a:effectLst/>
                <a:uLnTx/>
                <a:uFillTx/>
                <a:latin typeface="Verdana" charset="0"/>
                <a:ea typeface="MS PGothic" charset="0"/>
                <a:cs typeface="Arial" charset="0"/>
              </a:rPr>
              <a:t>РЕЗУЛЬТАТИВНОСТЬ</a:t>
            </a:r>
            <a:endParaRPr kumimoji="1" lang="ru-RU" sz="3600" b="1" i="0" u="none" strike="noStrike" kern="1200" cap="none" spc="0" normalizeH="0" baseline="0" noProof="0" dirty="0">
              <a:ln>
                <a:noFill/>
              </a:ln>
              <a:solidFill>
                <a:srgbClr val="B90000"/>
              </a:solidFill>
              <a:effectLst/>
              <a:uLnTx/>
              <a:uFillTx/>
              <a:latin typeface="Verdana" charset="0"/>
              <a:ea typeface="MS PGothic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341735"/>
            <a:ext cx="12192000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соответствии с предложенными критериями оценки результативность инновационной деятельности представлена количественными показателями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70" y="2006636"/>
          <a:ext cx="12014199" cy="4707775"/>
        </p:xfrm>
        <a:graphic>
          <a:graphicData uri="http://schemas.openxmlformats.org/drawingml/2006/table">
            <a:tbl>
              <a:tblPr/>
              <a:tblGrid>
                <a:gridCol w="3849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50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	Результативность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Количественный показатель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6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Создание условий для открытия  лабораторий образовательного технопарка </a:t>
                      </a:r>
                      <a:r>
                        <a:rPr lang="ru-RU" sz="2000" u="sng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базе учреждений дополнительного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2000" u="sng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Открыты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 лабораторий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базе учреждений дополнительного образования 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сумму 5 314, 4  руб.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базе Дворца творчества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лаборатории - Робототехника,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Медиатехнология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Прямое цифровое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 быстрое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прототипирование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микроэлектроники. 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ИРЦ «Школьник-2»</a:t>
                      </a:r>
                      <a:r>
                        <a:rPr lang="ru-RU" sz="2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лаборатория «IT-технология», 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«Мультимедиа и дизайн», «Робототехника», «Промышленный дизайн»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базе Центра Детского творчества</a:t>
                      </a:r>
                      <a:r>
                        <a:rPr lang="ru-RU" sz="2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– «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Аквантум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».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Заключен договор о сотрудничестве НКРП и ЦДТ 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 использовании базы СПО,  лаборатории «Автодело» 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для проведения занятий с  воспитанниками ЦДТ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9519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открытия  лабораторий образовательного технопарка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базе образовательных организаций </a:t>
                      </a:r>
                      <a:endParaRPr lang="ru-RU" sz="200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Администрацией г.Новороссийска выделено помещение для открытия лабораторий «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IT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-куб»,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ИРЦ «Школьник-2» 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 Открыты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  центра 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профориентационной работы на базе  образовательных организаций: гимназии №7, СОШ № 18, 19, 22,40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93133" y="491672"/>
            <a:ext cx="1220046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>
                <a:ln>
                  <a:noFill/>
                </a:ln>
                <a:solidFill>
                  <a:srgbClr val="B90000"/>
                </a:solidFill>
                <a:effectLst/>
                <a:uLnTx/>
                <a:uFillTx/>
                <a:latin typeface="Verdana" charset="0"/>
                <a:ea typeface="MS PGothic" charset="0"/>
                <a:cs typeface="Arial" charset="0"/>
              </a:rPr>
              <a:t>РЕЗУЛЬТАТИВНОСТЬ</a:t>
            </a:r>
            <a:endParaRPr kumimoji="1" lang="ru-RU" sz="3600" b="1" i="0" u="none" strike="noStrike" kern="1200" cap="none" spc="0" normalizeH="0" baseline="0" noProof="0" dirty="0">
              <a:ln>
                <a:noFill/>
              </a:ln>
              <a:solidFill>
                <a:srgbClr val="B90000"/>
              </a:solidFill>
              <a:effectLst/>
              <a:uLnTx/>
              <a:uFillTx/>
              <a:latin typeface="Verdana" charset="0"/>
              <a:ea typeface="MS PGothic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341735"/>
            <a:ext cx="12192000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соответствии с предложенными критериями оценки результативность инновационной деятельности представлена количественными показателями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70" y="2283094"/>
          <a:ext cx="12014199" cy="4048951"/>
        </p:xfrm>
        <a:graphic>
          <a:graphicData uri="http://schemas.openxmlformats.org/drawingml/2006/table">
            <a:tbl>
              <a:tblPr/>
              <a:tblGrid>
                <a:gridCol w="3862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51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	Результативность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Количественный показатель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9519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публикаций по теме инновационной деятельности 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научно-методических журналах, наличие публикаций (репортажей) по теме инновационной деятельности 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СМИ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публикаций на сайте управления образования.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Опубликовано 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 статьи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деятельности КИП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«Новороссийской газете»,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Имеется раздел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профориентационная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работа в ОО - 100%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КИП раздел на сайте ОО, отражающий инновационную деятельность краевой инновационной площадки.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Опыт краевой инновационной площадки  - на сайте администрации Краснодарского края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лучшая муниципальная практика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августа 2019г. Опыт краевой инновационной площадки защищен на уровне администрации Краснодарского края,   присвоено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место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номинации «Образование и наука»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Размещен на федеральном портале в номинации: 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«Лучшая муниципальная практика»,  присвоено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место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уровне РФ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4997669"/>
            <a:ext cx="12192000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ea typeface="Calibri" pitchFamily="34" charset="0"/>
                <a:cs typeface="Times New Roman" pitchFamily="18" charset="0"/>
              </a:rPr>
              <a:t>позволяет </a:t>
            </a:r>
            <a:r>
              <a:rPr lang="ru-RU" sz="40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обеспечить проведение </a:t>
            </a:r>
            <a:r>
              <a:rPr lang="ru-RU" sz="4000" b="1" dirty="0" err="1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профориентационной</a:t>
            </a:r>
            <a:r>
              <a:rPr lang="ru-RU" sz="40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работы</a:t>
            </a:r>
            <a:r>
              <a:rPr lang="ru-RU" sz="4000" dirty="0">
                <a:ea typeface="Calibri" pitchFamily="34" charset="0"/>
                <a:cs typeface="Times New Roman" pitchFamily="18" charset="0"/>
              </a:rPr>
              <a:t> со школьниками, используя базу СПО, ВПО</a:t>
            </a:r>
            <a:endParaRPr lang="ru-RU" sz="40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5694417" y="4218153"/>
            <a:ext cx="898635" cy="85133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670794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ОРГАНИЗАЦИЯ СЕТЕВОГО ВЗАИМОДЕЙСТВИЯ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513027"/>
            <a:ext cx="12192000" cy="2917722"/>
          </a:xfrm>
          <a:prstGeom prst="rect">
            <a:avLst/>
          </a:prstGeom>
          <a:gradFill>
            <a:gsLst>
              <a:gs pos="6000">
                <a:schemeClr val="bg1"/>
              </a:gs>
              <a:gs pos="80000">
                <a:schemeClr val="accent4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Установлены партнерские отношения, </a:t>
            </a:r>
            <a:b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оформлены соглашения </a:t>
            </a:r>
            <a:r>
              <a:rPr lang="ru-RU" sz="3600" dirty="0">
                <a:ea typeface="Calibri" pitchFamily="34" charset="0"/>
                <a:cs typeface="Times New Roman" pitchFamily="18" charset="0"/>
              </a:rPr>
              <a:t>со всеми </a:t>
            </a:r>
            <a:br>
              <a:rPr lang="ru-RU" sz="3600" dirty="0">
                <a:ea typeface="Calibri" pitchFamily="34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</a:t>
            </a:r>
            <a:r>
              <a:rPr lang="ru-RU" sz="3600" dirty="0">
                <a:ea typeface="Calibri" pitchFamily="34" charset="0"/>
                <a:cs typeface="Times New Roman" pitchFamily="18" charset="0"/>
              </a:rPr>
              <a:t> средними профессиональными организациями, </a:t>
            </a:r>
            <a:br>
              <a:rPr lang="ru-RU" sz="3600" dirty="0">
                <a:ea typeface="Calibri" pitchFamily="34" charset="0"/>
                <a:cs typeface="Times New Roman" pitchFamily="18" charset="0"/>
              </a:rPr>
            </a:br>
            <a:r>
              <a:rPr lang="ru-RU" sz="3600" dirty="0">
                <a:ea typeface="Calibri" pitchFamily="34" charset="0"/>
                <a:cs typeface="Times New Roman" pitchFamily="18" charset="0"/>
              </a:rPr>
              <a:t>расположенными на территории г.Новороссийска </a:t>
            </a:r>
            <a:br>
              <a:rPr lang="ru-RU" sz="3600" dirty="0">
                <a:ea typeface="Calibri" pitchFamily="34" charset="0"/>
                <a:cs typeface="Times New Roman" pitchFamily="18" charset="0"/>
              </a:rPr>
            </a:br>
            <a:r>
              <a:rPr lang="ru-RU" sz="3600" dirty="0"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36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3</a:t>
            </a:r>
            <a:r>
              <a:rPr lang="ru-RU" sz="3600" dirty="0">
                <a:ea typeface="Calibri" pitchFamily="34" charset="0"/>
                <a:cs typeface="Times New Roman" pitchFamily="18" charset="0"/>
              </a:rPr>
              <a:t> высшими профессиональными организациями</a:t>
            </a: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4184869"/>
            <a:ext cx="12192000" cy="11449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/>
              <a:t>позволяет </a:t>
            </a:r>
            <a:r>
              <a:rPr lang="ru-RU" sz="4000" b="1" dirty="0">
                <a:solidFill>
                  <a:srgbClr val="C00000"/>
                </a:solidFill>
              </a:rPr>
              <a:t>познакомить участников </a:t>
            </a:r>
            <a:r>
              <a:rPr lang="ru-RU" sz="3600" dirty="0"/>
              <a:t>проекта </a:t>
            </a:r>
            <a:br>
              <a:rPr lang="ru-RU" sz="3600" dirty="0"/>
            </a:br>
            <a:r>
              <a:rPr lang="ru-RU" sz="3600" dirty="0"/>
              <a:t>с медицинской техникой и медицинскими специальностями </a:t>
            </a:r>
            <a:endParaRPr lang="ru-RU" sz="40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5529317" y="3506953"/>
            <a:ext cx="898635" cy="85133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670794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ОРГАНИЗАЦИЯ СЕТЕВОГО ВЗАИМОДЕЙСТВИЯ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543769"/>
            <a:ext cx="12192000" cy="1323439"/>
          </a:xfrm>
          <a:prstGeom prst="rect">
            <a:avLst/>
          </a:prstGeom>
          <a:solidFill>
            <a:srgbClr val="FFE9A3"/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Заключены договора о сотрудничестве </a:t>
            </a:r>
            <a:r>
              <a:rPr lang="ru-RU" sz="4000" dirty="0"/>
              <a:t>в СОШ №27 </a:t>
            </a:r>
            <a:br>
              <a:rPr lang="ru-RU" sz="4000" dirty="0"/>
            </a:br>
            <a:r>
              <a:rPr lang="ru-RU" sz="4000" dirty="0"/>
              <a:t>с ОО О«Мысхако» и  СОШ №24 с ИП «Шумаков»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1513669"/>
            <a:ext cx="12192000" cy="2154436"/>
          </a:xfrm>
          <a:prstGeom prst="rect">
            <a:avLst/>
          </a:prstGeom>
          <a:gradFill>
            <a:gsLst>
              <a:gs pos="6000">
                <a:schemeClr val="bg1"/>
              </a:gs>
              <a:gs pos="80000">
                <a:schemeClr val="accent4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Заключены договора Центра </a:t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по </a:t>
            </a:r>
            <a:r>
              <a:rPr lang="ru-RU" sz="4000" b="1" dirty="0" err="1">
                <a:solidFill>
                  <a:srgbClr val="C00000"/>
                </a:solidFill>
              </a:rPr>
              <a:t>профориентационной</a:t>
            </a:r>
            <a:r>
              <a:rPr lang="ru-RU" sz="4000" b="1" dirty="0">
                <a:solidFill>
                  <a:srgbClr val="C00000"/>
                </a:solidFill>
              </a:rPr>
              <a:t> работе </a:t>
            </a:r>
            <a:r>
              <a:rPr lang="ru-RU" sz="3600" dirty="0"/>
              <a:t>на базе Дворца творчества с  ГОУ поликлиникой №5, Центром «Здоровье»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251200"/>
            <a:ext cx="12192000" cy="35825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dirty="0"/>
              <a:t>позволяет </a:t>
            </a:r>
            <a:r>
              <a:rPr lang="ru-RU" sz="3600" b="1" dirty="0">
                <a:solidFill>
                  <a:srgbClr val="C00000"/>
                </a:solidFill>
              </a:rPr>
              <a:t>организовать выездные семинары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dirty="0"/>
              <a:t>для руководителей и заместителей образовательных организаций, </a:t>
            </a:r>
            <a:r>
              <a:rPr lang="ru-RU" sz="3600" b="1" dirty="0">
                <a:solidFill>
                  <a:srgbClr val="C00000"/>
                </a:solidFill>
              </a:rPr>
              <a:t>поощрять</a:t>
            </a:r>
            <a:r>
              <a:rPr lang="ru-RU" sz="3600" dirty="0"/>
              <a:t> </a:t>
            </a:r>
            <a:r>
              <a:rPr lang="ru-RU" sz="3600" b="1" dirty="0">
                <a:solidFill>
                  <a:srgbClr val="C00000"/>
                </a:solidFill>
              </a:rPr>
              <a:t>призеров</a:t>
            </a:r>
            <a:r>
              <a:rPr lang="ru-RU" sz="3600" dirty="0"/>
              <a:t> региональных </a:t>
            </a:r>
            <a:br>
              <a:rPr lang="ru-RU" sz="3600" dirty="0"/>
            </a:br>
            <a:r>
              <a:rPr lang="ru-RU" sz="3600" dirty="0"/>
              <a:t>и всероссийских путевками в профильную смену, </a:t>
            </a:r>
            <a:r>
              <a:rPr lang="ru-RU" sz="3600" b="1" dirty="0">
                <a:solidFill>
                  <a:srgbClr val="C00000"/>
                </a:solidFill>
              </a:rPr>
              <a:t>посещать</a:t>
            </a:r>
            <a:r>
              <a:rPr lang="ru-RU" sz="3600" dirty="0"/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профориентационные</a:t>
            </a:r>
            <a:r>
              <a:rPr lang="ru-RU" sz="3600" dirty="0"/>
              <a:t> </a:t>
            </a:r>
            <a:r>
              <a:rPr lang="ru-RU" sz="3600" b="1" dirty="0">
                <a:solidFill>
                  <a:srgbClr val="C00000"/>
                </a:solidFill>
              </a:rPr>
              <a:t>площадки</a:t>
            </a:r>
            <a:r>
              <a:rPr lang="ru-RU" sz="3600" dirty="0"/>
              <a:t> лагеря «Смена» в рамках  регионального чемпионата «Молодые профессионалы Краснодарского края 2019 года» (</a:t>
            </a:r>
            <a:r>
              <a:rPr lang="en-US" sz="3600" dirty="0" err="1"/>
              <a:t>WorldSkills</a:t>
            </a:r>
            <a:r>
              <a:rPr lang="en-US" sz="3600" dirty="0"/>
              <a:t> Russia</a:t>
            </a:r>
            <a:r>
              <a:rPr lang="ru-RU" sz="3600" dirty="0"/>
              <a:t>)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529317" y="2643353"/>
            <a:ext cx="898635" cy="70944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670794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ОРГАНИЗАЦИЯ СЕТЕВОГО ВЗАИМОДЕЙСТВИЯ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1382323"/>
            <a:ext cx="12192000" cy="1477328"/>
          </a:xfrm>
          <a:prstGeom prst="rect">
            <a:avLst/>
          </a:prstGeom>
          <a:gradFill>
            <a:gsLst>
              <a:gs pos="6000">
                <a:schemeClr val="bg1"/>
              </a:gs>
              <a:gs pos="80000">
                <a:schemeClr val="accent4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b="1" dirty="0">
                <a:solidFill>
                  <a:srgbClr val="C00000"/>
                </a:solidFill>
              </a:rPr>
              <a:t>Имеется соглашение  о сотрудничестве </a:t>
            </a:r>
            <a:r>
              <a:rPr lang="ru-RU" sz="4000" dirty="0"/>
              <a:t>с лагерем ФГБОУ ВДУ «Смена», г.Анапа, п.Сукко</a:t>
            </a:r>
            <a:endParaRPr lang="ru-RU" sz="2400" dirty="0"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4997669"/>
            <a:ext cx="12192000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ea typeface="Calibri" pitchFamily="34" charset="0"/>
                <a:cs typeface="Times New Roman" pitchFamily="18" charset="0"/>
              </a:rPr>
              <a:t>позволяет </a:t>
            </a:r>
            <a:r>
              <a:rPr lang="ru-RU" sz="40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обеспечить проведение </a:t>
            </a:r>
            <a:r>
              <a:rPr lang="ru-RU" sz="4000" b="1" dirty="0" err="1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профориентационной</a:t>
            </a:r>
            <a:r>
              <a:rPr lang="ru-RU" sz="40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работы</a:t>
            </a:r>
            <a:r>
              <a:rPr lang="ru-RU" sz="4000" dirty="0">
                <a:ea typeface="Calibri" pitchFamily="34" charset="0"/>
                <a:cs typeface="Times New Roman" pitchFamily="18" charset="0"/>
              </a:rPr>
              <a:t> со школьниками, используя базу СПО, ВПО</a:t>
            </a:r>
            <a:endParaRPr lang="ru-RU" sz="40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5707117" y="4319753"/>
            <a:ext cx="898635" cy="85133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670794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ОРГАНИЗАЦИЯ СЕТЕВОГО ВЗАИМОДЕЙСТВИЯ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10653"/>
            <a:ext cx="12192000" cy="2954655"/>
          </a:xfrm>
          <a:prstGeom prst="rect">
            <a:avLst/>
          </a:prstGeom>
          <a:gradFill>
            <a:gsLst>
              <a:gs pos="6000">
                <a:schemeClr val="bg1"/>
              </a:gs>
              <a:gs pos="80000">
                <a:schemeClr val="accent4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Установлены партнерские отношения, </a:t>
            </a:r>
            <a:b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оформлены соглашения 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 всеми </a:t>
            </a:r>
            <a:b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средними профессиональными организациями, </a:t>
            </a:r>
            <a:b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расположенными на территории г.Новороссийска </a:t>
            </a:r>
            <a:b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3 высшими профессиональными организациями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1676400"/>
            <a:ext cx="366017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670794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ОРГАНИЗАЦИЯ СЕТЕВОГО ВЗАИМОДЕЙСТВИЯ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8566" y="1343441"/>
            <a:ext cx="82169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Распространение опыта </a:t>
            </a:r>
            <a:b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по профориентационной работе</a:t>
            </a:r>
            <a:r>
              <a:rPr lang="ru-RU" sz="3600" dirty="0">
                <a:solidFill>
                  <a:srgbClr val="C00000"/>
                </a:solidFill>
              </a:rPr>
              <a:t>,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решение общих проблем </a:t>
            </a:r>
            <a:br>
              <a:rPr lang="ru-RU" sz="36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dirty="0"/>
              <a:t>во время встреч  со специалистами управления образования  </a:t>
            </a:r>
            <a:br>
              <a:rPr lang="ru-RU" sz="3600" dirty="0"/>
            </a:br>
            <a:r>
              <a:rPr lang="ru-RU" sz="3200" dirty="0" smtClean="0"/>
              <a:t>г.Лабинск, г.Сочи, г.Геленджик, </a:t>
            </a:r>
            <a:br>
              <a:rPr lang="ru-RU" sz="3200" dirty="0" smtClean="0"/>
            </a:br>
            <a:r>
              <a:rPr lang="ru-RU" sz="3200" dirty="0" smtClean="0"/>
              <a:t>г.Анапа, г.Крымск, г.Краснодар, г.Армавир </a:t>
            </a:r>
            <a:r>
              <a:rPr lang="ru-RU" sz="36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через ресурсный центр, созданный на базе Центра развития образования г.Новороссийска</a:t>
            </a:r>
            <a:endParaRPr lang="ru-RU" sz="3600" b="1" dirty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60706"/>
            <a:ext cx="12192000" cy="5216813"/>
          </a:xfrm>
          <a:prstGeom prst="rect">
            <a:avLst/>
          </a:prstGeom>
          <a:gradFill flip="none" rotWithShape="1">
            <a:gsLst>
              <a:gs pos="23000">
                <a:schemeClr val="accent4">
                  <a:lumMod val="60000"/>
                  <a:lumOff val="40000"/>
                </a:schemeClr>
              </a:gs>
              <a:gs pos="100000">
                <a:srgbClr val="C00000">
                  <a:alpha val="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/>
              <a:t>Трансляция инновационного опыта реализована через проблемно-обучающие семинары на муниципальном, региональном </a:t>
            </a:r>
            <a:r>
              <a:rPr lang="ru-RU" sz="2800" dirty="0" smtClean="0"/>
              <a:t>уровне.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C00000"/>
                </a:solidFill>
              </a:rPr>
              <a:t>На </a:t>
            </a:r>
            <a:r>
              <a:rPr lang="ru-RU" sz="2800" b="1" u="sng" dirty="0">
                <a:solidFill>
                  <a:srgbClr val="C00000"/>
                </a:solidFill>
              </a:rPr>
              <a:t>муниципальном  уровне: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через сайт управления образования, </a:t>
            </a:r>
            <a:br>
              <a:rPr lang="ru-RU" sz="2800" dirty="0"/>
            </a:br>
            <a:r>
              <a:rPr lang="ru-RU" sz="2800" dirty="0"/>
              <a:t>в ходе дискуссионных площадок по вопросам инновационного развития ОО, во время проведения постоянно действующих семинаров оказана консультативная помощь в организации инновационной деятельности.</a:t>
            </a:r>
          </a:p>
          <a:p>
            <a:pPr algn="ctr">
              <a:lnSpc>
                <a:spcPct val="90000"/>
              </a:lnSpc>
            </a:pPr>
            <a:endParaRPr lang="ru-RU" sz="1100" dirty="0"/>
          </a:p>
          <a:p>
            <a:pPr algn="ctr">
              <a:lnSpc>
                <a:spcPct val="90000"/>
              </a:lnSpc>
            </a:pPr>
            <a:r>
              <a:rPr lang="ru-RU" sz="2800" b="1" dirty="0"/>
              <a:t>Отчет о реализации инновационного проекта </a:t>
            </a:r>
            <a:r>
              <a:rPr lang="ru-RU" sz="2800" dirty="0"/>
              <a:t>в </a:t>
            </a:r>
            <a:r>
              <a:rPr lang="ru-RU" sz="2800" dirty="0" smtClean="0"/>
              <a:t>2019г</a:t>
            </a:r>
            <a:r>
              <a:rPr lang="ru-RU" sz="2800" dirty="0"/>
              <a:t>. представлен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/>
              <a:t>Координационном совете при администрации г.Новороссийска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октябре </a:t>
            </a:r>
            <a:r>
              <a:rPr lang="ru-RU" sz="2800" dirty="0" smtClean="0"/>
              <a:t>2019г</a:t>
            </a:r>
            <a:r>
              <a:rPr lang="ru-RU" sz="2800" dirty="0"/>
              <a:t>.,  коллегии управления  образования администрации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г</a:t>
            </a:r>
            <a:r>
              <a:rPr lang="ru-RU" sz="2800" dirty="0"/>
              <a:t>. Новороссийска </a:t>
            </a:r>
            <a:r>
              <a:rPr lang="ru-RU" sz="2800" dirty="0" smtClean="0"/>
              <a:t>в </a:t>
            </a:r>
            <a:r>
              <a:rPr lang="ru-RU" sz="2800" dirty="0"/>
              <a:t>декабре </a:t>
            </a:r>
            <a:r>
              <a:rPr lang="ru-RU" sz="2800" dirty="0" smtClean="0"/>
              <a:t>2019 </a:t>
            </a:r>
            <a:r>
              <a:rPr lang="ru-RU" sz="2800" dirty="0"/>
              <a:t>г. </a:t>
            </a:r>
            <a:endParaRPr lang="ru-RU" sz="2800" dirty="0" smtClean="0"/>
          </a:p>
          <a:p>
            <a:pPr algn="ctr">
              <a:lnSpc>
                <a:spcPct val="90000"/>
              </a:lnSpc>
            </a:pPr>
            <a:r>
              <a:rPr lang="ru-RU" sz="2800" b="1" u="sng" dirty="0" smtClean="0">
                <a:solidFill>
                  <a:srgbClr val="C00000"/>
                </a:solidFill>
              </a:rPr>
              <a:t>На  региональном  уровне: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700" dirty="0" smtClean="0"/>
              <a:t>в </a:t>
            </a:r>
            <a:r>
              <a:rPr lang="ru-RU" sz="2700" dirty="0" smtClean="0"/>
              <a:t>ходе мероприятий межмуниципального сотрудничества с  г. Анапа, г.Крымск, г.Геленджик, г.Краснодар, г. Сочи, </a:t>
            </a:r>
            <a:r>
              <a:rPr lang="ru-RU" sz="2700" dirty="0" smtClean="0"/>
              <a:t>г.Армавир</a:t>
            </a:r>
            <a:endParaRPr lang="ru-RU" sz="2700" dirty="0"/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785094"/>
            <a:ext cx="1219199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B90000"/>
                </a:solidFill>
                <a:effectLst/>
                <a:uLnTx/>
                <a:uFillTx/>
                <a:latin typeface="Verdana" charset="0"/>
                <a:ea typeface="MS PGothic" charset="0"/>
                <a:cs typeface="Arial" charset="0"/>
              </a:rPr>
              <a:t>АПРОБАЦИЯ И ДИССЕМИНАЦИЯ РЕЗУЛЬТАТОВ ДЕЯТЕЛЬНОСТИ КИП </a:t>
            </a:r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" y="785094"/>
            <a:ext cx="12191999" cy="990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АПРОБАЦИЯ И ДИССЕМИНАЦИЯ РЕЗУЛЬТАТОВ ДЕЯТЕЛЬНОСТИ КИП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3815"/>
            <a:ext cx="12192000" cy="5071388"/>
          </a:xfrm>
          <a:prstGeom prst="rect">
            <a:avLst/>
          </a:prstGeom>
          <a:gradFill>
            <a:gsLst>
              <a:gs pos="100000">
                <a:schemeClr val="accent4">
                  <a:lumMod val="60000"/>
                  <a:lumOff val="40000"/>
                  <a:alpha val="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4500">
              <a:lnSpc>
                <a:spcPct val="90000"/>
              </a:lnSpc>
            </a:pPr>
            <a:r>
              <a:rPr lang="ru-RU" sz="2800" b="1" u="sng" dirty="0" smtClean="0">
                <a:solidFill>
                  <a:srgbClr val="C00000"/>
                </a:solidFill>
              </a:rPr>
              <a:t>На </a:t>
            </a:r>
            <a:r>
              <a:rPr lang="ru-RU" sz="2800" b="1" u="sng" dirty="0">
                <a:solidFill>
                  <a:srgbClr val="C00000"/>
                </a:solidFill>
              </a:rPr>
              <a:t>межрегиональном уровне</a:t>
            </a:r>
            <a:r>
              <a:rPr lang="ru-RU" sz="2800" b="1" u="sng" dirty="0" smtClean="0">
                <a:solidFill>
                  <a:srgbClr val="C00000"/>
                </a:solidFill>
              </a:rPr>
              <a:t>:</a:t>
            </a:r>
          </a:p>
          <a:p>
            <a:pPr marL="444500">
              <a:lnSpc>
                <a:spcPct val="90000"/>
              </a:lnSpc>
            </a:pPr>
            <a:endParaRPr lang="ru-RU" sz="1050" b="1" u="sng" dirty="0">
              <a:solidFill>
                <a:srgbClr val="C00000"/>
              </a:solidFill>
            </a:endParaRPr>
          </a:p>
          <a:p>
            <a:pPr marL="622300" indent="-177800">
              <a:lnSpc>
                <a:spcPct val="90000"/>
              </a:lnSpc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</a:rPr>
              <a:t>выступление</a:t>
            </a:r>
            <a:r>
              <a:rPr lang="ru-RU" sz="2400" dirty="0" smtClean="0"/>
              <a:t> </a:t>
            </a:r>
            <a:r>
              <a:rPr lang="ru-RU" sz="2400" dirty="0"/>
              <a:t>для руководителей СПО Краснодарского края </a:t>
            </a:r>
            <a:r>
              <a:rPr lang="ru-RU" sz="2400" dirty="0" smtClean="0"/>
              <a:t>по </a:t>
            </a:r>
            <a:r>
              <a:rPr lang="ru-RU" sz="2400" dirty="0"/>
              <a:t>организации профориентационной </a:t>
            </a:r>
            <a:r>
              <a:rPr lang="ru-RU" sz="2400" dirty="0" smtClean="0"/>
              <a:t>работы </a:t>
            </a:r>
            <a:r>
              <a:rPr lang="ru-RU" sz="2400" dirty="0"/>
              <a:t>в МО г.Новороссийск, сетевое взаимодействие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ОО с </a:t>
            </a:r>
            <a:r>
              <a:rPr lang="ru-RU" sz="2400" dirty="0"/>
              <a:t>СПО, перспективы </a:t>
            </a:r>
            <a:r>
              <a:rPr lang="ru-RU" sz="2400" dirty="0" smtClean="0"/>
              <a:t>развития</a:t>
            </a:r>
            <a:endParaRPr lang="ru-RU" sz="2400" dirty="0" smtClean="0"/>
          </a:p>
          <a:p>
            <a:pPr marL="622300" indent="-177800">
              <a:lnSpc>
                <a:spcPct val="90000"/>
              </a:lnSpc>
              <a:buFontTx/>
              <a:buChar char="-"/>
            </a:pPr>
            <a:endParaRPr lang="ru-RU" sz="2400" dirty="0"/>
          </a:p>
          <a:p>
            <a:pPr marL="622300" indent="-177800">
              <a:lnSpc>
                <a:spcPct val="90000"/>
              </a:lnSpc>
            </a:pPr>
            <a:r>
              <a:rPr lang="ru-RU" sz="2400" dirty="0"/>
              <a:t>  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выступление</a:t>
            </a:r>
            <a:r>
              <a:rPr lang="ru-RU" sz="2400" dirty="0" smtClean="0"/>
              <a:t> </a:t>
            </a:r>
            <a:r>
              <a:rPr lang="ru-RU" sz="2400" dirty="0"/>
              <a:t>для специалистов управления образования </a:t>
            </a:r>
            <a:r>
              <a:rPr lang="ru-RU" sz="2400" dirty="0" smtClean="0"/>
              <a:t>МО </a:t>
            </a:r>
            <a:r>
              <a:rPr lang="ru-RU" sz="2400" dirty="0"/>
              <a:t>Краснодарского края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по </a:t>
            </a:r>
            <a:r>
              <a:rPr lang="ru-RU" sz="2400" b="1" dirty="0"/>
              <a:t>теме «Создание центров самоопределения учащихся в условиях образовательного технопарка», </a:t>
            </a:r>
            <a:r>
              <a:rPr lang="ru-RU" sz="2400" dirty="0" smtClean="0"/>
              <a:t>в рамках  проведения модельного семинара </a:t>
            </a:r>
            <a:r>
              <a:rPr lang="ru-RU" sz="2400" b="1" dirty="0" smtClean="0">
                <a:solidFill>
                  <a:srgbClr val="C00000"/>
                </a:solidFill>
              </a:rPr>
              <a:t>«Модель организации </a:t>
            </a:r>
            <a:r>
              <a:rPr lang="ru-RU" sz="2400" b="1" dirty="0" err="1" smtClean="0">
                <a:solidFill>
                  <a:srgbClr val="C00000"/>
                </a:solidFill>
              </a:rPr>
              <a:t>предпрофильного</a:t>
            </a:r>
            <a:r>
              <a:rPr lang="ru-RU" sz="2400" b="1" dirty="0" smtClean="0">
                <a:solidFill>
                  <a:srgbClr val="C00000"/>
                </a:solidFill>
              </a:rPr>
              <a:t>, профильного обучения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 профориентационной работы (технологический профиль) </a:t>
            </a:r>
            <a:r>
              <a:rPr lang="ru-RU" sz="2400" dirty="0" smtClean="0"/>
              <a:t>в муниципальном образовании г.Новороссийск для специалистов управления образования </a:t>
            </a:r>
            <a:br>
              <a:rPr lang="ru-RU" sz="2400" dirty="0" smtClean="0"/>
            </a:br>
            <a:r>
              <a:rPr lang="ru-RU" sz="2400" dirty="0" smtClean="0"/>
              <a:t>и методических центров г. Горячий Ключ, г.Тимашевск, г.Крымск, г.Абинск, г.Белореченск на базе МТЛ, 22.11.2019г</a:t>
            </a:r>
            <a:r>
              <a:rPr lang="ru-RU" sz="2400" dirty="0" smtClean="0"/>
              <a:t>.</a:t>
            </a:r>
          </a:p>
          <a:p>
            <a:pPr marL="622300" indent="-177800">
              <a:lnSpc>
                <a:spcPct val="90000"/>
              </a:lnSpc>
            </a:pPr>
            <a:endParaRPr lang="ru-RU" sz="600" dirty="0" smtClean="0"/>
          </a:p>
          <a:p>
            <a:pPr marL="622300" indent="-177800">
              <a:lnSpc>
                <a:spcPct val="90000"/>
              </a:lnSpc>
            </a:pP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120871" y="2244901"/>
            <a:ext cx="420852" cy="66259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120871" y="3585496"/>
            <a:ext cx="420852" cy="66259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" y="785094"/>
            <a:ext cx="12191999" cy="990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АПРОБАЦИЯ И ДИССЕМИНАЦИЯ РЕЗУЛЬТАТОВ ДЕЯТЕЛЬНОСТИ КИП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2532" y="2235632"/>
            <a:ext cx="12192000" cy="4614340"/>
          </a:xfrm>
          <a:prstGeom prst="rect">
            <a:avLst/>
          </a:prstGeom>
          <a:gradFill>
            <a:gsLst>
              <a:gs pos="100000">
                <a:schemeClr val="accent4">
                  <a:lumMod val="60000"/>
                  <a:lumOff val="40000"/>
                  <a:alpha val="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4500">
              <a:lnSpc>
                <a:spcPct val="90000"/>
              </a:lnSpc>
            </a:pPr>
            <a:r>
              <a:rPr lang="ru-RU" sz="2800" b="1" u="sng" dirty="0" smtClean="0">
                <a:solidFill>
                  <a:srgbClr val="C00000"/>
                </a:solidFill>
              </a:rPr>
              <a:t>На </a:t>
            </a:r>
            <a:r>
              <a:rPr lang="ru-RU" sz="2800" b="1" u="sng" dirty="0">
                <a:solidFill>
                  <a:srgbClr val="C00000"/>
                </a:solidFill>
              </a:rPr>
              <a:t>межрегиональном уровне</a:t>
            </a:r>
            <a:r>
              <a:rPr lang="ru-RU" sz="2800" b="1" u="sng" dirty="0" smtClean="0">
                <a:solidFill>
                  <a:srgbClr val="C00000"/>
                </a:solidFill>
              </a:rPr>
              <a:t>:</a:t>
            </a:r>
          </a:p>
          <a:p>
            <a:pPr marL="444500">
              <a:lnSpc>
                <a:spcPct val="90000"/>
              </a:lnSpc>
            </a:pPr>
            <a:endParaRPr lang="ru-RU" sz="1050" b="1" u="sng" dirty="0">
              <a:solidFill>
                <a:srgbClr val="C00000"/>
              </a:solidFill>
            </a:endParaRPr>
          </a:p>
          <a:p>
            <a:pPr marL="622300" indent="-177800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- выступление </a:t>
            </a:r>
            <a:r>
              <a:rPr lang="ru-RU" sz="2400" dirty="0" smtClean="0"/>
              <a:t>на краевой научно-практической конференции с межрегиональным участием </a:t>
            </a:r>
            <a:r>
              <a:rPr lang="ru-RU" sz="2400" b="1" dirty="0" smtClean="0"/>
              <a:t>по теме:  «Технологический профиль обучения: модели, ресурсы, возможности сетевого взаимодействия»</a:t>
            </a:r>
            <a:r>
              <a:rPr lang="ru-RU" sz="2400" dirty="0" smtClean="0"/>
              <a:t>, на базе ФГБОУ ВПО  «Государственный морской университет имени адмирала Ф.Ф. </a:t>
            </a:r>
            <a:r>
              <a:rPr lang="ru-RU" sz="2400" dirty="0" smtClean="0"/>
              <a:t>Ушакова» 24 апреля 2019г.</a:t>
            </a:r>
          </a:p>
          <a:p>
            <a:pPr marL="622300" indent="-177800">
              <a:lnSpc>
                <a:spcPct val="90000"/>
              </a:lnSpc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622300" indent="-177800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   опыт </a:t>
            </a:r>
            <a:r>
              <a:rPr lang="ru-RU" sz="2400" dirty="0" smtClean="0"/>
              <a:t>краевой инновационной </a:t>
            </a:r>
            <a:r>
              <a:rPr lang="ru-RU" sz="2400" dirty="0" smtClean="0"/>
              <a:t>площадки </a:t>
            </a:r>
            <a:r>
              <a:rPr lang="ru-RU" sz="2400" dirty="0" smtClean="0"/>
              <a:t>в августе 2019г. защищен на уровне администрации Краснодарского края, где присвоено </a:t>
            </a:r>
            <a:r>
              <a:rPr lang="ru-RU" sz="2400" b="1" dirty="0" smtClean="0">
                <a:solidFill>
                  <a:srgbClr val="C00000"/>
                </a:solidFill>
              </a:rPr>
              <a:t>1 место </a:t>
            </a:r>
            <a:r>
              <a:rPr lang="ru-RU" sz="2400" b="1" dirty="0" smtClean="0"/>
              <a:t>в номинации «Образование и наука»</a:t>
            </a:r>
            <a:r>
              <a:rPr lang="ru-RU" sz="2400" dirty="0" smtClean="0"/>
              <a:t>,   по итогам краевого конкурса  размещен на федеральном портале  в номинации «Лучшая муниципальная практика»,  где  присвоено </a:t>
            </a:r>
            <a:r>
              <a:rPr lang="ru-RU" sz="2400" b="1" dirty="0" smtClean="0">
                <a:solidFill>
                  <a:srgbClr val="C00000"/>
                </a:solidFill>
              </a:rPr>
              <a:t>1 </a:t>
            </a:r>
            <a:r>
              <a:rPr lang="ru-RU" sz="2400" b="1" dirty="0" smtClean="0">
                <a:solidFill>
                  <a:srgbClr val="C00000"/>
                </a:solidFill>
              </a:rPr>
              <a:t>место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dirty="0" smtClean="0"/>
              <a:t>на </a:t>
            </a:r>
            <a:r>
              <a:rPr lang="ru-RU" sz="2400" dirty="0" smtClean="0"/>
              <a:t>уровне Российской Федерации. </a:t>
            </a:r>
            <a:endParaRPr lang="ru-RU" sz="2400" dirty="0" smtClean="0"/>
          </a:p>
          <a:p>
            <a:pPr marL="622300" indent="-177800">
              <a:lnSpc>
                <a:spcPct val="90000"/>
              </a:lnSpc>
            </a:pPr>
            <a:endParaRPr lang="ru-RU" sz="2400" dirty="0" smtClean="0"/>
          </a:p>
          <a:p>
            <a:pPr marL="622300" indent="-177800">
              <a:lnSpc>
                <a:spcPct val="90000"/>
              </a:lnSpc>
            </a:pP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120871" y="2680854"/>
            <a:ext cx="420852" cy="66259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120871" y="4297907"/>
            <a:ext cx="420852" cy="66259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517" cy="98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1792048"/>
            <a:ext cx="12192000" cy="42672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Содействие профессиональному самоопределению молодых людей </a:t>
            </a:r>
            <a:r>
              <a:rPr lang="ru-RU" sz="2400" dirty="0"/>
              <a:t>– </a:t>
            </a:r>
            <a:br>
              <a:rPr lang="ru-RU" sz="2400" dirty="0"/>
            </a:br>
            <a:r>
              <a:rPr lang="ru-RU" sz="2400" dirty="0"/>
              <a:t>одно из приоритетных направлений государственной и молодежной политики   </a:t>
            </a:r>
          </a:p>
          <a:p>
            <a:r>
              <a:rPr lang="ru-RU" b="1" dirty="0">
                <a:solidFill>
                  <a:srgbClr val="C00000"/>
                </a:solidFill>
              </a:rPr>
              <a:t>Реализация проекта «Создание центров самоопределения учащихся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 условиях организации работы образовательных технопарков» </a:t>
            </a:r>
            <a:r>
              <a:rPr lang="ru-RU" sz="2400" dirty="0"/>
              <a:t>дает возможность  осуществлять  единую  политику по </a:t>
            </a:r>
            <a:r>
              <a:rPr lang="ru-RU" sz="2400" dirty="0" err="1"/>
              <a:t>профподготовке</a:t>
            </a:r>
            <a:r>
              <a:rPr lang="ru-RU" sz="2400" dirty="0"/>
              <a:t> школьников  </a:t>
            </a:r>
            <a:br>
              <a:rPr lang="ru-RU" sz="2400" dirty="0"/>
            </a:br>
            <a:r>
              <a:rPr lang="ru-RU" sz="2400" dirty="0"/>
              <a:t>в соответствии с задачами, поставленными Президентом  РФ  и  внедрять ее </a:t>
            </a:r>
            <a:br>
              <a:rPr lang="ru-RU" sz="2400" dirty="0"/>
            </a:br>
            <a:r>
              <a:rPr lang="ru-RU" sz="2400" dirty="0"/>
              <a:t>в  муниципальную  систему образования</a:t>
            </a:r>
            <a:endParaRPr lang="ru-RU" sz="2400" b="1" dirty="0"/>
          </a:p>
          <a:p>
            <a:r>
              <a:rPr lang="ru-RU" b="1" dirty="0">
                <a:solidFill>
                  <a:srgbClr val="C00000"/>
                </a:solidFill>
              </a:rPr>
              <a:t>Цель технопарков - увеличить  количество специалистов </a:t>
            </a:r>
            <a:r>
              <a:rPr lang="ru-RU" sz="2400" dirty="0"/>
              <a:t>(инженеров в классическом понимании, инженеров-изобретателей и инженеров-предпринимателей), которые будут работать в высокотехнологичных и инновационных сферах </a:t>
            </a:r>
          </a:p>
          <a:p>
            <a:r>
              <a:rPr lang="ru-RU" b="1" dirty="0">
                <a:solidFill>
                  <a:srgbClr val="C00000"/>
                </a:solidFill>
              </a:rPr>
              <a:t>Создание лабораторий образовательного  технопарка </a:t>
            </a:r>
            <a:r>
              <a:rPr lang="ru-RU" sz="2400" dirty="0"/>
              <a:t>поможет создать  новые площадки  для профильного образования детей, которые станут новой формой дополнительного образования</a:t>
            </a:r>
          </a:p>
        </p:txBody>
      </p:sp>
      <p:sp>
        <p:nvSpPr>
          <p:cNvPr id="2" name="Полилиния 1"/>
          <p:cNvSpPr/>
          <p:nvPr/>
        </p:nvSpPr>
        <p:spPr>
          <a:xfrm>
            <a:off x="-89816" y="451209"/>
            <a:ext cx="12382076" cy="969271"/>
          </a:xfrm>
          <a:custGeom>
            <a:avLst/>
            <a:gdLst>
              <a:gd name="connsiteX0" fmla="*/ 634978 w 12315236"/>
              <a:gd name="connsiteY0" fmla="*/ 518058 h 818866"/>
              <a:gd name="connsiteX1" fmla="*/ 6567012 w 12315236"/>
              <a:gd name="connsiteY1" fmla="*/ 0 h 818866"/>
              <a:gd name="connsiteX2" fmla="*/ 12315236 w 12315236"/>
              <a:gd name="connsiteY2" fmla="*/ 334231 h 818866"/>
              <a:gd name="connsiteX3" fmla="*/ 12315236 w 12315236"/>
              <a:gd name="connsiteY3" fmla="*/ 785443 h 818866"/>
              <a:gd name="connsiteX4" fmla="*/ 16710 w 12315236"/>
              <a:gd name="connsiteY4" fmla="*/ 818866 h 818866"/>
              <a:gd name="connsiteX5" fmla="*/ 0 w 12315236"/>
              <a:gd name="connsiteY5" fmla="*/ 534769 h 818866"/>
              <a:gd name="connsiteX6" fmla="*/ 634978 w 12315236"/>
              <a:gd name="connsiteY6" fmla="*/ 518058 h 818866"/>
              <a:gd name="connsiteX0" fmla="*/ 0 w 12315236"/>
              <a:gd name="connsiteY0" fmla="*/ 534769 h 818866"/>
              <a:gd name="connsiteX1" fmla="*/ 6567012 w 12315236"/>
              <a:gd name="connsiteY1" fmla="*/ 0 h 818866"/>
              <a:gd name="connsiteX2" fmla="*/ 12315236 w 12315236"/>
              <a:gd name="connsiteY2" fmla="*/ 334231 h 818866"/>
              <a:gd name="connsiteX3" fmla="*/ 12315236 w 12315236"/>
              <a:gd name="connsiteY3" fmla="*/ 785443 h 818866"/>
              <a:gd name="connsiteX4" fmla="*/ 16710 w 12315236"/>
              <a:gd name="connsiteY4" fmla="*/ 818866 h 818866"/>
              <a:gd name="connsiteX5" fmla="*/ 0 w 12315236"/>
              <a:gd name="connsiteY5" fmla="*/ 534769 h 818866"/>
              <a:gd name="connsiteX0" fmla="*/ 0 w 12315236"/>
              <a:gd name="connsiteY0" fmla="*/ 534769 h 818866"/>
              <a:gd name="connsiteX1" fmla="*/ 6567012 w 12315236"/>
              <a:gd name="connsiteY1" fmla="*/ 0 h 818866"/>
              <a:gd name="connsiteX2" fmla="*/ 12265106 w 12315236"/>
              <a:gd name="connsiteY2" fmla="*/ 417789 h 818866"/>
              <a:gd name="connsiteX3" fmla="*/ 12315236 w 12315236"/>
              <a:gd name="connsiteY3" fmla="*/ 785443 h 818866"/>
              <a:gd name="connsiteX4" fmla="*/ 16710 w 12315236"/>
              <a:gd name="connsiteY4" fmla="*/ 818866 h 818866"/>
              <a:gd name="connsiteX5" fmla="*/ 0 w 12315236"/>
              <a:gd name="connsiteY5" fmla="*/ 534769 h 818866"/>
              <a:gd name="connsiteX0" fmla="*/ 0 w 12315236"/>
              <a:gd name="connsiteY0" fmla="*/ 534769 h 818866"/>
              <a:gd name="connsiteX1" fmla="*/ 6567012 w 12315236"/>
              <a:gd name="connsiteY1" fmla="*/ 0 h 818866"/>
              <a:gd name="connsiteX2" fmla="*/ 12131426 w 12315236"/>
              <a:gd name="connsiteY2" fmla="*/ 367654 h 818866"/>
              <a:gd name="connsiteX3" fmla="*/ 12315236 w 12315236"/>
              <a:gd name="connsiteY3" fmla="*/ 785443 h 818866"/>
              <a:gd name="connsiteX4" fmla="*/ 16710 w 12315236"/>
              <a:gd name="connsiteY4" fmla="*/ 818866 h 818866"/>
              <a:gd name="connsiteX5" fmla="*/ 0 w 12315236"/>
              <a:gd name="connsiteY5" fmla="*/ 534769 h 818866"/>
              <a:gd name="connsiteX0" fmla="*/ 0 w 12214976"/>
              <a:gd name="connsiteY0" fmla="*/ 534769 h 818866"/>
              <a:gd name="connsiteX1" fmla="*/ 6567012 w 12214976"/>
              <a:gd name="connsiteY1" fmla="*/ 0 h 818866"/>
              <a:gd name="connsiteX2" fmla="*/ 12131426 w 12214976"/>
              <a:gd name="connsiteY2" fmla="*/ 367654 h 818866"/>
              <a:gd name="connsiteX3" fmla="*/ 12214976 w 12214976"/>
              <a:gd name="connsiteY3" fmla="*/ 802154 h 818866"/>
              <a:gd name="connsiteX4" fmla="*/ 16710 w 12214976"/>
              <a:gd name="connsiteY4" fmla="*/ 818866 h 818866"/>
              <a:gd name="connsiteX5" fmla="*/ 0 w 12214976"/>
              <a:gd name="connsiteY5" fmla="*/ 534769 h 818866"/>
              <a:gd name="connsiteX0" fmla="*/ 0 w 12214976"/>
              <a:gd name="connsiteY0" fmla="*/ 534769 h 818866"/>
              <a:gd name="connsiteX1" fmla="*/ 6567012 w 12214976"/>
              <a:gd name="connsiteY1" fmla="*/ 0 h 818866"/>
              <a:gd name="connsiteX2" fmla="*/ 12214976 w 12214976"/>
              <a:gd name="connsiteY2" fmla="*/ 367654 h 818866"/>
              <a:gd name="connsiteX3" fmla="*/ 12214976 w 12214976"/>
              <a:gd name="connsiteY3" fmla="*/ 802154 h 818866"/>
              <a:gd name="connsiteX4" fmla="*/ 16710 w 12214976"/>
              <a:gd name="connsiteY4" fmla="*/ 818866 h 818866"/>
              <a:gd name="connsiteX5" fmla="*/ 0 w 12214976"/>
              <a:gd name="connsiteY5" fmla="*/ 534769 h 818866"/>
              <a:gd name="connsiteX0" fmla="*/ 50130 w 12265106"/>
              <a:gd name="connsiteY0" fmla="*/ 534769 h 802155"/>
              <a:gd name="connsiteX1" fmla="*/ 6617142 w 12265106"/>
              <a:gd name="connsiteY1" fmla="*/ 0 h 802155"/>
              <a:gd name="connsiteX2" fmla="*/ 12265106 w 12265106"/>
              <a:gd name="connsiteY2" fmla="*/ 367654 h 802155"/>
              <a:gd name="connsiteX3" fmla="*/ 12265106 w 12265106"/>
              <a:gd name="connsiteY3" fmla="*/ 802154 h 802155"/>
              <a:gd name="connsiteX4" fmla="*/ 0 w 12265106"/>
              <a:gd name="connsiteY4" fmla="*/ 802155 h 802155"/>
              <a:gd name="connsiteX5" fmla="*/ 50130 w 12265106"/>
              <a:gd name="connsiteY5" fmla="*/ 534769 h 802155"/>
              <a:gd name="connsiteX0" fmla="*/ 0 w 12315236"/>
              <a:gd name="connsiteY0" fmla="*/ 417788 h 802155"/>
              <a:gd name="connsiteX1" fmla="*/ 6667272 w 12315236"/>
              <a:gd name="connsiteY1" fmla="*/ 0 h 802155"/>
              <a:gd name="connsiteX2" fmla="*/ 12315236 w 12315236"/>
              <a:gd name="connsiteY2" fmla="*/ 367654 h 802155"/>
              <a:gd name="connsiteX3" fmla="*/ 12315236 w 12315236"/>
              <a:gd name="connsiteY3" fmla="*/ 802154 h 802155"/>
              <a:gd name="connsiteX4" fmla="*/ 50130 w 12315236"/>
              <a:gd name="connsiteY4" fmla="*/ 802155 h 802155"/>
              <a:gd name="connsiteX5" fmla="*/ 0 w 12315236"/>
              <a:gd name="connsiteY5" fmla="*/ 417788 h 802155"/>
              <a:gd name="connsiteX0" fmla="*/ 0 w 12315236"/>
              <a:gd name="connsiteY0" fmla="*/ 518058 h 902425"/>
              <a:gd name="connsiteX1" fmla="*/ 6483462 w 12315236"/>
              <a:gd name="connsiteY1" fmla="*/ 0 h 902425"/>
              <a:gd name="connsiteX2" fmla="*/ 12315236 w 12315236"/>
              <a:gd name="connsiteY2" fmla="*/ 467924 h 902425"/>
              <a:gd name="connsiteX3" fmla="*/ 12315236 w 12315236"/>
              <a:gd name="connsiteY3" fmla="*/ 902424 h 902425"/>
              <a:gd name="connsiteX4" fmla="*/ 50130 w 12315236"/>
              <a:gd name="connsiteY4" fmla="*/ 902425 h 902425"/>
              <a:gd name="connsiteX5" fmla="*/ 0 w 12315236"/>
              <a:gd name="connsiteY5" fmla="*/ 518058 h 902425"/>
              <a:gd name="connsiteX0" fmla="*/ 0 w 12432205"/>
              <a:gd name="connsiteY0" fmla="*/ 467923 h 902425"/>
              <a:gd name="connsiteX1" fmla="*/ 6600431 w 12432205"/>
              <a:gd name="connsiteY1" fmla="*/ 0 h 902425"/>
              <a:gd name="connsiteX2" fmla="*/ 12432205 w 12432205"/>
              <a:gd name="connsiteY2" fmla="*/ 467924 h 902425"/>
              <a:gd name="connsiteX3" fmla="*/ 12432205 w 12432205"/>
              <a:gd name="connsiteY3" fmla="*/ 902424 h 902425"/>
              <a:gd name="connsiteX4" fmla="*/ 167099 w 12432205"/>
              <a:gd name="connsiteY4" fmla="*/ 902425 h 902425"/>
              <a:gd name="connsiteX5" fmla="*/ 0 w 12432205"/>
              <a:gd name="connsiteY5" fmla="*/ 467923 h 902425"/>
              <a:gd name="connsiteX0" fmla="*/ 0 w 12348656"/>
              <a:gd name="connsiteY0" fmla="*/ 467923 h 902425"/>
              <a:gd name="connsiteX1" fmla="*/ 6516882 w 12348656"/>
              <a:gd name="connsiteY1" fmla="*/ 0 h 902425"/>
              <a:gd name="connsiteX2" fmla="*/ 12348656 w 12348656"/>
              <a:gd name="connsiteY2" fmla="*/ 467924 h 902425"/>
              <a:gd name="connsiteX3" fmla="*/ 12348656 w 12348656"/>
              <a:gd name="connsiteY3" fmla="*/ 902424 h 902425"/>
              <a:gd name="connsiteX4" fmla="*/ 83550 w 12348656"/>
              <a:gd name="connsiteY4" fmla="*/ 902425 h 902425"/>
              <a:gd name="connsiteX5" fmla="*/ 0 w 12348656"/>
              <a:gd name="connsiteY5" fmla="*/ 467923 h 902425"/>
              <a:gd name="connsiteX0" fmla="*/ 0 w 12348656"/>
              <a:gd name="connsiteY0" fmla="*/ 467923 h 902424"/>
              <a:gd name="connsiteX1" fmla="*/ 6516882 w 12348656"/>
              <a:gd name="connsiteY1" fmla="*/ 0 h 902424"/>
              <a:gd name="connsiteX2" fmla="*/ 12348656 w 12348656"/>
              <a:gd name="connsiteY2" fmla="*/ 467924 h 902424"/>
              <a:gd name="connsiteX3" fmla="*/ 12348656 w 12348656"/>
              <a:gd name="connsiteY3" fmla="*/ 902424 h 902424"/>
              <a:gd name="connsiteX4" fmla="*/ 0 w 12348656"/>
              <a:gd name="connsiteY4" fmla="*/ 885713 h 902424"/>
              <a:gd name="connsiteX5" fmla="*/ 0 w 12348656"/>
              <a:gd name="connsiteY5" fmla="*/ 467923 h 902424"/>
              <a:gd name="connsiteX0" fmla="*/ 0 w 12348656"/>
              <a:gd name="connsiteY0" fmla="*/ 518058 h 952559"/>
              <a:gd name="connsiteX1" fmla="*/ 6550302 w 12348656"/>
              <a:gd name="connsiteY1" fmla="*/ 0 h 952559"/>
              <a:gd name="connsiteX2" fmla="*/ 12348656 w 12348656"/>
              <a:gd name="connsiteY2" fmla="*/ 518059 h 952559"/>
              <a:gd name="connsiteX3" fmla="*/ 12348656 w 12348656"/>
              <a:gd name="connsiteY3" fmla="*/ 952559 h 952559"/>
              <a:gd name="connsiteX4" fmla="*/ 0 w 12348656"/>
              <a:gd name="connsiteY4" fmla="*/ 935848 h 952559"/>
              <a:gd name="connsiteX5" fmla="*/ 0 w 12348656"/>
              <a:gd name="connsiteY5" fmla="*/ 518058 h 952559"/>
              <a:gd name="connsiteX0" fmla="*/ 0 w 12415496"/>
              <a:gd name="connsiteY0" fmla="*/ 518058 h 952559"/>
              <a:gd name="connsiteX1" fmla="*/ 6550302 w 12415496"/>
              <a:gd name="connsiteY1" fmla="*/ 0 h 952559"/>
              <a:gd name="connsiteX2" fmla="*/ 12415496 w 12415496"/>
              <a:gd name="connsiteY2" fmla="*/ 434501 h 952559"/>
              <a:gd name="connsiteX3" fmla="*/ 12348656 w 12415496"/>
              <a:gd name="connsiteY3" fmla="*/ 952559 h 952559"/>
              <a:gd name="connsiteX4" fmla="*/ 0 w 12415496"/>
              <a:gd name="connsiteY4" fmla="*/ 935848 h 952559"/>
              <a:gd name="connsiteX5" fmla="*/ 0 w 12415496"/>
              <a:gd name="connsiteY5" fmla="*/ 518058 h 952559"/>
              <a:gd name="connsiteX0" fmla="*/ 66840 w 12415496"/>
              <a:gd name="connsiteY0" fmla="*/ 434500 h 952559"/>
              <a:gd name="connsiteX1" fmla="*/ 6550302 w 12415496"/>
              <a:gd name="connsiteY1" fmla="*/ 0 h 952559"/>
              <a:gd name="connsiteX2" fmla="*/ 12415496 w 12415496"/>
              <a:gd name="connsiteY2" fmla="*/ 434501 h 952559"/>
              <a:gd name="connsiteX3" fmla="*/ 12348656 w 12415496"/>
              <a:gd name="connsiteY3" fmla="*/ 952559 h 952559"/>
              <a:gd name="connsiteX4" fmla="*/ 0 w 12415496"/>
              <a:gd name="connsiteY4" fmla="*/ 935848 h 952559"/>
              <a:gd name="connsiteX5" fmla="*/ 66840 w 12415496"/>
              <a:gd name="connsiteY5" fmla="*/ 434500 h 952559"/>
              <a:gd name="connsiteX0" fmla="*/ 66840 w 12448916"/>
              <a:gd name="connsiteY0" fmla="*/ 434500 h 935848"/>
              <a:gd name="connsiteX1" fmla="*/ 6550302 w 12448916"/>
              <a:gd name="connsiteY1" fmla="*/ 0 h 935848"/>
              <a:gd name="connsiteX2" fmla="*/ 12415496 w 12448916"/>
              <a:gd name="connsiteY2" fmla="*/ 434501 h 935848"/>
              <a:gd name="connsiteX3" fmla="*/ 12448916 w 12448916"/>
              <a:gd name="connsiteY3" fmla="*/ 919136 h 935848"/>
              <a:gd name="connsiteX4" fmla="*/ 0 w 12448916"/>
              <a:gd name="connsiteY4" fmla="*/ 935848 h 935848"/>
              <a:gd name="connsiteX5" fmla="*/ 66840 w 12448916"/>
              <a:gd name="connsiteY5" fmla="*/ 434500 h 935848"/>
              <a:gd name="connsiteX0" fmla="*/ 0 w 12382076"/>
              <a:gd name="connsiteY0" fmla="*/ 434500 h 969271"/>
              <a:gd name="connsiteX1" fmla="*/ 6483462 w 12382076"/>
              <a:gd name="connsiteY1" fmla="*/ 0 h 969271"/>
              <a:gd name="connsiteX2" fmla="*/ 12348656 w 12382076"/>
              <a:gd name="connsiteY2" fmla="*/ 434501 h 969271"/>
              <a:gd name="connsiteX3" fmla="*/ 12382076 w 12382076"/>
              <a:gd name="connsiteY3" fmla="*/ 919136 h 969271"/>
              <a:gd name="connsiteX4" fmla="*/ 16710 w 12382076"/>
              <a:gd name="connsiteY4" fmla="*/ 969271 h 969271"/>
              <a:gd name="connsiteX5" fmla="*/ 0 w 12382076"/>
              <a:gd name="connsiteY5" fmla="*/ 434500 h 96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2076" h="969271">
                <a:moveTo>
                  <a:pt x="0" y="434500"/>
                </a:moveTo>
                <a:lnTo>
                  <a:pt x="6483462" y="0"/>
                </a:lnTo>
                <a:lnTo>
                  <a:pt x="12348656" y="434501"/>
                </a:lnTo>
                <a:lnTo>
                  <a:pt x="12382076" y="919136"/>
                </a:lnTo>
                <a:lnTo>
                  <a:pt x="16710" y="969271"/>
                </a:lnTo>
                <a:lnTo>
                  <a:pt x="0" y="43450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-8467" y="710418"/>
            <a:ext cx="12200467" cy="914400"/>
          </a:xfrm>
        </p:spPr>
        <p:txBody>
          <a:bodyPr>
            <a:noAutofit/>
          </a:bodyPr>
          <a:lstStyle/>
          <a:p>
            <a:pPr algn="ctr"/>
            <a:r>
              <a:rPr kumimoji="1" lang="ru-RU" sz="28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СООТВЕТСТВИЕ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kumimoji="1" lang="ru-RU" sz="28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ЗАДАЧАМ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kumimoji="1" lang="ru-RU" sz="28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ФЕДЕРАЛЬНОЙ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kumimoji="1" lang="ru-RU" sz="28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И РЕГИОНАЛЬНОЙ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kumimoji="1" lang="ru-RU" sz="28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ОБРАЗОВАТЕЛЬНОЙ ПОЛИТИКИ </a:t>
            </a:r>
          </a:p>
        </p:txBody>
      </p:sp>
    </p:spTree>
    <p:extLst>
      <p:ext uri="{BB962C8B-B14F-4D97-AF65-F5344CB8AC3E}">
        <p14:creationId xmlns="" xmlns:p14="http://schemas.microsoft.com/office/powerpoint/2010/main" val="305533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212856" y="1504796"/>
            <a:ext cx="850446" cy="1214921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3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017414" y="1512093"/>
            <a:ext cx="11064658" cy="789700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1" rIns="58870" bIns="58871" numCol="1" spcCol="1270" anchor="ctr" anchorCtr="0">
            <a:noAutofit/>
          </a:bodyPr>
          <a:lstStyle/>
          <a:p>
            <a:pPr marL="0" lvl="1" algn="l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Разработка</a:t>
            </a:r>
            <a:r>
              <a:rPr lang="ru-RU" sz="3200" kern="1200" dirty="0"/>
              <a:t>  </a:t>
            </a:r>
            <a:r>
              <a:rPr lang="ru-RU" sz="3000" kern="1200" dirty="0"/>
              <a:t>эффективной системы развития муниципальной модели </a:t>
            </a:r>
            <a:r>
              <a:rPr lang="ru-RU" sz="3000" kern="1200" dirty="0" err="1"/>
              <a:t>профориентационной</a:t>
            </a:r>
            <a:r>
              <a:rPr lang="ru-RU" sz="3000" kern="1200" dirty="0"/>
              <a:t> работы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212856" y="2355442"/>
            <a:ext cx="850446" cy="1214920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rgbClr val="AFDC7E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017414" y="2377156"/>
            <a:ext cx="11064658" cy="789700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rgbClr val="AFDC7E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1" rIns="58870" bIns="58871" numCol="1" spcCol="1270" anchor="ctr" anchorCtr="0">
            <a:noAutofit/>
          </a:bodyPr>
          <a:lstStyle/>
          <a:p>
            <a:pPr marL="0" lvl="1" algn="l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Осуществление</a:t>
            </a:r>
            <a:r>
              <a:rPr lang="ru-RU" sz="3000" kern="1200" dirty="0"/>
              <a:t>  единой  политики по </a:t>
            </a:r>
            <a:r>
              <a:rPr lang="ru-RU" sz="3000" kern="1200" dirty="0" err="1"/>
              <a:t>профподготовке</a:t>
            </a:r>
            <a:r>
              <a:rPr lang="ru-RU" sz="3000" kern="1200" dirty="0"/>
              <a:t> обучающихся в муниципальной системе образования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212856" y="3211421"/>
            <a:ext cx="850446" cy="1147637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17414" y="3213920"/>
            <a:ext cx="11064658" cy="753591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1" rIns="58870" bIns="58871" numCol="1" spcCol="1270" anchor="ctr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Создание</a:t>
            </a:r>
            <a:r>
              <a:rPr lang="ru-RU" sz="3000" kern="1200" dirty="0"/>
              <a:t>  сетевого взаимодействия 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12856" y="3983803"/>
            <a:ext cx="850446" cy="1214921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rgbClr val="FFED69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12856" y="5256922"/>
            <a:ext cx="850446" cy="1214920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rgbClr val="A4F4FF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017414" y="5311034"/>
            <a:ext cx="11064658" cy="1471809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rgbClr val="A4F4FF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0" rIns="58870" bIns="58871" numCol="1" spcCol="1270" anchor="ctr" anchorCtr="0">
            <a:noAutofit/>
          </a:bodyPr>
          <a:lstStyle/>
          <a:p>
            <a:pPr marL="0" lvl="1" algn="l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Осуществление</a:t>
            </a:r>
            <a:r>
              <a:rPr lang="ru-RU" sz="3000" kern="1200" dirty="0"/>
              <a:t> мероприятий по реализации </a:t>
            </a:r>
            <a:r>
              <a:rPr lang="ru-RU" sz="3000" kern="1200" dirty="0" err="1"/>
              <a:t>профориентационных</a:t>
            </a:r>
            <a:r>
              <a:rPr lang="ru-RU" sz="3000" kern="1200" dirty="0"/>
              <a:t> программ в лабораториях образовательного технопарка на базе ОО, МУДОД, СПО, ВПО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576198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ЗАДАЧИ ОТЧЕТНОГО ПЕРИОДА 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1017414" y="4020855"/>
            <a:ext cx="11064658" cy="1215023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rgbClr val="FFED69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0" rIns="58870" bIns="58871" numCol="1" spcCol="1270" anchor="ctr" anchorCtr="0">
            <a:noAutofit/>
          </a:bodyPr>
          <a:lstStyle/>
          <a:p>
            <a:pPr marL="0" lvl="1" algn="l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Создание</a:t>
            </a:r>
            <a:r>
              <a:rPr lang="ru-RU" sz="3000" kern="1200" dirty="0"/>
              <a:t> условий для организации образовательных технопарков на базе образовательных организаций, учреждений </a:t>
            </a:r>
            <a:r>
              <a:rPr lang="ru-RU" sz="3000" kern="1200" dirty="0" err="1"/>
              <a:t>допобразования</a:t>
            </a:r>
            <a:r>
              <a:rPr lang="ru-RU" sz="3000" kern="1200" dirty="0"/>
              <a:t>, среднего и высшего профобразования 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14944" y="4351951"/>
            <a:ext cx="850446" cy="1214921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rgbClr val="FFED69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214944" y="5709946"/>
            <a:ext cx="850446" cy="1214920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rgbClr val="A4F4FF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6257021"/>
            <a:ext cx="12191999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 координация действий на уровне муниципалитета – не только ОО,  МУДОД с   учреждениями СПО, ВПО, но и с предприятиями города и работодателями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835568" y="3182388"/>
            <a:ext cx="11183439" cy="753591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1" rIns="58870" bIns="58871" numCol="1" spcCol="1270" anchor="ctr" anchorCtr="0">
            <a:noAutofit/>
          </a:bodyPr>
          <a:lstStyle/>
          <a:p>
            <a:pPr marL="0" lvl="1" defTabSz="1422400">
              <a:lnSpc>
                <a:spcPct val="80000"/>
              </a:lnSpc>
              <a:spcBef>
                <a:spcPct val="0"/>
              </a:spcBef>
            </a:pPr>
            <a:r>
              <a:rPr lang="ru-RU" sz="3000" b="1" dirty="0">
                <a:solidFill>
                  <a:srgbClr val="C00000"/>
                </a:solidFill>
              </a:rPr>
              <a:t>ПОИСК ИДЕЙ </a:t>
            </a:r>
            <a:r>
              <a:rPr lang="ru-RU" sz="3000" dirty="0"/>
              <a:t>- взаимодействие с муниципальными системами образования Краснодарского края, России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35568" y="5328739"/>
            <a:ext cx="11183439" cy="930171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rgbClr val="A4F4FF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0" rIns="58870" bIns="58871" numCol="1" spcCol="1270" anchor="ctr" anchorCtr="0">
            <a:noAutofit/>
          </a:bodyPr>
          <a:lstStyle/>
          <a:p>
            <a:pPr marL="0" lvl="1" defTabSz="1422400">
              <a:lnSpc>
                <a:spcPct val="80000"/>
              </a:lnSpc>
              <a:spcBef>
                <a:spcPct val="0"/>
              </a:spcBef>
            </a:pPr>
            <a:r>
              <a:rPr lang="ru-RU" sz="3000" b="1" dirty="0">
                <a:solidFill>
                  <a:srgbClr val="C00000"/>
                </a:solidFill>
              </a:rPr>
              <a:t>ПРОВЕДЕНИЕ</a:t>
            </a:r>
            <a:r>
              <a:rPr lang="ru-RU" sz="3000" dirty="0"/>
              <a:t>   мастер-классов, мероприятий, пропагандирующих и популяризирующих рабочие профессии и их преимущество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402772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ИННОВАЦИОННОСТЬ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835568" y="4020855"/>
            <a:ext cx="11183439" cy="1215023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0" rIns="58870" bIns="58871" numCol="1" spcCol="1270" anchor="ctr" anchorCtr="0">
            <a:noAutofit/>
          </a:bodyPr>
          <a:lstStyle/>
          <a:p>
            <a:pPr marL="0" lvl="1" defTabSz="1422400">
              <a:lnSpc>
                <a:spcPct val="80000"/>
              </a:lnSpc>
              <a:spcBef>
                <a:spcPct val="0"/>
              </a:spcBef>
            </a:pPr>
            <a:r>
              <a:rPr lang="ru-RU" sz="3000" b="1" dirty="0">
                <a:solidFill>
                  <a:srgbClr val="C00000"/>
                </a:solidFill>
              </a:rPr>
              <a:t>ИЗУЧЕНИЕ</a:t>
            </a:r>
            <a:r>
              <a:rPr lang="ru-RU" sz="3000" dirty="0"/>
              <a:t> </a:t>
            </a:r>
            <a:r>
              <a:rPr lang="ru-RU" sz="3000" b="1" dirty="0">
                <a:solidFill>
                  <a:srgbClr val="C00000"/>
                </a:solidFill>
              </a:rPr>
              <a:t>ИЗМЕНЕНИЙ</a:t>
            </a:r>
            <a:r>
              <a:rPr lang="ru-RU" sz="3000" dirty="0"/>
              <a:t> на рынке труда и  корректировка перечня востребованных профессий, который  позволяет координировать стратегию и тактику  развития </a:t>
            </a:r>
            <a:r>
              <a:rPr lang="ru-RU" sz="3000" dirty="0" err="1"/>
              <a:t>профориентационной</a:t>
            </a:r>
            <a:r>
              <a:rPr lang="ru-RU" sz="3000" dirty="0"/>
              <a:t> работы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835568" y="1781503"/>
            <a:ext cx="11183439" cy="1310264"/>
          </a:xfrm>
          <a:custGeom>
            <a:avLst/>
            <a:gdLst>
              <a:gd name="connsiteX0" fmla="*/ 131619 w 789698"/>
              <a:gd name="connsiteY0" fmla="*/ 0 h 10585904"/>
              <a:gd name="connsiteX1" fmla="*/ 658079 w 789698"/>
              <a:gd name="connsiteY1" fmla="*/ 0 h 10585904"/>
              <a:gd name="connsiteX2" fmla="*/ 751148 w 789698"/>
              <a:gd name="connsiteY2" fmla="*/ 38550 h 10585904"/>
              <a:gd name="connsiteX3" fmla="*/ 789698 w 789698"/>
              <a:gd name="connsiteY3" fmla="*/ 131619 h 10585904"/>
              <a:gd name="connsiteX4" fmla="*/ 789698 w 789698"/>
              <a:gd name="connsiteY4" fmla="*/ 10585904 h 10585904"/>
              <a:gd name="connsiteX5" fmla="*/ 789698 w 789698"/>
              <a:gd name="connsiteY5" fmla="*/ 10585904 h 10585904"/>
              <a:gd name="connsiteX6" fmla="*/ 789698 w 789698"/>
              <a:gd name="connsiteY6" fmla="*/ 10585904 h 10585904"/>
              <a:gd name="connsiteX7" fmla="*/ 0 w 789698"/>
              <a:gd name="connsiteY7" fmla="*/ 10585904 h 10585904"/>
              <a:gd name="connsiteX8" fmla="*/ 0 w 789698"/>
              <a:gd name="connsiteY8" fmla="*/ 10585904 h 10585904"/>
              <a:gd name="connsiteX9" fmla="*/ 0 w 789698"/>
              <a:gd name="connsiteY9" fmla="*/ 10585904 h 10585904"/>
              <a:gd name="connsiteX10" fmla="*/ 0 w 789698"/>
              <a:gd name="connsiteY10" fmla="*/ 131619 h 10585904"/>
              <a:gd name="connsiteX11" fmla="*/ 38550 w 789698"/>
              <a:gd name="connsiteY11" fmla="*/ 38550 h 10585904"/>
              <a:gd name="connsiteX12" fmla="*/ 131619 w 789698"/>
              <a:gd name="connsiteY12" fmla="*/ 0 h 1058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698" h="10585904">
                <a:moveTo>
                  <a:pt x="789698" y="1764358"/>
                </a:moveTo>
                <a:lnTo>
                  <a:pt x="789698" y="8821546"/>
                </a:lnTo>
                <a:cubicBezTo>
                  <a:pt x="789698" y="9289488"/>
                  <a:pt x="788664" y="9738246"/>
                  <a:pt x="786822" y="10069135"/>
                </a:cubicBezTo>
                <a:cubicBezTo>
                  <a:pt x="784981" y="10400010"/>
                  <a:pt x="782483" y="10585897"/>
                  <a:pt x="779879" y="10585897"/>
                </a:cubicBezTo>
                <a:lnTo>
                  <a:pt x="0" y="10585897"/>
                </a:lnTo>
                <a:lnTo>
                  <a:pt x="0" y="10585897"/>
                </a:lnTo>
                <a:lnTo>
                  <a:pt x="0" y="1058589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779879" y="7"/>
                </a:lnTo>
                <a:cubicBezTo>
                  <a:pt x="782483" y="7"/>
                  <a:pt x="784981" y="185894"/>
                  <a:pt x="786822" y="516769"/>
                </a:cubicBezTo>
                <a:cubicBezTo>
                  <a:pt x="788664" y="847644"/>
                  <a:pt x="789698" y="1296416"/>
                  <a:pt x="789698" y="1764358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58870" rIns="58870" bIns="58871" numCol="1" spcCol="1270" anchor="ctr" anchorCtr="0">
            <a:noAutofit/>
          </a:bodyPr>
          <a:lstStyle/>
          <a:p>
            <a:pPr marL="0" lvl="1" defTabSz="1422400">
              <a:lnSpc>
                <a:spcPct val="80000"/>
              </a:lnSpc>
              <a:spcBef>
                <a:spcPct val="0"/>
              </a:spcBef>
            </a:pPr>
            <a:r>
              <a:rPr lang="ru-RU" sz="3000" b="1" dirty="0">
                <a:solidFill>
                  <a:srgbClr val="C00000"/>
                </a:solidFill>
              </a:rPr>
              <a:t>ШИРОКАЯ ИНФОРМИРОВАННОСТЬ </a:t>
            </a:r>
            <a:r>
              <a:rPr lang="ru-RU" sz="3000" dirty="0"/>
              <a:t>и </a:t>
            </a:r>
            <a:r>
              <a:rPr lang="ru-RU" sz="3000" b="1" dirty="0">
                <a:solidFill>
                  <a:srgbClr val="C00000"/>
                </a:solidFill>
              </a:rPr>
              <a:t>ОБУЧЕНИЕ </a:t>
            </a:r>
            <a:r>
              <a:rPr lang="ru-RU" sz="3000" dirty="0"/>
              <a:t>через постоянно действующий семинар для заместителей директоров, вычленение проблем и быстрое реагирование на них</a:t>
            </a:r>
            <a:endParaRPr lang="ru-RU" sz="3000" b="0" kern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23664" y="3168235"/>
            <a:ext cx="850446" cy="1147637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3664" y="4007793"/>
            <a:ext cx="850446" cy="1214921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3664" y="5290851"/>
            <a:ext cx="850446" cy="1214920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rgbClr val="A4F4FF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5752" y="4383483"/>
            <a:ext cx="850446" cy="1214921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9430" y="1743381"/>
            <a:ext cx="850446" cy="1214921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25752" y="2270904"/>
            <a:ext cx="850446" cy="1214921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1138535"/>
            <a:ext cx="12192000" cy="6093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Главное отличие модели - изменение существующего подхода и удовлетворение запросов всех участников учебно-воспитательного процесса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30058" y="5463129"/>
            <a:ext cx="850446" cy="1214920"/>
          </a:xfrm>
          <a:custGeom>
            <a:avLst/>
            <a:gdLst>
              <a:gd name="connsiteX0" fmla="*/ 0 w 1214920"/>
              <a:gd name="connsiteY0" fmla="*/ 0 h 850444"/>
              <a:gd name="connsiteX1" fmla="*/ 789698 w 1214920"/>
              <a:gd name="connsiteY1" fmla="*/ 0 h 850444"/>
              <a:gd name="connsiteX2" fmla="*/ 1214920 w 1214920"/>
              <a:gd name="connsiteY2" fmla="*/ 425222 h 850444"/>
              <a:gd name="connsiteX3" fmla="*/ 789698 w 1214920"/>
              <a:gd name="connsiteY3" fmla="*/ 850444 h 850444"/>
              <a:gd name="connsiteX4" fmla="*/ 0 w 1214920"/>
              <a:gd name="connsiteY4" fmla="*/ 850444 h 850444"/>
              <a:gd name="connsiteX5" fmla="*/ 425222 w 1214920"/>
              <a:gd name="connsiteY5" fmla="*/ 425222 h 850444"/>
              <a:gd name="connsiteX6" fmla="*/ 0 w 1214920"/>
              <a:gd name="connsiteY6" fmla="*/ 0 h 85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4920" h="850444">
                <a:moveTo>
                  <a:pt x="1214919" y="0"/>
                </a:moveTo>
                <a:lnTo>
                  <a:pt x="1214919" y="552789"/>
                </a:lnTo>
                <a:lnTo>
                  <a:pt x="607460" y="850444"/>
                </a:lnTo>
                <a:lnTo>
                  <a:pt x="1" y="552789"/>
                </a:lnTo>
                <a:lnTo>
                  <a:pt x="1" y="0"/>
                </a:lnTo>
                <a:lnTo>
                  <a:pt x="607460" y="297655"/>
                </a:lnTo>
                <a:lnTo>
                  <a:pt x="1214919" y="0"/>
                </a:lnTo>
                <a:close/>
              </a:path>
            </a:pathLst>
          </a:custGeom>
          <a:solidFill>
            <a:srgbClr val="A4F4FF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436652" rIns="11431" bIns="4366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DE57507-E368-DB44-875A-C1C1201ED0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423" y="2825444"/>
            <a:ext cx="2376264" cy="1181776"/>
          </a:xfrm>
          <a:prstGeom prst="rect">
            <a:avLst/>
          </a:prstGeom>
          <a:noFill/>
        </p:spPr>
      </p:pic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3133" y="491672"/>
            <a:ext cx="12200467" cy="990600"/>
          </a:xfrm>
        </p:spPr>
        <p:txBody>
          <a:bodyPr>
            <a:normAutofit/>
          </a:bodyPr>
          <a:lstStyle/>
          <a:p>
            <a:pPr algn="ctr"/>
            <a:r>
              <a:rPr kumimoji="1" lang="ru-RU" sz="3600" b="1" dirty="0">
                <a:solidFill>
                  <a:srgbClr val="B90000"/>
                </a:solidFill>
                <a:latin typeface="Verdana" charset="0"/>
                <a:ea typeface="MS PGothic" charset="0"/>
                <a:cs typeface="Arial" charset="0"/>
              </a:rPr>
              <a:t>РЕЗУЛЬТАТИВНОСТЬ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341735"/>
            <a:ext cx="12192000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соответствии с предложенными критериями оценки результативность инновационной деятельности представлена количественными показателями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1600" y="2332356"/>
          <a:ext cx="12014200" cy="3965129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46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	Результативность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Количественный показатель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97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Наличие нормативно-правовой базы по проблеме инновационной деятельности: приказы, положения, локальные акты, инструктивные материалы.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13" marR="17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76449">
                <a:tc>
                  <a:txBody>
                    <a:bodyPr/>
                    <a:lstStyle/>
                    <a:p>
                      <a:pPr marL="355600"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Наличие соглашений о сотрудничестве: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55600"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-  средними профессиональными организациями;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55600"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- высшими профессиональными организациями;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55600"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- предприятиями г.Новороссийска 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13" marR="17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93133" y="427874"/>
            <a:ext cx="1220046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>
                <a:ln>
                  <a:noFill/>
                </a:ln>
                <a:solidFill>
                  <a:srgbClr val="B90000"/>
                </a:solidFill>
                <a:effectLst/>
                <a:uLnTx/>
                <a:uFillTx/>
                <a:latin typeface="Verdana" charset="0"/>
                <a:ea typeface="MS PGothic" charset="0"/>
                <a:cs typeface="Arial" charset="0"/>
              </a:rPr>
              <a:t>РЕЗУЛЬТАТИВНОСТЬ</a:t>
            </a:r>
            <a:endParaRPr kumimoji="1" lang="ru-RU" sz="3600" b="1" i="0" u="none" strike="noStrike" kern="1200" cap="none" spc="0" normalizeH="0" baseline="0" noProof="0" dirty="0">
              <a:ln>
                <a:noFill/>
              </a:ln>
              <a:solidFill>
                <a:srgbClr val="B90000"/>
              </a:solidFill>
              <a:effectLst/>
              <a:uLnTx/>
              <a:uFillTx/>
              <a:latin typeface="Verdana" charset="0"/>
              <a:ea typeface="MS PGothic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03506"/>
            <a:ext cx="12192000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соответствии с предложенными критериями оценки результативность инновационной деятельности представлена количественными показателями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7659588"/>
              </p:ext>
            </p:extLst>
          </p:nvPr>
        </p:nvGraphicFramePr>
        <p:xfrm>
          <a:off x="165101" y="1890269"/>
          <a:ext cx="11823700" cy="4865572"/>
        </p:xfrm>
        <a:graphic>
          <a:graphicData uri="http://schemas.openxmlformats.org/drawingml/2006/table">
            <a:tbl>
              <a:tblPr/>
              <a:tblGrid>
                <a:gridCol w="55126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10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	Результативность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Количественный показатель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Наличие учебных и методических материалов, разработанных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апробированных в ходе инновационной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Мониторинговая карта,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карта для руководителей по управлению </a:t>
                      </a:r>
                      <a:r>
                        <a:rPr lang="ru-RU" sz="2400" dirty="0" err="1">
                          <a:latin typeface="+mn-lt"/>
                          <a:ea typeface="Calibri"/>
                          <a:cs typeface="Times New Roman"/>
                        </a:rPr>
                        <a:t>профориентационной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деятельностью, проект «Создание центров самоопределения  учащихся в условиях создания образовательных технопарков», проекты соглашений между участниками проекта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90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+mn-lt"/>
                          <a:ea typeface="Times New Roman"/>
                          <a:cs typeface="Times New Roman"/>
                        </a:rPr>
                        <a:t>Количество проведенных мероприятий по теме инновационной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семинара для директоров, </a:t>
                      </a:r>
                      <a:b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заместителей директоров ОО, СПО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краевых конференции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круглый стол с руководителями СПО края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круглый стол с руководителями  ОО, СПО, ВПО г.Новороссийска</a:t>
                      </a:r>
                      <a:endParaRPr lang="ru-RU" sz="2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0D9088F-EEDA-514A-9D10-4CAC1516AB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066" y="3476105"/>
            <a:ext cx="2255379" cy="1429551"/>
          </a:xfrm>
          <a:prstGeom prst="rect">
            <a:avLst/>
          </a:prstGeom>
          <a:noFill/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C875306-0173-4B4A-B171-052ED92183A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71" y="3612014"/>
            <a:ext cx="2303479" cy="11577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93133" y="491672"/>
            <a:ext cx="1220046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>
                <a:ln>
                  <a:noFill/>
                </a:ln>
                <a:solidFill>
                  <a:srgbClr val="B90000"/>
                </a:solidFill>
                <a:effectLst/>
                <a:uLnTx/>
                <a:uFillTx/>
                <a:latin typeface="Verdana" charset="0"/>
                <a:ea typeface="MS PGothic" charset="0"/>
                <a:cs typeface="Arial" charset="0"/>
              </a:rPr>
              <a:t>РЕЗУЛЬТАТИВНОСТЬ</a:t>
            </a:r>
            <a:endParaRPr kumimoji="1" lang="ru-RU" sz="3600" b="1" i="0" u="none" strike="noStrike" kern="1200" cap="none" spc="0" normalizeH="0" baseline="0" noProof="0" dirty="0">
              <a:ln>
                <a:noFill/>
              </a:ln>
              <a:solidFill>
                <a:srgbClr val="B90000"/>
              </a:solidFill>
              <a:effectLst/>
              <a:uLnTx/>
              <a:uFillTx/>
              <a:latin typeface="Verdana" charset="0"/>
              <a:ea typeface="MS PGothic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341735"/>
            <a:ext cx="12192000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соответствии с предложенными критериями оценки результативность инновационной деятельности представлена количественными показателями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5101" y="2077529"/>
          <a:ext cx="11823700" cy="4744911"/>
        </p:xfrm>
        <a:graphic>
          <a:graphicData uri="http://schemas.openxmlformats.org/drawingml/2006/table">
            <a:tbl>
              <a:tblPr/>
              <a:tblGrid>
                <a:gridCol w="5943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80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	Результативность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Количественный показатель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1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участников проект «Создание центров самоопределения  учащихся в условиях создания образовательных технопарков»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СПО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предприятия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1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 Организация профильного образования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образовательных организациях города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90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Введение кружков технической направленности на базе:</a:t>
                      </a:r>
                      <a:b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- образовательных организаций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-  учреждений дополнительного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ED3C0624-0A84-BD4C-A925-6C4267ED06E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098" y="5294123"/>
            <a:ext cx="2376264" cy="1181776"/>
          </a:xfrm>
          <a:prstGeom prst="rect">
            <a:avLst/>
          </a:prstGeom>
          <a:noFill/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6B0A003B-19E9-EB47-B46C-ABD22B0ABF2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797" y="5294123"/>
            <a:ext cx="2303479" cy="11577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93133" y="491672"/>
            <a:ext cx="1220046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>
                <a:ln>
                  <a:noFill/>
                </a:ln>
                <a:solidFill>
                  <a:srgbClr val="B90000"/>
                </a:solidFill>
                <a:effectLst/>
                <a:uLnTx/>
                <a:uFillTx/>
                <a:latin typeface="Verdana" charset="0"/>
                <a:ea typeface="MS PGothic" charset="0"/>
                <a:cs typeface="Arial" charset="0"/>
              </a:rPr>
              <a:t>РЕЗУЛЬТАТИВНОСТЬ</a:t>
            </a:r>
            <a:endParaRPr kumimoji="1" lang="ru-RU" sz="3600" b="1" i="0" u="none" strike="noStrike" kern="1200" cap="none" spc="0" normalizeH="0" baseline="0" noProof="0" dirty="0">
              <a:ln>
                <a:noFill/>
              </a:ln>
              <a:solidFill>
                <a:srgbClr val="B90000"/>
              </a:solidFill>
              <a:effectLst/>
              <a:uLnTx/>
              <a:uFillTx/>
              <a:latin typeface="Verdana" charset="0"/>
              <a:ea typeface="MS PGothic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341735"/>
            <a:ext cx="12192000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соответствии с предложенными критериями оценки результативность инновационной деятельности представлена количественными показателями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7801" y="2229929"/>
          <a:ext cx="11823700" cy="4193307"/>
        </p:xfrm>
        <a:graphic>
          <a:graphicData uri="http://schemas.openxmlformats.org/drawingml/2006/table">
            <a:tbl>
              <a:tblPr/>
              <a:tblGrid>
                <a:gridCol w="4673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50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	Результативность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Количественный показатель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Выбор компетенций </a:t>
                      </a:r>
                      <a:r>
                        <a:rPr lang="ru-RU" sz="2400" dirty="0" err="1">
                          <a:latin typeface="+mn-lt"/>
                          <a:ea typeface="Calibri"/>
                          <a:cs typeface="Times New Roman"/>
                        </a:rPr>
                        <a:t>JuniorSkills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b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в образовательных организациях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90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Увеличение  участников   </a:t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III Регионального чемпионата JuniorSkills-2019 </a:t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Краснодарского края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 команд,   55 чел.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9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Повышение доли мотивированных обучающихся, поступающих в СПО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89816" y="0"/>
            <a:ext cx="12382076" cy="1420480"/>
            <a:chOff x="-89816" y="0"/>
            <a:chExt cx="12382076" cy="1420480"/>
          </a:xfrm>
        </p:grpSpPr>
        <p:pic>
          <p:nvPicPr>
            <p:cNvPr id="17410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19517" cy="126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олилиния 15"/>
            <p:cNvSpPr/>
            <p:nvPr/>
          </p:nvSpPr>
          <p:spPr>
            <a:xfrm>
              <a:off x="-89816" y="451209"/>
              <a:ext cx="12382076" cy="969271"/>
            </a:xfrm>
            <a:custGeom>
              <a:avLst/>
              <a:gdLst>
                <a:gd name="connsiteX0" fmla="*/ 634978 w 12315236"/>
                <a:gd name="connsiteY0" fmla="*/ 518058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6" fmla="*/ 634978 w 12315236"/>
                <a:gd name="connsiteY6" fmla="*/ 518058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315236 w 12315236"/>
                <a:gd name="connsiteY2" fmla="*/ 334231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265106 w 12315236"/>
                <a:gd name="connsiteY2" fmla="*/ 417789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315236"/>
                <a:gd name="connsiteY0" fmla="*/ 534769 h 818866"/>
                <a:gd name="connsiteX1" fmla="*/ 6567012 w 12315236"/>
                <a:gd name="connsiteY1" fmla="*/ 0 h 818866"/>
                <a:gd name="connsiteX2" fmla="*/ 12131426 w 12315236"/>
                <a:gd name="connsiteY2" fmla="*/ 367654 h 818866"/>
                <a:gd name="connsiteX3" fmla="*/ 12315236 w 12315236"/>
                <a:gd name="connsiteY3" fmla="*/ 785443 h 818866"/>
                <a:gd name="connsiteX4" fmla="*/ 16710 w 12315236"/>
                <a:gd name="connsiteY4" fmla="*/ 818866 h 818866"/>
                <a:gd name="connsiteX5" fmla="*/ 0 w 1231523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13142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0 w 12214976"/>
                <a:gd name="connsiteY0" fmla="*/ 534769 h 818866"/>
                <a:gd name="connsiteX1" fmla="*/ 6567012 w 12214976"/>
                <a:gd name="connsiteY1" fmla="*/ 0 h 818866"/>
                <a:gd name="connsiteX2" fmla="*/ 12214976 w 12214976"/>
                <a:gd name="connsiteY2" fmla="*/ 367654 h 818866"/>
                <a:gd name="connsiteX3" fmla="*/ 12214976 w 12214976"/>
                <a:gd name="connsiteY3" fmla="*/ 802154 h 818866"/>
                <a:gd name="connsiteX4" fmla="*/ 16710 w 12214976"/>
                <a:gd name="connsiteY4" fmla="*/ 818866 h 818866"/>
                <a:gd name="connsiteX5" fmla="*/ 0 w 12214976"/>
                <a:gd name="connsiteY5" fmla="*/ 534769 h 818866"/>
                <a:gd name="connsiteX0" fmla="*/ 50130 w 12265106"/>
                <a:gd name="connsiteY0" fmla="*/ 534769 h 802155"/>
                <a:gd name="connsiteX1" fmla="*/ 6617142 w 12265106"/>
                <a:gd name="connsiteY1" fmla="*/ 0 h 802155"/>
                <a:gd name="connsiteX2" fmla="*/ 12265106 w 12265106"/>
                <a:gd name="connsiteY2" fmla="*/ 367654 h 802155"/>
                <a:gd name="connsiteX3" fmla="*/ 12265106 w 12265106"/>
                <a:gd name="connsiteY3" fmla="*/ 802154 h 802155"/>
                <a:gd name="connsiteX4" fmla="*/ 0 w 12265106"/>
                <a:gd name="connsiteY4" fmla="*/ 802155 h 802155"/>
                <a:gd name="connsiteX5" fmla="*/ 50130 w 12265106"/>
                <a:gd name="connsiteY5" fmla="*/ 534769 h 802155"/>
                <a:gd name="connsiteX0" fmla="*/ 0 w 12315236"/>
                <a:gd name="connsiteY0" fmla="*/ 417788 h 802155"/>
                <a:gd name="connsiteX1" fmla="*/ 6667272 w 12315236"/>
                <a:gd name="connsiteY1" fmla="*/ 0 h 802155"/>
                <a:gd name="connsiteX2" fmla="*/ 12315236 w 12315236"/>
                <a:gd name="connsiteY2" fmla="*/ 367654 h 802155"/>
                <a:gd name="connsiteX3" fmla="*/ 12315236 w 12315236"/>
                <a:gd name="connsiteY3" fmla="*/ 802154 h 802155"/>
                <a:gd name="connsiteX4" fmla="*/ 50130 w 12315236"/>
                <a:gd name="connsiteY4" fmla="*/ 802155 h 802155"/>
                <a:gd name="connsiteX5" fmla="*/ 0 w 12315236"/>
                <a:gd name="connsiteY5" fmla="*/ 417788 h 802155"/>
                <a:gd name="connsiteX0" fmla="*/ 0 w 12315236"/>
                <a:gd name="connsiteY0" fmla="*/ 518058 h 902425"/>
                <a:gd name="connsiteX1" fmla="*/ 6483462 w 12315236"/>
                <a:gd name="connsiteY1" fmla="*/ 0 h 902425"/>
                <a:gd name="connsiteX2" fmla="*/ 12315236 w 12315236"/>
                <a:gd name="connsiteY2" fmla="*/ 467924 h 902425"/>
                <a:gd name="connsiteX3" fmla="*/ 12315236 w 12315236"/>
                <a:gd name="connsiteY3" fmla="*/ 902424 h 902425"/>
                <a:gd name="connsiteX4" fmla="*/ 50130 w 12315236"/>
                <a:gd name="connsiteY4" fmla="*/ 902425 h 902425"/>
                <a:gd name="connsiteX5" fmla="*/ 0 w 12315236"/>
                <a:gd name="connsiteY5" fmla="*/ 518058 h 902425"/>
                <a:gd name="connsiteX0" fmla="*/ 0 w 12432205"/>
                <a:gd name="connsiteY0" fmla="*/ 467923 h 902425"/>
                <a:gd name="connsiteX1" fmla="*/ 6600431 w 12432205"/>
                <a:gd name="connsiteY1" fmla="*/ 0 h 902425"/>
                <a:gd name="connsiteX2" fmla="*/ 12432205 w 12432205"/>
                <a:gd name="connsiteY2" fmla="*/ 467924 h 902425"/>
                <a:gd name="connsiteX3" fmla="*/ 12432205 w 12432205"/>
                <a:gd name="connsiteY3" fmla="*/ 902424 h 902425"/>
                <a:gd name="connsiteX4" fmla="*/ 167099 w 12432205"/>
                <a:gd name="connsiteY4" fmla="*/ 902425 h 902425"/>
                <a:gd name="connsiteX5" fmla="*/ 0 w 12432205"/>
                <a:gd name="connsiteY5" fmla="*/ 467923 h 902425"/>
                <a:gd name="connsiteX0" fmla="*/ 0 w 12348656"/>
                <a:gd name="connsiteY0" fmla="*/ 467923 h 902425"/>
                <a:gd name="connsiteX1" fmla="*/ 6516882 w 12348656"/>
                <a:gd name="connsiteY1" fmla="*/ 0 h 902425"/>
                <a:gd name="connsiteX2" fmla="*/ 12348656 w 12348656"/>
                <a:gd name="connsiteY2" fmla="*/ 467924 h 902425"/>
                <a:gd name="connsiteX3" fmla="*/ 12348656 w 12348656"/>
                <a:gd name="connsiteY3" fmla="*/ 902424 h 902425"/>
                <a:gd name="connsiteX4" fmla="*/ 83550 w 12348656"/>
                <a:gd name="connsiteY4" fmla="*/ 902425 h 902425"/>
                <a:gd name="connsiteX5" fmla="*/ 0 w 12348656"/>
                <a:gd name="connsiteY5" fmla="*/ 467923 h 902425"/>
                <a:gd name="connsiteX0" fmla="*/ 0 w 12348656"/>
                <a:gd name="connsiteY0" fmla="*/ 467923 h 902424"/>
                <a:gd name="connsiteX1" fmla="*/ 6516882 w 12348656"/>
                <a:gd name="connsiteY1" fmla="*/ 0 h 902424"/>
                <a:gd name="connsiteX2" fmla="*/ 12348656 w 12348656"/>
                <a:gd name="connsiteY2" fmla="*/ 467924 h 902424"/>
                <a:gd name="connsiteX3" fmla="*/ 12348656 w 12348656"/>
                <a:gd name="connsiteY3" fmla="*/ 902424 h 902424"/>
                <a:gd name="connsiteX4" fmla="*/ 0 w 12348656"/>
                <a:gd name="connsiteY4" fmla="*/ 885713 h 902424"/>
                <a:gd name="connsiteX5" fmla="*/ 0 w 12348656"/>
                <a:gd name="connsiteY5" fmla="*/ 467923 h 902424"/>
                <a:gd name="connsiteX0" fmla="*/ 0 w 12348656"/>
                <a:gd name="connsiteY0" fmla="*/ 518058 h 952559"/>
                <a:gd name="connsiteX1" fmla="*/ 6550302 w 12348656"/>
                <a:gd name="connsiteY1" fmla="*/ 0 h 952559"/>
                <a:gd name="connsiteX2" fmla="*/ 12348656 w 12348656"/>
                <a:gd name="connsiteY2" fmla="*/ 518059 h 952559"/>
                <a:gd name="connsiteX3" fmla="*/ 12348656 w 12348656"/>
                <a:gd name="connsiteY3" fmla="*/ 952559 h 952559"/>
                <a:gd name="connsiteX4" fmla="*/ 0 w 12348656"/>
                <a:gd name="connsiteY4" fmla="*/ 935848 h 952559"/>
                <a:gd name="connsiteX5" fmla="*/ 0 w 12348656"/>
                <a:gd name="connsiteY5" fmla="*/ 518058 h 952559"/>
                <a:gd name="connsiteX0" fmla="*/ 0 w 12415496"/>
                <a:gd name="connsiteY0" fmla="*/ 518058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0 w 12415496"/>
                <a:gd name="connsiteY5" fmla="*/ 518058 h 952559"/>
                <a:gd name="connsiteX0" fmla="*/ 66840 w 12415496"/>
                <a:gd name="connsiteY0" fmla="*/ 434500 h 952559"/>
                <a:gd name="connsiteX1" fmla="*/ 6550302 w 12415496"/>
                <a:gd name="connsiteY1" fmla="*/ 0 h 952559"/>
                <a:gd name="connsiteX2" fmla="*/ 12415496 w 12415496"/>
                <a:gd name="connsiteY2" fmla="*/ 434501 h 952559"/>
                <a:gd name="connsiteX3" fmla="*/ 12348656 w 12415496"/>
                <a:gd name="connsiteY3" fmla="*/ 952559 h 952559"/>
                <a:gd name="connsiteX4" fmla="*/ 0 w 12415496"/>
                <a:gd name="connsiteY4" fmla="*/ 935848 h 952559"/>
                <a:gd name="connsiteX5" fmla="*/ 66840 w 12415496"/>
                <a:gd name="connsiteY5" fmla="*/ 434500 h 952559"/>
                <a:gd name="connsiteX0" fmla="*/ 66840 w 12448916"/>
                <a:gd name="connsiteY0" fmla="*/ 434500 h 935848"/>
                <a:gd name="connsiteX1" fmla="*/ 6550302 w 12448916"/>
                <a:gd name="connsiteY1" fmla="*/ 0 h 935848"/>
                <a:gd name="connsiteX2" fmla="*/ 12415496 w 12448916"/>
                <a:gd name="connsiteY2" fmla="*/ 434501 h 935848"/>
                <a:gd name="connsiteX3" fmla="*/ 12448916 w 12448916"/>
                <a:gd name="connsiteY3" fmla="*/ 919136 h 935848"/>
                <a:gd name="connsiteX4" fmla="*/ 0 w 12448916"/>
                <a:gd name="connsiteY4" fmla="*/ 935848 h 935848"/>
                <a:gd name="connsiteX5" fmla="*/ 66840 w 12448916"/>
                <a:gd name="connsiteY5" fmla="*/ 434500 h 935848"/>
                <a:gd name="connsiteX0" fmla="*/ 0 w 12382076"/>
                <a:gd name="connsiteY0" fmla="*/ 434500 h 969271"/>
                <a:gd name="connsiteX1" fmla="*/ 6483462 w 12382076"/>
                <a:gd name="connsiteY1" fmla="*/ 0 h 969271"/>
                <a:gd name="connsiteX2" fmla="*/ 12348656 w 12382076"/>
                <a:gd name="connsiteY2" fmla="*/ 434501 h 969271"/>
                <a:gd name="connsiteX3" fmla="*/ 12382076 w 12382076"/>
                <a:gd name="connsiteY3" fmla="*/ 919136 h 969271"/>
                <a:gd name="connsiteX4" fmla="*/ 16710 w 12382076"/>
                <a:gd name="connsiteY4" fmla="*/ 969271 h 969271"/>
                <a:gd name="connsiteX5" fmla="*/ 0 w 12382076"/>
                <a:gd name="connsiteY5" fmla="*/ 434500 h 96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076" h="969271">
                  <a:moveTo>
                    <a:pt x="0" y="434500"/>
                  </a:moveTo>
                  <a:lnTo>
                    <a:pt x="6483462" y="0"/>
                  </a:lnTo>
                  <a:lnTo>
                    <a:pt x="12348656" y="434501"/>
                  </a:lnTo>
                  <a:lnTo>
                    <a:pt x="12382076" y="919136"/>
                  </a:lnTo>
                  <a:lnTo>
                    <a:pt x="16710" y="969271"/>
                  </a:lnTo>
                  <a:lnTo>
                    <a:pt x="0" y="4345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93133" y="491672"/>
            <a:ext cx="1220046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3600" b="1" i="0" u="none" strike="noStrike" kern="1200" cap="none" spc="0" normalizeH="0" baseline="0" noProof="0">
                <a:ln>
                  <a:noFill/>
                </a:ln>
                <a:solidFill>
                  <a:srgbClr val="B90000"/>
                </a:solidFill>
                <a:effectLst/>
                <a:uLnTx/>
                <a:uFillTx/>
                <a:latin typeface="Verdana" charset="0"/>
                <a:ea typeface="MS PGothic" charset="0"/>
                <a:cs typeface="Arial" charset="0"/>
              </a:rPr>
              <a:t>РЕЗУЛЬТАТИВНОСТЬ</a:t>
            </a:r>
            <a:endParaRPr kumimoji="1" lang="ru-RU" sz="3600" b="1" i="0" u="none" strike="noStrike" kern="1200" cap="none" spc="0" normalizeH="0" baseline="0" noProof="0" dirty="0">
              <a:ln>
                <a:noFill/>
              </a:ln>
              <a:solidFill>
                <a:srgbClr val="B90000"/>
              </a:solidFill>
              <a:effectLst/>
              <a:uLnTx/>
              <a:uFillTx/>
              <a:latin typeface="Verdana" charset="0"/>
              <a:ea typeface="MS PGothic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341735"/>
            <a:ext cx="12192000" cy="6260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соответствии с предложенными критериями оценки результативность инновационной деятельности представлена количественными показателями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7801" y="2027902"/>
          <a:ext cx="11823700" cy="4801807"/>
        </p:xfrm>
        <a:graphic>
          <a:graphicData uri="http://schemas.openxmlformats.org/drawingml/2006/table">
            <a:tbl>
              <a:tblPr/>
              <a:tblGrid>
                <a:gridCol w="56594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642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	Результативность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Количественный показатель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13" marR="17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Повышение доли 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обучающихся, определившихся </a:t>
                      </a: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выборе дальнейшего обучения  после 9 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класса</a:t>
                      </a:r>
                      <a:endParaRPr lang="ru-RU" sz="23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Охват обучающихся мероприятиями профориентационной направленности, желающих получить дальнейшее образование в СПО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90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Создание образовательных технопарков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базе ВПО создан «Морской </a:t>
                      </a:r>
                      <a:r>
                        <a:rPr lang="ru-RU" sz="2000" kern="12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кванториум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»  - площадки инженерного развития». В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составе </a:t>
                      </a:r>
                      <a:r>
                        <a:rPr lang="ru-RU" sz="2000" kern="12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кванториума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 Новороссийский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морской университет, Морской и транспортный колледжи.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В  их составе </a:t>
                      </a:r>
                      <a:r>
                        <a:rPr lang="ru-RU" sz="2000" b="1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площадок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на базе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ОО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СОШ № 10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32, 33, 15, 16, 30,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22, МТЛ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29097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881</Words>
  <Application>Microsoft Office PowerPoint</Application>
  <PresentationFormat>Произвольный</PresentationFormat>
  <Paragraphs>148</Paragraphs>
  <Slides>19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Управление образования  администрации  муниципального образования г. Новороссийск</vt:lpstr>
      <vt:lpstr>СООТВЕТСТВИЕ ЗАДАЧАМ ФЕДЕРАЛЬНОЙ  И РЕГИОНАЛЬНОЙ ОБРАЗОВАТЕЛЬНОЙ ПОЛИТИКИ </vt:lpstr>
      <vt:lpstr>ЗАДАЧИ ОТЧЕТНОГО ПЕРИОДА </vt:lpstr>
      <vt:lpstr>ИННОВАЦИОННОСТЬ</vt:lpstr>
      <vt:lpstr>РЕЗУЛЬТАТИВНОСТЬ</vt:lpstr>
      <vt:lpstr>Слайд 6</vt:lpstr>
      <vt:lpstr>Слайд 7</vt:lpstr>
      <vt:lpstr>Слайд 8</vt:lpstr>
      <vt:lpstr>Слайд 9</vt:lpstr>
      <vt:lpstr>Слайд 10</vt:lpstr>
      <vt:lpstr>Слайд 11</vt:lpstr>
      <vt:lpstr>ОРГАНИЗАЦИЯ СЕТЕВОГО ВЗАИМОДЕЙСТВИЯ</vt:lpstr>
      <vt:lpstr>ОРГАНИЗАЦИЯ СЕТЕВОГО ВЗАИМОДЕЙСТВИЯ</vt:lpstr>
      <vt:lpstr>ОРГАНИЗАЦИЯ СЕТЕВОГО ВЗАИМОДЕЙСТВИЯ</vt:lpstr>
      <vt:lpstr>ОРГАНИЗАЦИЯ СЕТЕВОГО ВЗАИМОДЕЙСТВИЯ</vt:lpstr>
      <vt:lpstr>ОРГАНИЗАЦИЯ СЕТЕВОГО ВЗАИМОДЕЙСТВИЯ</vt:lpstr>
      <vt:lpstr>Слайд 17</vt:lpstr>
      <vt:lpstr>АПРОБАЦИЯ И ДИССЕМИНАЦИЯ РЕЗУЛЬТАТОВ ДЕЯТЕЛЬНОСТИ КИП </vt:lpstr>
      <vt:lpstr>АПРОБАЦИЯ И ДИССЕМИНАЦИЯ РЕЗУЛЬТАТОВ ДЕЯТЕЛЬНОСТИ КИП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Серега</dc:creator>
  <cp:lastModifiedBy>Graphics 2</cp:lastModifiedBy>
  <cp:revision>187</cp:revision>
  <cp:lastPrinted>2018-12-26T16:30:14Z</cp:lastPrinted>
  <dcterms:created xsi:type="dcterms:W3CDTF">2016-11-10T09:15:06Z</dcterms:created>
  <dcterms:modified xsi:type="dcterms:W3CDTF">2020-01-17T10:51:57Z</dcterms:modified>
</cp:coreProperties>
</file>