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7" r:id="rId2"/>
    <p:sldId id="332" r:id="rId3"/>
    <p:sldId id="375" r:id="rId4"/>
    <p:sldId id="387" r:id="rId5"/>
    <p:sldId id="334" r:id="rId6"/>
    <p:sldId id="345" r:id="rId7"/>
    <p:sldId id="333" r:id="rId8"/>
    <p:sldId id="405" r:id="rId9"/>
    <p:sldId id="372" r:id="rId10"/>
    <p:sldId id="406" r:id="rId11"/>
    <p:sldId id="407" r:id="rId12"/>
    <p:sldId id="373" r:id="rId13"/>
    <p:sldId id="393" r:id="rId14"/>
    <p:sldId id="335" r:id="rId15"/>
    <p:sldId id="374" r:id="rId16"/>
    <p:sldId id="394" r:id="rId17"/>
    <p:sldId id="337" r:id="rId18"/>
    <p:sldId id="339" r:id="rId19"/>
    <p:sldId id="351" r:id="rId20"/>
    <p:sldId id="338" r:id="rId21"/>
    <p:sldId id="395" r:id="rId22"/>
    <p:sldId id="376" r:id="rId23"/>
    <p:sldId id="341" r:id="rId24"/>
    <p:sldId id="378" r:id="rId25"/>
    <p:sldId id="342" r:id="rId26"/>
    <p:sldId id="379" r:id="rId27"/>
    <p:sldId id="343" r:id="rId28"/>
    <p:sldId id="344" r:id="rId29"/>
    <p:sldId id="396" r:id="rId30"/>
    <p:sldId id="388" r:id="rId31"/>
    <p:sldId id="389" r:id="rId32"/>
    <p:sldId id="346" r:id="rId33"/>
    <p:sldId id="347" r:id="rId34"/>
    <p:sldId id="364" r:id="rId35"/>
    <p:sldId id="365" r:id="rId36"/>
    <p:sldId id="390" r:id="rId37"/>
    <p:sldId id="349" r:id="rId38"/>
    <p:sldId id="350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392" r:id="rId48"/>
    <p:sldId id="391" r:id="rId49"/>
    <p:sldId id="354" r:id="rId50"/>
    <p:sldId id="381" r:id="rId51"/>
    <p:sldId id="382" r:id="rId52"/>
    <p:sldId id="355" r:id="rId53"/>
    <p:sldId id="383" r:id="rId54"/>
    <p:sldId id="384" r:id="rId55"/>
    <p:sldId id="356" r:id="rId56"/>
    <p:sldId id="371" r:id="rId57"/>
    <p:sldId id="357" r:id="rId58"/>
    <p:sldId id="358" r:id="rId59"/>
    <p:sldId id="359" r:id="rId60"/>
    <p:sldId id="360" r:id="rId61"/>
    <p:sldId id="361" r:id="rId62"/>
    <p:sldId id="362" r:id="rId63"/>
    <p:sldId id="385" r:id="rId64"/>
    <p:sldId id="386" r:id="rId65"/>
    <p:sldId id="363" r:id="rId66"/>
    <p:sldId id="331" r:id="rId67"/>
  </p:sldIdLst>
  <p:sldSz cx="9144000" cy="6858000" type="screen4x3"/>
  <p:notesSz cx="6858000" cy="9144000"/>
  <p:custDataLst>
    <p:tags r:id="rId69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6FFFF"/>
    <a:srgbClr val="0000CC"/>
    <a:srgbClr val="E6E6FF"/>
    <a:srgbClr val="FFFF99"/>
    <a:srgbClr val="008000"/>
    <a:srgbClr val="00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2" autoAdjust="0"/>
    <p:restoredTop sz="88764" autoAdjust="0"/>
  </p:normalViewPr>
  <p:slideViewPr>
    <p:cSldViewPr snapToGrid="0">
      <p:cViewPr>
        <p:scale>
          <a:sx n="80" d="100"/>
          <a:sy n="80" d="100"/>
        </p:scale>
        <p:origin x="-65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2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252861-5541-47E6-AB8C-A091D3B9C9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22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BBB3E81-ACC2-40B6-A786-6B99C040FEF3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081277-3014-4241-BEE0-30221EBED94C}" type="slidenum">
              <a:rPr lang="ru-RU" altLang="ru-RU"/>
              <a:pPr/>
              <a:t>66</a:t>
            </a:fld>
            <a:endParaRPr lang="ru-RU" altLang="ru-RU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91CD311-0226-455E-9D7D-F59A860DF497}" type="slidenum">
              <a:rPr lang="ru-RU" altLang="ru-RU"/>
              <a:pPr/>
              <a:t>30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E4C386C-F0D0-48AF-BA71-98DA19900FDA}" type="slidenum">
              <a:rPr lang="ru-RU" altLang="ru-RU"/>
              <a:pPr/>
              <a:t>31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E2EB4DC-2AE9-4793-854D-CFCC6757C83E}" type="slidenum">
              <a:rPr lang="ru-RU" altLang="ru-RU"/>
              <a:pPr/>
              <a:t>36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А почему не использовать ≠ вместо </a:t>
            </a:r>
            <a:r>
              <a:rPr lang="en-US" altLang="ru-RU" smtClean="0">
                <a:latin typeface="Arial" pitchFamily="34" charset="0"/>
              </a:rPr>
              <a:t>&lt;&gt; ?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6CEF5F-6BA4-4BB0-82F6-C78AB36E1832}" type="slidenum">
              <a:rPr lang="ru-RU" altLang="ru-RU"/>
              <a:pPr/>
              <a:t>39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1873519-0BD1-404E-A5EC-76FA481EAC91}" type="slidenum">
              <a:rPr lang="ru-RU" altLang="ru-RU"/>
              <a:pPr/>
              <a:t>41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EE62D4F-8446-48D1-A6FD-23D4E9EA8AB3}" type="slidenum">
              <a:rPr lang="ru-RU" altLang="ru-RU"/>
              <a:pPr/>
              <a:t>43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Может, сначала разобрать случай без удвоения (</a:t>
            </a:r>
            <a:r>
              <a:rPr lang="en-US" altLang="ru-RU" smtClean="0">
                <a:latin typeface="Arial" pitchFamily="34" charset="0"/>
              </a:rPr>
              <a:t>A[i] – A[i-1] )?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086FB67-EE1E-408F-A96F-BE13AAE43119}" type="slidenum">
              <a:rPr lang="ru-RU" altLang="ru-RU"/>
              <a:pPr/>
              <a:t>47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144308B-BB0B-4124-919C-ADA47C63BBB2}" type="slidenum">
              <a:rPr lang="ru-RU" altLang="ru-RU"/>
              <a:pPr/>
              <a:t>48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5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FD26A301-E161-4DE3-B128-B91E613BAD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84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ЕГЭ по информатике: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6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и далее…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2015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1527D89-7D83-4869-A4EF-8298A573D7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63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54350386-5171-4172-BCF7-C61230F5FF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4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9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98713"/>
            <a:ext cx="8723313" cy="2271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5400" b="1" smtClean="0">
                <a:solidFill>
                  <a:schemeClr val="accent2"/>
                </a:solidFill>
              </a:rPr>
              <a:t>ЕГЭ по информатике</a:t>
            </a:r>
            <a:r>
              <a:rPr lang="en-US" altLang="ru-RU" sz="5400" b="1" smtClean="0">
                <a:solidFill>
                  <a:schemeClr val="accent2"/>
                </a:solidFill>
              </a:rPr>
              <a:t>:</a:t>
            </a:r>
            <a:br>
              <a:rPr lang="en-US" altLang="ru-RU" sz="5400" b="1" smtClean="0">
                <a:solidFill>
                  <a:schemeClr val="accent2"/>
                </a:solidFill>
              </a:rPr>
            </a:br>
            <a:r>
              <a:rPr lang="en-US" altLang="ru-RU" sz="5400" b="1" smtClean="0">
                <a:solidFill>
                  <a:schemeClr val="accent2"/>
                </a:solidFill>
              </a:rPr>
              <a:t>2016</a:t>
            </a:r>
            <a:r>
              <a:rPr lang="ru-RU" altLang="ru-RU" sz="5400" b="1" smtClean="0">
                <a:solidFill>
                  <a:schemeClr val="accent2"/>
                </a:solidFill>
              </a:rPr>
              <a:t> и далее…</a:t>
            </a: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82838" y="1039813"/>
            <a:ext cx="6400800" cy="522287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i="1" smtClean="0"/>
              <a:t>К.Ю. Поляков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08000" y="4840288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8000" y="3863975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08000" y="5826125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813300" y="5232400"/>
            <a:ext cx="71120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8000" y="2887663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9588" y="1905000"/>
          <a:ext cx="2735264" cy="4416426"/>
        </p:xfrm>
        <a:graphic>
          <a:graphicData uri="http://schemas.openxmlformats.org/drawingml/2006/table">
            <a:tbl>
              <a:tblPr/>
              <a:tblGrid>
                <a:gridCol w="683816"/>
                <a:gridCol w="683816"/>
                <a:gridCol w="683816"/>
                <a:gridCol w="683816"/>
              </a:tblGrid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1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B2: </a:t>
            </a:r>
            <a:r>
              <a:rPr lang="ru-RU" altLang="ru-RU" smtClean="0"/>
              <a:t>логические функции</a:t>
            </a:r>
          </a:p>
        </p:txBody>
      </p:sp>
      <p:sp>
        <p:nvSpPr>
          <p:cNvPr id="1542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6CFBBF-A95D-4F5E-B07F-64585ED0C83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15421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459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Задана таблица функции                           . Определите, в каких столбцах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800">
                <a:solidFill>
                  <a:srgbClr val="000000"/>
                </a:solidFill>
              </a:rPr>
              <a:t>,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15422" name="Object 2"/>
          <p:cNvGraphicFramePr>
            <a:graphicFrameLocks noChangeAspect="1"/>
          </p:cNvGraphicFramePr>
          <p:nvPr/>
        </p:nvGraphicFramePr>
        <p:xfrm>
          <a:off x="4749800" y="895350"/>
          <a:ext cx="25638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Формула" r:id="rId3" imgW="888614" imgH="165028" progId="Equation.3">
                  <p:embed/>
                </p:oleObj>
              </mc:Choice>
              <mc:Fallback>
                <p:oleObj name="Формула" r:id="rId3" imgW="888614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895350"/>
                        <a:ext cx="25638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03613" y="1874838"/>
          <a:ext cx="1905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Формула" r:id="rId5" imgW="660113" imgH="190417" progId="Equation.3">
                  <p:embed/>
                </p:oleObj>
              </mc:Choice>
              <mc:Fallback>
                <p:oleObj name="Формула" r:id="rId5" imgW="660113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1874838"/>
                        <a:ext cx="1905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503613" y="2466975"/>
          <a:ext cx="17589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Формула" r:id="rId7" imgW="609336" imgH="203112" progId="Equation.3">
                  <p:embed/>
                </p:oleObj>
              </mc:Choice>
              <mc:Fallback>
                <p:oleObj name="Формула" r:id="rId7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466975"/>
                        <a:ext cx="17589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624263" y="3152775"/>
          <a:ext cx="2713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Формула" r:id="rId9" imgW="939392" imgH="203112" progId="Equation.3">
                  <p:embed/>
                </p:oleObj>
              </mc:Choice>
              <mc:Fallback>
                <p:oleObj name="Формула" r:id="rId9" imgW="939392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3152775"/>
                        <a:ext cx="271303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796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40125" y="3676650"/>
          <a:ext cx="33369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Формула" r:id="rId11" imgW="1155700" imgH="457200" progId="Equation.3">
                  <p:embed/>
                </p:oleObj>
              </mc:Choice>
              <mc:Fallback>
                <p:oleObj name="Формула" r:id="rId11" imgW="11557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3676650"/>
                        <a:ext cx="333692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80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z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938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44900" y="516255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</a:t>
            </a:r>
            <a:r>
              <a:rPr lang="en-US" altLang="ru-RU" sz="2800">
                <a:solidFill>
                  <a:srgbClr val="000000"/>
                </a:solidFill>
              </a:rPr>
              <a:t>zyx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2" grpId="1" animBg="1"/>
      <p:bldP spid="26" grpId="0" animBg="1"/>
      <p:bldP spid="26" grpId="1" animBg="1"/>
      <p:bldP spid="21" grpId="0" animBg="1"/>
      <p:bldP spid="17" grpId="0" animBg="1"/>
      <p:bldP spid="17" grpId="1" animBg="1"/>
      <p:bldP spid="15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08000" y="3863975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08000" y="5826125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813300" y="5942013"/>
            <a:ext cx="71120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8000" y="2887663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9588" y="1905000"/>
          <a:ext cx="2735264" cy="4416426"/>
        </p:xfrm>
        <a:graphic>
          <a:graphicData uri="http://schemas.openxmlformats.org/drawingml/2006/table">
            <a:tbl>
              <a:tblPr/>
              <a:tblGrid>
                <a:gridCol w="683816"/>
                <a:gridCol w="683816"/>
                <a:gridCol w="683816"/>
                <a:gridCol w="683816"/>
              </a:tblGrid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B2: </a:t>
            </a:r>
            <a:r>
              <a:rPr lang="ru-RU" altLang="ru-RU" smtClean="0"/>
              <a:t>логические функции</a:t>
            </a:r>
          </a:p>
        </p:txBody>
      </p:sp>
      <p:sp>
        <p:nvSpPr>
          <p:cNvPr id="164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D929F9-76D0-4356-AAC7-D3DB237FDF8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16444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459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Задана таблица функции                           . Определите, в каких столбцах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800">
                <a:solidFill>
                  <a:srgbClr val="000000"/>
                </a:solidFill>
              </a:rPr>
              <a:t>,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16445" name="Object 2"/>
          <p:cNvGraphicFramePr>
            <a:graphicFrameLocks noChangeAspect="1"/>
          </p:cNvGraphicFramePr>
          <p:nvPr/>
        </p:nvGraphicFramePr>
        <p:xfrm>
          <a:off x="4749800" y="895350"/>
          <a:ext cx="25638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Формула" r:id="rId3" imgW="888614" imgH="165028" progId="Equation.3">
                  <p:embed/>
                </p:oleObj>
              </mc:Choice>
              <mc:Fallback>
                <p:oleObj name="Формула" r:id="rId3" imgW="888614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895350"/>
                        <a:ext cx="25638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03613" y="1871663"/>
          <a:ext cx="1905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Формула" r:id="rId5" imgW="660113" imgH="190417" progId="Equation.3">
                  <p:embed/>
                </p:oleObj>
              </mc:Choice>
              <mc:Fallback>
                <p:oleObj name="Формула" r:id="rId5" imgW="660113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1871663"/>
                        <a:ext cx="1905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392738" y="1871663"/>
          <a:ext cx="20891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Формула" r:id="rId7" imgW="723586" imgH="203112" progId="Equation.3">
                  <p:embed/>
                </p:oleObj>
              </mc:Choice>
              <mc:Fallback>
                <p:oleObj name="Формула" r:id="rId7" imgW="72358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1871663"/>
                        <a:ext cx="20891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476625" y="2413000"/>
          <a:ext cx="50228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Формула" r:id="rId9" imgW="1739900" imgH="203200" progId="Equation.3">
                  <p:embed/>
                </p:oleObj>
              </mc:Choice>
              <mc:Fallback>
                <p:oleObj name="Формула" r:id="rId9" imgW="1739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2413000"/>
                        <a:ext cx="50228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44900" y="587216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</a:t>
            </a:r>
            <a:r>
              <a:rPr lang="en-US" altLang="ru-RU" sz="2800">
                <a:solidFill>
                  <a:srgbClr val="000000"/>
                </a:solidFill>
              </a:rPr>
              <a:t>zyx</a:t>
            </a:r>
            <a:endParaRPr lang="ru-RU" altLang="ru-RU" sz="1800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879600" y="1912938"/>
            <a:ext cx="685800" cy="482600"/>
          </a:xfrm>
          <a:prstGeom prst="rect">
            <a:avLst/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c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08000" y="1912938"/>
            <a:ext cx="685800" cy="482600"/>
          </a:xfrm>
          <a:prstGeom prst="rect">
            <a:avLst/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193800" y="1912938"/>
            <a:ext cx="685800" cy="482600"/>
          </a:xfrm>
          <a:prstGeom prst="rect">
            <a:avLst/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900488" y="2909888"/>
          <a:ext cx="40703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Формула" r:id="rId11" imgW="1409700" imgH="228600" progId="Equation.3">
                  <p:embed/>
                </p:oleObj>
              </mc:Choice>
              <mc:Fallback>
                <p:oleObj name="Формула" r:id="rId11" imgW="14097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2909888"/>
                        <a:ext cx="40703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3900488" y="3503613"/>
          <a:ext cx="2676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Формула" r:id="rId13" imgW="926698" imgH="203112" progId="Equation.3">
                  <p:embed/>
                </p:oleObj>
              </mc:Choice>
              <mc:Fallback>
                <p:oleObj name="Формула" r:id="rId13" imgW="92669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503613"/>
                        <a:ext cx="26765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900488" y="4024313"/>
          <a:ext cx="25669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Формула" r:id="rId15" imgW="889000" imgH="228600" progId="Equation.3">
                  <p:embed/>
                </p:oleObj>
              </mc:Choice>
              <mc:Fallback>
                <p:oleObj name="Формула" r:id="rId15" imgW="889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4024313"/>
                        <a:ext cx="2566987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3900488" y="4621213"/>
          <a:ext cx="34480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Формула" r:id="rId17" imgW="1193800" imgH="228600" progId="Equation.3">
                  <p:embed/>
                </p:oleObj>
              </mc:Choice>
              <mc:Fallback>
                <p:oleObj name="Формула" r:id="rId17" imgW="1193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4621213"/>
                        <a:ext cx="34480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3900488" y="5216525"/>
          <a:ext cx="20542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Формула" r:id="rId19" imgW="710891" imgH="203112" progId="Equation.3">
                  <p:embed/>
                </p:oleObj>
              </mc:Choice>
              <mc:Fallback>
                <p:oleObj name="Формула" r:id="rId19" imgW="710891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5216525"/>
                        <a:ext cx="20542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796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80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z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938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1" grpId="0" animBg="1"/>
      <p:bldP spid="17" grpId="0" animBg="1"/>
      <p:bldP spid="20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 bwMode="auto">
          <a:xfrm>
            <a:off x="8026400" y="5222875"/>
            <a:ext cx="71120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3238" y="3378200"/>
            <a:ext cx="2743200" cy="49530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9588" y="1905000"/>
          <a:ext cx="2735264" cy="4416426"/>
        </p:xfrm>
        <a:graphic>
          <a:graphicData uri="http://schemas.openxmlformats.org/drawingml/2006/table">
            <a:tbl>
              <a:tblPr/>
              <a:tblGrid>
                <a:gridCol w="683816"/>
                <a:gridCol w="683816"/>
                <a:gridCol w="683816"/>
                <a:gridCol w="683816"/>
              </a:tblGrid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6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B2: </a:t>
            </a:r>
            <a:r>
              <a:rPr lang="ru-RU" altLang="ru-RU" smtClean="0"/>
              <a:t>логические функции</a:t>
            </a:r>
          </a:p>
        </p:txBody>
      </p:sp>
      <p:sp>
        <p:nvSpPr>
          <p:cNvPr id="1746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C6263C-BEDF-473B-8BF1-51D53946C91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17466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7645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Задана таблица функции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                           </a:t>
            </a:r>
            <a:r>
              <a:rPr lang="en-US" altLang="ru-RU" sz="2800">
                <a:solidFill>
                  <a:srgbClr val="000000"/>
                </a:solidFill>
              </a:rPr>
              <a:t>              </a:t>
            </a:r>
            <a:r>
              <a:rPr lang="ru-RU" altLang="ru-RU" sz="2800">
                <a:solidFill>
                  <a:srgbClr val="000000"/>
                </a:solidFill>
              </a:rPr>
              <a:t>. Определите, в каких столбцах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800">
                <a:solidFill>
                  <a:srgbClr val="000000"/>
                </a:solidFill>
              </a:rPr>
              <a:t>,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17467" name="Object 2"/>
          <p:cNvGraphicFramePr>
            <a:graphicFrameLocks noChangeAspect="1"/>
          </p:cNvGraphicFramePr>
          <p:nvPr/>
        </p:nvGraphicFramePr>
        <p:xfrm>
          <a:off x="4711700" y="895350"/>
          <a:ext cx="41386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Формула" r:id="rId3" imgW="1434477" imgH="165028" progId="Equation.3">
                  <p:embed/>
                </p:oleObj>
              </mc:Choice>
              <mc:Fallback>
                <p:oleObj name="Формула" r:id="rId3" imgW="1434477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895350"/>
                        <a:ext cx="41386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17900" y="1874838"/>
          <a:ext cx="29670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Формула" r:id="rId5" imgW="1028700" imgH="190500" progId="Equation.3">
                  <p:embed/>
                </p:oleObj>
              </mc:Choice>
              <mc:Fallback>
                <p:oleObj name="Формула" r:id="rId5" imgW="1028700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874838"/>
                        <a:ext cx="29670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521075" y="4305300"/>
          <a:ext cx="3225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Формула" r:id="rId7" imgW="1117115" imgH="203112" progId="Equation.3">
                  <p:embed/>
                </p:oleObj>
              </mc:Choice>
              <mc:Fallback>
                <p:oleObj name="Формула" r:id="rId7" imgW="1117115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305300"/>
                        <a:ext cx="32258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200150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51238" y="4899025"/>
          <a:ext cx="320992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Формула" r:id="rId9" imgW="1130300" imgH="457200" progId="Equation.3">
                  <p:embed/>
                </p:oleObj>
              </mc:Choice>
              <mc:Fallback>
                <p:oleObj name="Формула" r:id="rId9" imgW="11303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4899025"/>
                        <a:ext cx="320992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5938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z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879600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858000" y="515302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</a:t>
            </a:r>
            <a:r>
              <a:rPr lang="en-US" altLang="ru-RU" sz="2800">
                <a:solidFill>
                  <a:srgbClr val="000000"/>
                </a:solidFill>
              </a:rPr>
              <a:t>zxy</a:t>
            </a:r>
            <a:endParaRPr lang="ru-RU" altLang="ru-RU" sz="180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876425" y="2887663"/>
            <a:ext cx="685800" cy="490537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391025" y="3032125"/>
          <a:ext cx="37020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Формула" r:id="rId11" imgW="1282700" imgH="431800" progId="Equation.3">
                  <p:embed/>
                </p:oleObj>
              </mc:Choice>
              <mc:Fallback>
                <p:oleObj name="Формула" r:id="rId11" imgW="12827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5" y="3032125"/>
                        <a:ext cx="37020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 bwMode="auto">
          <a:xfrm>
            <a:off x="2565400" y="3863975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196975" y="3875088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2565400" y="2887663"/>
            <a:ext cx="685800" cy="490537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511550" y="2416175"/>
          <a:ext cx="4435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Формула" r:id="rId13" imgW="1536033" imgH="203112" progId="Equation.3">
                  <p:embed/>
                </p:oleObj>
              </mc:Choice>
              <mc:Fallback>
                <p:oleObj name="Формула" r:id="rId13" imgW="1536033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2416175"/>
                        <a:ext cx="44354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7" grpId="1" animBg="1"/>
      <p:bldP spid="15" grpId="0" animBg="1"/>
      <p:bldP spid="18" grpId="0" animBg="1"/>
      <p:bldP spid="19" grpId="0" animBg="1"/>
      <p:bldP spid="20" grpId="0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 bwMode="auto">
          <a:xfrm>
            <a:off x="5221288" y="4986338"/>
            <a:ext cx="71120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3238" y="3378200"/>
            <a:ext cx="2743200" cy="49530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9588" y="1905000"/>
          <a:ext cx="2735264" cy="4416426"/>
        </p:xfrm>
        <a:graphic>
          <a:graphicData uri="http://schemas.openxmlformats.org/drawingml/2006/table">
            <a:tbl>
              <a:tblPr/>
              <a:tblGrid>
                <a:gridCol w="683816"/>
                <a:gridCol w="683816"/>
                <a:gridCol w="683816"/>
                <a:gridCol w="683816"/>
              </a:tblGrid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8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B2: </a:t>
            </a:r>
            <a:r>
              <a:rPr lang="ru-RU" altLang="ru-RU" smtClean="0"/>
              <a:t>логические функции</a:t>
            </a:r>
          </a:p>
        </p:txBody>
      </p:sp>
      <p:sp>
        <p:nvSpPr>
          <p:cNvPr id="1848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6789E9-75E4-4290-8C66-7C8DD6F6BAC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18490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7645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Задана таблица функции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                           </a:t>
            </a:r>
            <a:r>
              <a:rPr lang="en-US" altLang="ru-RU" sz="2800">
                <a:solidFill>
                  <a:srgbClr val="000000"/>
                </a:solidFill>
              </a:rPr>
              <a:t>              </a:t>
            </a:r>
            <a:r>
              <a:rPr lang="ru-RU" altLang="ru-RU" sz="2800">
                <a:solidFill>
                  <a:srgbClr val="000000"/>
                </a:solidFill>
              </a:rPr>
              <a:t>. Определите, в каких столбцах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800">
                <a:solidFill>
                  <a:srgbClr val="000000"/>
                </a:solidFill>
              </a:rPr>
              <a:t>,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18491" name="Object 2"/>
          <p:cNvGraphicFramePr>
            <a:graphicFrameLocks noChangeAspect="1"/>
          </p:cNvGraphicFramePr>
          <p:nvPr/>
        </p:nvGraphicFramePr>
        <p:xfrm>
          <a:off x="4711700" y="895350"/>
          <a:ext cx="41386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Формула" r:id="rId3" imgW="1434477" imgH="165028" progId="Equation.3">
                  <p:embed/>
                </p:oleObj>
              </mc:Choice>
              <mc:Fallback>
                <p:oleObj name="Формула" r:id="rId3" imgW="1434477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895350"/>
                        <a:ext cx="41386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2" name="Object 2"/>
          <p:cNvGraphicFramePr>
            <a:graphicFrameLocks noChangeAspect="1"/>
          </p:cNvGraphicFramePr>
          <p:nvPr/>
        </p:nvGraphicFramePr>
        <p:xfrm>
          <a:off x="3517900" y="1874838"/>
          <a:ext cx="29670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Формула" r:id="rId5" imgW="1028700" imgH="190500" progId="Equation.3">
                  <p:embed/>
                </p:oleObj>
              </mc:Choice>
              <mc:Fallback>
                <p:oleObj name="Формула" r:id="rId5" imgW="1028700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874838"/>
                        <a:ext cx="29670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3" name="Object 2"/>
          <p:cNvGraphicFramePr>
            <a:graphicFrameLocks noChangeAspect="1"/>
          </p:cNvGraphicFramePr>
          <p:nvPr/>
        </p:nvGraphicFramePr>
        <p:xfrm>
          <a:off x="3521075" y="2405063"/>
          <a:ext cx="32258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Формула" r:id="rId7" imgW="1117115" imgH="203112" progId="Equation.3">
                  <p:embed/>
                </p:oleObj>
              </mc:Choice>
              <mc:Fallback>
                <p:oleObj name="Формула" r:id="rId7" imgW="1117115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2405063"/>
                        <a:ext cx="32258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200150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5938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z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879600" y="1900238"/>
            <a:ext cx="685800" cy="51117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052888" y="4916488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</a:t>
            </a:r>
            <a:r>
              <a:rPr lang="en-US" altLang="ru-RU" sz="2800">
                <a:solidFill>
                  <a:srgbClr val="000000"/>
                </a:solidFill>
              </a:rPr>
              <a:t>zxy</a:t>
            </a:r>
            <a:endParaRPr lang="ru-RU" altLang="ru-RU" sz="1800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196975" y="4357688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82988" y="3014663"/>
            <a:ext cx="4152900" cy="1465262"/>
            <a:chOff x="433" y="3902"/>
            <a:chExt cx="2616" cy="923"/>
          </a:xfrm>
        </p:grpSpPr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322" cy="87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При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= 0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>
                  <a:latin typeface="Arial" charset="0"/>
                </a:rPr>
                <a:t>только</a:t>
              </a:r>
              <a:br>
                <a:rPr lang="ru-RU" sz="2800" dirty="0">
                  <a:latin typeface="Arial" charset="0"/>
                </a:rPr>
              </a:br>
              <a:r>
                <a:rPr lang="ru-RU" sz="2800" dirty="0">
                  <a:latin typeface="Arial" charset="0"/>
                </a:rPr>
                <a:t>   одна единица</a:t>
              </a:r>
              <a:r>
                <a:rPr lang="en-US" sz="2800" dirty="0">
                  <a:latin typeface="Arial" charset="0"/>
                </a:rPr>
                <a:t/>
              </a:r>
              <a:br>
                <a:rPr lang="en-US" sz="2800" dirty="0">
                  <a:latin typeface="Arial" charset="0"/>
                </a:rPr>
              </a:br>
              <a:r>
                <a:rPr lang="en-US" sz="2800" dirty="0">
                  <a:latin typeface="Arial" charset="0"/>
                </a:rPr>
                <a:t>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= 1, 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y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= 0)</a:t>
              </a:r>
              <a:r>
                <a:rPr lang="ru-RU" sz="28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1850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31" name="Прямоугольник 30"/>
          <p:cNvSpPr/>
          <p:nvPr/>
        </p:nvSpPr>
        <p:spPr bwMode="auto">
          <a:xfrm>
            <a:off x="1196975" y="4851400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2552700" y="4357688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2552700" y="4851400"/>
            <a:ext cx="685800" cy="49212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1876425" y="3381375"/>
            <a:ext cx="685800" cy="49053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2555875" y="3381375"/>
            <a:ext cx="685800" cy="49053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876425" y="4356100"/>
            <a:ext cx="685800" cy="49053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5" grpId="0" animBg="1"/>
      <p:bldP spid="18" grpId="0" animBg="1"/>
      <p:bldP spid="19" grpId="0" animBg="1"/>
      <p:bldP spid="20" grpId="0"/>
      <p:bldP spid="28" grpId="0" animBg="1"/>
      <p:bldP spid="28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</a:t>
            </a:r>
            <a:r>
              <a:rPr lang="ru-RU" altLang="ru-RU" smtClean="0"/>
              <a:t>3</a:t>
            </a:r>
            <a:r>
              <a:rPr lang="en-US" altLang="ru-RU" smtClean="0"/>
              <a:t>: </a:t>
            </a:r>
            <a:r>
              <a:rPr lang="ru-RU" altLang="ru-RU" smtClean="0"/>
              <a:t>весовые матрицы графов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EF6813-26A2-495B-99A9-AAB9385D908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82750" y="1006475"/>
          <a:ext cx="5778504" cy="2981328"/>
        </p:xfrm>
        <a:graphic>
          <a:graphicData uri="http://schemas.openxmlformats.org/drawingml/2006/table">
            <a:tbl>
              <a:tblPr/>
              <a:tblGrid>
                <a:gridCol w="722313"/>
                <a:gridCol w="722313"/>
                <a:gridCol w="722313"/>
                <a:gridCol w="722313"/>
                <a:gridCol w="722313"/>
                <a:gridCol w="722313"/>
                <a:gridCol w="722313"/>
                <a:gridCol w="722313"/>
              </a:tblGrid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nsolas"/>
                          <a:ea typeface="Calibri"/>
                          <a:cs typeface="Times New Roman"/>
                        </a:rPr>
                        <a:t>A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F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Z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A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nsolas"/>
                          <a:ea typeface="Calibri"/>
                          <a:cs typeface="Times New Roman"/>
                        </a:rPr>
                        <a:t>30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nsolas"/>
                          <a:ea typeface="Calibri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27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 dirty="0"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nsolas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F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Z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cap="all">
                          <a:latin typeface="Consolas"/>
                          <a:ea typeface="Calibri"/>
                          <a:cs typeface="Times New Roman"/>
                        </a:rPr>
                        <a:t>29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28638" y="4110038"/>
            <a:ext cx="82089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матрица несимметричная (орграф)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две дороги с односторонним движением</a:t>
            </a:r>
            <a:endParaRPr lang="en-US" altLang="ru-RU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«сколько есть дорог проходящих через </a:t>
            </a:r>
            <a:r>
              <a:rPr lang="en-US" altLang="ru-RU" sz="2800">
                <a:solidFill>
                  <a:srgbClr val="000000"/>
                </a:solidFill>
              </a:rPr>
              <a:t>N </a:t>
            </a:r>
            <a:r>
              <a:rPr lang="ru-RU" altLang="ru-RU" sz="2800">
                <a:solidFill>
                  <a:srgbClr val="000000"/>
                </a:solidFill>
              </a:rPr>
              <a:t>пунктов?»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«…  не менее, чем через </a:t>
            </a:r>
            <a:r>
              <a:rPr lang="en-US" altLang="ru-RU" sz="2800">
                <a:solidFill>
                  <a:srgbClr val="000000"/>
                </a:solidFill>
              </a:rPr>
              <a:t>N </a:t>
            </a:r>
            <a:r>
              <a:rPr lang="ru-RU" altLang="ru-RU" sz="2800">
                <a:solidFill>
                  <a:srgbClr val="000000"/>
                </a:solidFill>
              </a:rPr>
              <a:t>пунктов?»</a:t>
            </a:r>
          </a:p>
        </p:txBody>
      </p:sp>
      <p:sp>
        <p:nvSpPr>
          <p:cNvPr id="6" name="Овал 5"/>
          <p:cNvSpPr>
            <a:spLocks noChangeArrowheads="1"/>
          </p:cNvSpPr>
          <p:nvPr/>
        </p:nvSpPr>
        <p:spPr bwMode="auto">
          <a:xfrm>
            <a:off x="6096000" y="2794000"/>
            <a:ext cx="546100" cy="5461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5372100" y="3187700"/>
            <a:ext cx="546100" cy="5461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859088" y="2900363"/>
            <a:ext cx="409575" cy="379412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B3: </a:t>
            </a:r>
            <a:r>
              <a:rPr lang="ru-RU" altLang="ru-RU" smtClean="0"/>
              <a:t>весовые матрицы графов</a:t>
            </a:r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C9342B-E68F-4017-B416-33FA0D1A237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4813" y="1376363"/>
          <a:ext cx="3695697" cy="30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</a:tblGrid>
              <a:tr h="380206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576" name="Группа 24"/>
          <p:cNvGrpSpPr>
            <a:grpSpLocks/>
          </p:cNvGrpSpPr>
          <p:nvPr/>
        </p:nvGrpSpPr>
        <p:grpSpPr bwMode="auto">
          <a:xfrm>
            <a:off x="4335463" y="1419225"/>
            <a:ext cx="4564062" cy="2887663"/>
            <a:chOff x="3942817" y="946875"/>
            <a:chExt cx="4564075" cy="2886367"/>
          </a:xfrm>
        </p:grpSpPr>
        <p:sp>
          <p:nvSpPr>
            <p:cNvPr id="20589" name="Овал 7"/>
            <p:cNvSpPr>
              <a:spLocks noChangeArrowheads="1"/>
            </p:cNvSpPr>
            <p:nvPr/>
          </p:nvSpPr>
          <p:spPr bwMode="auto">
            <a:xfrm>
              <a:off x="4407614" y="2044558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0" name="Овал 8"/>
            <p:cNvSpPr>
              <a:spLocks noChangeArrowheads="1"/>
            </p:cNvSpPr>
            <p:nvPr/>
          </p:nvSpPr>
          <p:spPr bwMode="auto">
            <a:xfrm>
              <a:off x="5178176" y="2044558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1" name="Овал 9"/>
            <p:cNvSpPr>
              <a:spLocks noChangeArrowheads="1"/>
            </p:cNvSpPr>
            <p:nvPr/>
          </p:nvSpPr>
          <p:spPr bwMode="auto">
            <a:xfrm>
              <a:off x="7017251" y="2044558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2" name="Овал 10"/>
            <p:cNvSpPr>
              <a:spLocks noChangeArrowheads="1"/>
            </p:cNvSpPr>
            <p:nvPr/>
          </p:nvSpPr>
          <p:spPr bwMode="auto">
            <a:xfrm>
              <a:off x="8013844" y="2044558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3" name="Овал 11"/>
            <p:cNvSpPr>
              <a:spLocks noChangeArrowheads="1"/>
            </p:cNvSpPr>
            <p:nvPr/>
          </p:nvSpPr>
          <p:spPr bwMode="auto">
            <a:xfrm>
              <a:off x="4777484" y="1243174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4" name="Овал 12"/>
            <p:cNvSpPr>
              <a:spLocks noChangeArrowheads="1"/>
            </p:cNvSpPr>
            <p:nvPr/>
          </p:nvSpPr>
          <p:spPr bwMode="auto">
            <a:xfrm>
              <a:off x="6411075" y="1109610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95" name="Овал 13"/>
            <p:cNvSpPr>
              <a:spLocks noChangeArrowheads="1"/>
            </p:cNvSpPr>
            <p:nvPr/>
          </p:nvSpPr>
          <p:spPr bwMode="auto">
            <a:xfrm>
              <a:off x="6072027" y="3164441"/>
              <a:ext cx="123290" cy="1232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42817" y="1881493"/>
              <a:ext cx="407988" cy="461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А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960407" y="946875"/>
              <a:ext cx="406401" cy="4617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Б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27057" y="2241694"/>
              <a:ext cx="406401" cy="4617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В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987523" y="3371486"/>
              <a:ext cx="358776" cy="4617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Г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686025" y="956396"/>
              <a:ext cx="404813" cy="4617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Д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147988" y="1573657"/>
              <a:ext cx="404814" cy="461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Е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135416" y="1573657"/>
              <a:ext cx="371476" cy="461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К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20603" name="Полилиния 21"/>
            <p:cNvSpPr>
              <a:spLocks noChangeArrowheads="1"/>
            </p:cNvSpPr>
            <p:nvPr/>
          </p:nvSpPr>
          <p:spPr bwMode="auto">
            <a:xfrm>
              <a:off x="4458984" y="2095928"/>
              <a:ext cx="3616504" cy="0"/>
            </a:xfrm>
            <a:custGeom>
              <a:avLst/>
              <a:gdLst>
                <a:gd name="T0" fmla="*/ 0 w 3616504"/>
                <a:gd name="T1" fmla="*/ 3616504 w 3616504"/>
                <a:gd name="T2" fmla="*/ 0 60000 65536"/>
                <a:gd name="T3" fmla="*/ 0 60000 65536"/>
                <a:gd name="T4" fmla="*/ 0 w 3616504"/>
                <a:gd name="T5" fmla="*/ 3616504 w 3616504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3616504">
                  <a:moveTo>
                    <a:pt x="0" y="0"/>
                  </a:moveTo>
                  <a:lnTo>
                    <a:pt x="361650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4" name="Полилиния 22"/>
            <p:cNvSpPr>
              <a:spLocks noChangeArrowheads="1"/>
            </p:cNvSpPr>
            <p:nvPr/>
          </p:nvSpPr>
          <p:spPr bwMode="auto">
            <a:xfrm>
              <a:off x="4469259" y="1150705"/>
              <a:ext cx="2630184" cy="2075380"/>
            </a:xfrm>
            <a:custGeom>
              <a:avLst/>
              <a:gdLst>
                <a:gd name="T0" fmla="*/ 0 w 2630184"/>
                <a:gd name="T1" fmla="*/ 955497 h 2075380"/>
                <a:gd name="T2" fmla="*/ 359595 w 2630184"/>
                <a:gd name="T3" fmla="*/ 133564 h 2075380"/>
                <a:gd name="T4" fmla="*/ 770561 w 2630184"/>
                <a:gd name="T5" fmla="*/ 945223 h 2075380"/>
                <a:gd name="T6" fmla="*/ 2003460 w 2630184"/>
                <a:gd name="T7" fmla="*/ 0 h 2075380"/>
                <a:gd name="T8" fmla="*/ 2630184 w 2630184"/>
                <a:gd name="T9" fmla="*/ 955497 h 2075380"/>
                <a:gd name="T10" fmla="*/ 1664413 w 2630184"/>
                <a:gd name="T11" fmla="*/ 2075380 h 2075380"/>
                <a:gd name="T12" fmla="*/ 770561 w 2630184"/>
                <a:gd name="T13" fmla="*/ 945223 h 20753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0184"/>
                <a:gd name="T22" fmla="*/ 0 h 2075380"/>
                <a:gd name="T23" fmla="*/ 2630184 w 2630184"/>
                <a:gd name="T24" fmla="*/ 2075380 h 20753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0184" h="2075380">
                  <a:moveTo>
                    <a:pt x="0" y="955497"/>
                  </a:moveTo>
                  <a:lnTo>
                    <a:pt x="359595" y="133564"/>
                  </a:lnTo>
                  <a:lnTo>
                    <a:pt x="770561" y="945223"/>
                  </a:lnTo>
                  <a:lnTo>
                    <a:pt x="2003460" y="0"/>
                  </a:lnTo>
                  <a:lnTo>
                    <a:pt x="2630184" y="955497"/>
                  </a:lnTo>
                  <a:lnTo>
                    <a:pt x="1664413" y="2075380"/>
                  </a:lnTo>
                  <a:lnTo>
                    <a:pt x="770561" y="945223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5" name="Полилиния 23"/>
            <p:cNvSpPr>
              <a:spLocks noChangeArrowheads="1"/>
            </p:cNvSpPr>
            <p:nvPr/>
          </p:nvSpPr>
          <p:spPr bwMode="auto">
            <a:xfrm>
              <a:off x="6123398" y="2095928"/>
              <a:ext cx="1962364" cy="1130157"/>
            </a:xfrm>
            <a:custGeom>
              <a:avLst/>
              <a:gdLst>
                <a:gd name="T0" fmla="*/ 0 w 1962364"/>
                <a:gd name="T1" fmla="*/ 1130157 h 1130157"/>
                <a:gd name="T2" fmla="*/ 1962364 w 1962364"/>
                <a:gd name="T3" fmla="*/ 0 h 1130157"/>
                <a:gd name="T4" fmla="*/ 0 60000 65536"/>
                <a:gd name="T5" fmla="*/ 0 60000 65536"/>
                <a:gd name="T6" fmla="*/ 0 w 1962364"/>
                <a:gd name="T7" fmla="*/ 0 h 1130157"/>
                <a:gd name="T8" fmla="*/ 1962364 w 1962364"/>
                <a:gd name="T9" fmla="*/ 1130157 h 11301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2364" h="1130157">
                  <a:moveTo>
                    <a:pt x="0" y="1130157"/>
                  </a:moveTo>
                  <a:lnTo>
                    <a:pt x="196236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4522788" y="2332038"/>
            <a:ext cx="4621212" cy="1430337"/>
            <a:chOff x="4130903" y="1859622"/>
            <a:chExt cx="4620612" cy="1429693"/>
          </a:xfrm>
        </p:grpSpPr>
        <p:sp>
          <p:nvSpPr>
            <p:cNvPr id="20583" name="Овал 25"/>
            <p:cNvSpPr>
              <a:spLocks noChangeArrowheads="1"/>
            </p:cNvSpPr>
            <p:nvPr/>
          </p:nvSpPr>
          <p:spPr bwMode="auto">
            <a:xfrm>
              <a:off x="5003515" y="1859622"/>
              <a:ext cx="482886" cy="482886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84" name="Овал 44"/>
            <p:cNvSpPr>
              <a:spLocks noChangeArrowheads="1"/>
            </p:cNvSpPr>
            <p:nvPr/>
          </p:nvSpPr>
          <p:spPr bwMode="auto">
            <a:xfrm>
              <a:off x="6832315" y="1859622"/>
              <a:ext cx="482886" cy="482886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85" name="Прямоугольник 45"/>
            <p:cNvSpPr>
              <a:spLocks noChangeArrowheads="1"/>
            </p:cNvSpPr>
            <p:nvPr/>
          </p:nvSpPr>
          <p:spPr bwMode="auto">
            <a:xfrm>
              <a:off x="4130903" y="2827650"/>
              <a:ext cx="15726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0000"/>
                  </a:solidFill>
                </a:rPr>
                <a:t>степень 5</a:t>
              </a:r>
            </a:p>
          </p:txBody>
        </p:sp>
        <p:sp>
          <p:nvSpPr>
            <p:cNvPr id="20586" name="Прямоугольник 46"/>
            <p:cNvSpPr>
              <a:spLocks noChangeArrowheads="1"/>
            </p:cNvSpPr>
            <p:nvPr/>
          </p:nvSpPr>
          <p:spPr bwMode="auto">
            <a:xfrm>
              <a:off x="7178904" y="2733058"/>
              <a:ext cx="15726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0000"/>
                  </a:solidFill>
                </a:rPr>
                <a:t>степень 4</a:t>
              </a:r>
            </a:p>
          </p:txBody>
        </p:sp>
        <p:sp>
          <p:nvSpPr>
            <p:cNvPr id="20587" name="Полилиния 48"/>
            <p:cNvSpPr>
              <a:spLocks noChangeArrowheads="1"/>
            </p:cNvSpPr>
            <p:nvPr/>
          </p:nvSpPr>
          <p:spPr bwMode="auto">
            <a:xfrm>
              <a:off x="5171090" y="2333297"/>
              <a:ext cx="136634" cy="588579"/>
            </a:xfrm>
            <a:custGeom>
              <a:avLst/>
              <a:gdLst>
                <a:gd name="T0" fmla="*/ 0 w 136634"/>
                <a:gd name="T1" fmla="*/ 588579 h 588579"/>
                <a:gd name="T2" fmla="*/ 136634 w 136634"/>
                <a:gd name="T3" fmla="*/ 0 h 588579"/>
                <a:gd name="T4" fmla="*/ 0 60000 65536"/>
                <a:gd name="T5" fmla="*/ 0 60000 65536"/>
                <a:gd name="T6" fmla="*/ 0 w 136634"/>
                <a:gd name="T7" fmla="*/ 0 h 588579"/>
                <a:gd name="T8" fmla="*/ 136634 w 136634"/>
                <a:gd name="T9" fmla="*/ 588579 h 5885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6634" h="588579">
                  <a:moveTo>
                    <a:pt x="0" y="588579"/>
                  </a:moveTo>
                  <a:lnTo>
                    <a:pt x="136634" y="0"/>
                  </a:ln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8" name="Полилиния 49"/>
            <p:cNvSpPr>
              <a:spLocks noChangeArrowheads="1"/>
            </p:cNvSpPr>
            <p:nvPr/>
          </p:nvSpPr>
          <p:spPr bwMode="auto">
            <a:xfrm flipH="1">
              <a:off x="7168055" y="2322786"/>
              <a:ext cx="304801" cy="472966"/>
            </a:xfrm>
            <a:custGeom>
              <a:avLst/>
              <a:gdLst>
                <a:gd name="T0" fmla="*/ 0 w 136634"/>
                <a:gd name="T1" fmla="*/ 42668 h 588579"/>
                <a:gd name="T2" fmla="*/ 2075148580 w 136634"/>
                <a:gd name="T3" fmla="*/ 0 h 588579"/>
                <a:gd name="T4" fmla="*/ 0 60000 65536"/>
                <a:gd name="T5" fmla="*/ 0 60000 65536"/>
                <a:gd name="T6" fmla="*/ 0 w 136634"/>
                <a:gd name="T7" fmla="*/ 0 h 588579"/>
                <a:gd name="T8" fmla="*/ 136634 w 136634"/>
                <a:gd name="T9" fmla="*/ 588579 h 5885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6634" h="588579">
                  <a:moveTo>
                    <a:pt x="0" y="588579"/>
                  </a:moveTo>
                  <a:lnTo>
                    <a:pt x="136634" y="0"/>
                  </a:ln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3257550" y="4530725"/>
            <a:ext cx="14112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FF0000"/>
                </a:solidFill>
              </a:rPr>
              <a:t>степени </a:t>
            </a:r>
            <a:br>
              <a:rPr lang="ru-RU" altLang="ru-RU" sz="2400">
                <a:solidFill>
                  <a:srgbClr val="FF0000"/>
                </a:solidFill>
              </a:rPr>
            </a:br>
            <a:r>
              <a:rPr lang="ru-RU" altLang="ru-RU" sz="2400">
                <a:solidFill>
                  <a:srgbClr val="FF0000"/>
                </a:solidFill>
              </a:rPr>
              <a:t>вершин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6450013" y="4770438"/>
            <a:ext cx="53975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5281613" y="4700588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20</a:t>
            </a:r>
            <a:endParaRPr lang="ru-RU" altLang="ru-RU" sz="1800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3709988" y="1639888"/>
            <a:ext cx="400050" cy="284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82" name="Прямоугольник 3"/>
          <p:cNvSpPr>
            <a:spLocks noChangeArrowheads="1"/>
          </p:cNvSpPr>
          <p:nvPr/>
        </p:nvSpPr>
        <p:spPr bwMode="auto">
          <a:xfrm>
            <a:off x="381000" y="823913"/>
            <a:ext cx="844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Определить длину дороги между В и 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2" grpId="0"/>
      <p:bldP spid="57" grpId="0" animBg="1"/>
      <p:bldP spid="58" grpId="0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868613" y="1825625"/>
            <a:ext cx="409575" cy="379413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047875" y="1825625"/>
            <a:ext cx="409575" cy="379413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868613" y="2976563"/>
            <a:ext cx="409575" cy="379412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0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B3: </a:t>
            </a:r>
            <a:r>
              <a:rPr lang="ru-RU" altLang="ru-RU" smtClean="0"/>
              <a:t>весовые матрицы графов</a:t>
            </a:r>
          </a:p>
        </p:txBody>
      </p:sp>
      <p:sp>
        <p:nvSpPr>
          <p:cNvPr id="2151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53CE06-E9D4-4528-8714-15331918DB0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4813" y="1452563"/>
          <a:ext cx="3695697" cy="30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  <a:gridCol w="410633"/>
              </a:tblGrid>
              <a:tr h="380206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9" marR="91459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3257550" y="4606925"/>
            <a:ext cx="14112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FF0000"/>
                </a:solidFill>
              </a:rPr>
              <a:t>степени </a:t>
            </a:r>
            <a:br>
              <a:rPr lang="ru-RU" altLang="ru-RU" sz="2400">
                <a:solidFill>
                  <a:srgbClr val="FF0000"/>
                </a:solidFill>
              </a:rPr>
            </a:br>
            <a:r>
              <a:rPr lang="ru-RU" altLang="ru-RU" sz="2400">
                <a:solidFill>
                  <a:srgbClr val="FF0000"/>
                </a:solidFill>
              </a:rPr>
              <a:t>вершин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6450013" y="4846638"/>
            <a:ext cx="53975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5281613" y="4776788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46</a:t>
            </a:r>
            <a:endParaRPr lang="ru-RU" altLang="ru-RU" sz="1800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3740150" y="1716088"/>
            <a:ext cx="400050" cy="284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1606" name="Группа 43"/>
          <p:cNvGrpSpPr>
            <a:grpSpLocks/>
          </p:cNvGrpSpPr>
          <p:nvPr/>
        </p:nvGrpSpPr>
        <p:grpSpPr bwMode="auto">
          <a:xfrm>
            <a:off x="4222750" y="1362075"/>
            <a:ext cx="4552950" cy="2855913"/>
            <a:chOff x="4222447" y="812587"/>
            <a:chExt cx="4553788" cy="2856540"/>
          </a:xfrm>
        </p:grpSpPr>
        <p:sp>
          <p:nvSpPr>
            <p:cNvPr id="21615" name="Овал 7"/>
            <p:cNvSpPr>
              <a:spLocks noChangeArrowheads="1"/>
            </p:cNvSpPr>
            <p:nvPr/>
          </p:nvSpPr>
          <p:spPr bwMode="auto">
            <a:xfrm>
              <a:off x="4769436" y="2034052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16" name="Овал 8"/>
            <p:cNvSpPr>
              <a:spLocks noChangeArrowheads="1"/>
            </p:cNvSpPr>
            <p:nvPr/>
          </p:nvSpPr>
          <p:spPr bwMode="auto">
            <a:xfrm>
              <a:off x="6259185" y="2034052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17" name="Овал 9"/>
            <p:cNvSpPr>
              <a:spLocks noChangeArrowheads="1"/>
            </p:cNvSpPr>
            <p:nvPr/>
          </p:nvSpPr>
          <p:spPr bwMode="auto">
            <a:xfrm>
              <a:off x="7748935" y="2034052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18" name="Овал 11"/>
            <p:cNvSpPr>
              <a:spLocks noChangeArrowheads="1"/>
            </p:cNvSpPr>
            <p:nvPr/>
          </p:nvSpPr>
          <p:spPr bwMode="auto">
            <a:xfrm>
              <a:off x="5514310" y="1067922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4222447" y="1871682"/>
              <a:ext cx="408063" cy="460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А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5722911" y="812587"/>
              <a:ext cx="406475" cy="4620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Б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5373597" y="3207063"/>
              <a:ext cx="403299" cy="4620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Д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7664780" y="1562052"/>
              <a:ext cx="358841" cy="4620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Г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21623" name="Полилиния 21"/>
            <p:cNvSpPr>
              <a:spLocks noChangeArrowheads="1"/>
            </p:cNvSpPr>
            <p:nvPr/>
          </p:nvSpPr>
          <p:spPr bwMode="auto">
            <a:xfrm>
              <a:off x="4789985" y="2095720"/>
              <a:ext cx="3024000" cy="0"/>
            </a:xfrm>
            <a:custGeom>
              <a:avLst/>
              <a:gdLst>
                <a:gd name="T0" fmla="*/ 0 w 3616504"/>
                <a:gd name="T1" fmla="*/ 864234 w 3616504"/>
                <a:gd name="T2" fmla="*/ 0 60000 65536"/>
                <a:gd name="T3" fmla="*/ 0 60000 65536"/>
                <a:gd name="T4" fmla="*/ 0 w 3616504"/>
                <a:gd name="T5" fmla="*/ 3616504 w 3616504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3616504">
                  <a:moveTo>
                    <a:pt x="0" y="0"/>
                  </a:moveTo>
                  <a:lnTo>
                    <a:pt x="361650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4" name="Полилиния 23"/>
            <p:cNvSpPr>
              <a:spLocks noChangeArrowheads="1"/>
            </p:cNvSpPr>
            <p:nvPr/>
          </p:nvSpPr>
          <p:spPr bwMode="auto">
            <a:xfrm flipH="1">
              <a:off x="4831069" y="2095718"/>
              <a:ext cx="747797" cy="945433"/>
            </a:xfrm>
            <a:custGeom>
              <a:avLst/>
              <a:gdLst>
                <a:gd name="T0" fmla="*/ 0 w 1962364"/>
                <a:gd name="T1" fmla="*/ 271066 h 1130157"/>
                <a:gd name="T2" fmla="*/ 873 w 1962364"/>
                <a:gd name="T3" fmla="*/ 0 h 1130157"/>
                <a:gd name="T4" fmla="*/ 0 60000 65536"/>
                <a:gd name="T5" fmla="*/ 0 60000 65536"/>
                <a:gd name="T6" fmla="*/ 0 w 1962364"/>
                <a:gd name="T7" fmla="*/ 0 h 1130157"/>
                <a:gd name="T8" fmla="*/ 1962364 w 1962364"/>
                <a:gd name="T9" fmla="*/ 1130157 h 11301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2364" h="1130157">
                  <a:moveTo>
                    <a:pt x="0" y="1130157"/>
                  </a:moveTo>
                  <a:lnTo>
                    <a:pt x="196236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5" name="Овал 7"/>
            <p:cNvSpPr>
              <a:spLocks noChangeArrowheads="1"/>
            </p:cNvSpPr>
            <p:nvPr/>
          </p:nvSpPr>
          <p:spPr bwMode="auto">
            <a:xfrm>
              <a:off x="5519449" y="2969000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26" name="Овал 8"/>
            <p:cNvSpPr>
              <a:spLocks noChangeArrowheads="1"/>
            </p:cNvSpPr>
            <p:nvPr/>
          </p:nvSpPr>
          <p:spPr bwMode="auto">
            <a:xfrm>
              <a:off x="7009198" y="2969000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27" name="Овал 9"/>
            <p:cNvSpPr>
              <a:spLocks noChangeArrowheads="1"/>
            </p:cNvSpPr>
            <p:nvPr/>
          </p:nvSpPr>
          <p:spPr bwMode="auto">
            <a:xfrm>
              <a:off x="8498948" y="2969000"/>
              <a:ext cx="123290" cy="1233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28" name="Полилиния 21"/>
            <p:cNvSpPr>
              <a:spLocks noChangeArrowheads="1"/>
            </p:cNvSpPr>
            <p:nvPr/>
          </p:nvSpPr>
          <p:spPr bwMode="auto">
            <a:xfrm>
              <a:off x="5581095" y="3030668"/>
              <a:ext cx="3024000" cy="0"/>
            </a:xfrm>
            <a:custGeom>
              <a:avLst/>
              <a:gdLst>
                <a:gd name="T0" fmla="*/ 0 w 3616504"/>
                <a:gd name="T1" fmla="*/ 864234 w 3616504"/>
                <a:gd name="T2" fmla="*/ 0 60000 65536"/>
                <a:gd name="T3" fmla="*/ 0 60000 65536"/>
                <a:gd name="T4" fmla="*/ 0 w 3616504"/>
                <a:gd name="T5" fmla="*/ 3616504 w 3616504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3616504">
                  <a:moveTo>
                    <a:pt x="0" y="0"/>
                  </a:moveTo>
                  <a:lnTo>
                    <a:pt x="361650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9" name="Полилиния 23"/>
            <p:cNvSpPr>
              <a:spLocks noChangeArrowheads="1"/>
            </p:cNvSpPr>
            <p:nvPr/>
          </p:nvSpPr>
          <p:spPr bwMode="auto">
            <a:xfrm>
              <a:off x="5578867" y="2085443"/>
              <a:ext cx="731680" cy="945433"/>
            </a:xfrm>
            <a:custGeom>
              <a:avLst/>
              <a:gdLst>
                <a:gd name="T0" fmla="*/ 0 w 1962364"/>
                <a:gd name="T1" fmla="*/ 271066 h 1130157"/>
                <a:gd name="T2" fmla="*/ 733 w 1962364"/>
                <a:gd name="T3" fmla="*/ 0 h 1130157"/>
                <a:gd name="T4" fmla="*/ 0 60000 65536"/>
                <a:gd name="T5" fmla="*/ 0 60000 65536"/>
                <a:gd name="T6" fmla="*/ 0 w 1962364"/>
                <a:gd name="T7" fmla="*/ 0 h 1130157"/>
                <a:gd name="T8" fmla="*/ 1962364 w 1962364"/>
                <a:gd name="T9" fmla="*/ 1130157 h 11301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2364" h="1130157">
                  <a:moveTo>
                    <a:pt x="0" y="1130157"/>
                  </a:moveTo>
                  <a:lnTo>
                    <a:pt x="1962364" y="0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0" name="Полилиния 39"/>
            <p:cNvSpPr>
              <a:spLocks noChangeArrowheads="1"/>
            </p:cNvSpPr>
            <p:nvPr/>
          </p:nvSpPr>
          <p:spPr bwMode="auto">
            <a:xfrm>
              <a:off x="4818580" y="1119883"/>
              <a:ext cx="3750067" cy="1910993"/>
            </a:xfrm>
            <a:custGeom>
              <a:avLst/>
              <a:gdLst>
                <a:gd name="T0" fmla="*/ 0 w 3750067"/>
                <a:gd name="T1" fmla="*/ 965771 h 1910993"/>
                <a:gd name="T2" fmla="*/ 760287 w 3750067"/>
                <a:gd name="T3" fmla="*/ 0 h 1910993"/>
                <a:gd name="T4" fmla="*/ 1510305 w 3750067"/>
                <a:gd name="T5" fmla="*/ 976045 h 1910993"/>
                <a:gd name="T6" fmla="*/ 2250041 w 3750067"/>
                <a:gd name="T7" fmla="*/ 1910993 h 1910993"/>
                <a:gd name="T8" fmla="*/ 3000055 w 3750067"/>
                <a:gd name="T9" fmla="*/ 976045 h 1910993"/>
                <a:gd name="T10" fmla="*/ 3750067 w 3750067"/>
                <a:gd name="T11" fmla="*/ 1910993 h 19109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0067"/>
                <a:gd name="T19" fmla="*/ 0 h 1910993"/>
                <a:gd name="T20" fmla="*/ 3750067 w 3750067"/>
                <a:gd name="T21" fmla="*/ 1910993 h 19109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0067" h="1910993">
                  <a:moveTo>
                    <a:pt x="0" y="965771"/>
                  </a:moveTo>
                  <a:lnTo>
                    <a:pt x="760287" y="0"/>
                  </a:lnTo>
                  <a:lnTo>
                    <a:pt x="1510301" y="976045"/>
                  </a:lnTo>
                  <a:lnTo>
                    <a:pt x="2250040" y="1910993"/>
                  </a:lnTo>
                  <a:lnTo>
                    <a:pt x="3000054" y="976045"/>
                  </a:lnTo>
                  <a:lnTo>
                    <a:pt x="3750067" y="1910993"/>
                  </a:ln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338974" y="1603336"/>
              <a:ext cx="408062" cy="4620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В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862946" y="3105440"/>
              <a:ext cx="390597" cy="460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Е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8404692" y="3094326"/>
              <a:ext cx="371543" cy="4620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К</a:t>
              </a:r>
              <a:endParaRPr lang="ru-RU" sz="1400" dirty="0">
                <a:latin typeface="Arial" charset="0"/>
              </a:endParaRPr>
            </a:p>
          </p:txBody>
        </p:sp>
      </p:grpSp>
      <p:sp>
        <p:nvSpPr>
          <p:cNvPr id="21607" name="Прямоугольник 3"/>
          <p:cNvSpPr>
            <a:spLocks noChangeArrowheads="1"/>
          </p:cNvSpPr>
          <p:nvPr/>
        </p:nvSpPr>
        <p:spPr bwMode="auto">
          <a:xfrm>
            <a:off x="381000" y="823913"/>
            <a:ext cx="844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Определить длину дороги между </a:t>
            </a:r>
            <a:r>
              <a:rPr lang="en-US" altLang="ru-RU" sz="2400" i="1"/>
              <a:t>A</a:t>
            </a:r>
            <a:r>
              <a:rPr lang="ru-RU" altLang="ru-RU" sz="2400" i="1"/>
              <a:t> и Д.</a:t>
            </a:r>
          </a:p>
        </p:txBody>
      </p:sp>
      <p:grpSp>
        <p:nvGrpSpPr>
          <p:cNvPr id="3" name="Группа 48"/>
          <p:cNvGrpSpPr>
            <a:grpSpLocks/>
          </p:cNvGrpSpPr>
          <p:nvPr/>
        </p:nvGrpSpPr>
        <p:grpSpPr bwMode="auto">
          <a:xfrm>
            <a:off x="4122738" y="1219200"/>
            <a:ext cx="3162300" cy="3419475"/>
            <a:chOff x="4122096" y="1219223"/>
            <a:chExt cx="3162281" cy="3418663"/>
          </a:xfrm>
        </p:grpSpPr>
        <p:sp>
          <p:nvSpPr>
            <p:cNvPr id="21609" name="Овал 44"/>
            <p:cNvSpPr>
              <a:spLocks noChangeArrowheads="1"/>
            </p:cNvSpPr>
            <p:nvPr/>
          </p:nvSpPr>
          <p:spPr bwMode="auto">
            <a:xfrm>
              <a:off x="5323832" y="3333006"/>
              <a:ext cx="482949" cy="483104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610" name="Прямоугольник 45"/>
            <p:cNvSpPr>
              <a:spLocks noChangeArrowheads="1"/>
            </p:cNvSpPr>
            <p:nvPr/>
          </p:nvSpPr>
          <p:spPr bwMode="auto">
            <a:xfrm>
              <a:off x="4122096" y="1219223"/>
              <a:ext cx="15726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0000"/>
                  </a:solidFill>
                </a:rPr>
                <a:t>степень 3</a:t>
              </a:r>
            </a:p>
          </p:txBody>
        </p:sp>
        <p:sp>
          <p:nvSpPr>
            <p:cNvPr id="21611" name="Прямоугольник 46"/>
            <p:cNvSpPr>
              <a:spLocks noChangeArrowheads="1"/>
            </p:cNvSpPr>
            <p:nvPr/>
          </p:nvSpPr>
          <p:spPr bwMode="auto">
            <a:xfrm>
              <a:off x="5711562" y="4176013"/>
              <a:ext cx="1572815" cy="46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FF0000"/>
                  </a:solidFill>
                </a:rPr>
                <a:t>степень 3</a:t>
              </a:r>
            </a:p>
          </p:txBody>
        </p:sp>
        <p:sp>
          <p:nvSpPr>
            <p:cNvPr id="21612" name="Полилиния 48"/>
            <p:cNvSpPr>
              <a:spLocks noChangeArrowheads="1"/>
            </p:cNvSpPr>
            <p:nvPr/>
          </p:nvSpPr>
          <p:spPr bwMode="auto">
            <a:xfrm flipV="1">
              <a:off x="4730904" y="1695235"/>
              <a:ext cx="56853" cy="708917"/>
            </a:xfrm>
            <a:custGeom>
              <a:avLst/>
              <a:gdLst>
                <a:gd name="T0" fmla="*/ 0 w 136634"/>
                <a:gd name="T1" fmla="*/ 2606932 h 588579"/>
                <a:gd name="T2" fmla="*/ 123 w 136634"/>
                <a:gd name="T3" fmla="*/ 0 h 588579"/>
                <a:gd name="T4" fmla="*/ 0 60000 65536"/>
                <a:gd name="T5" fmla="*/ 0 60000 65536"/>
                <a:gd name="T6" fmla="*/ 0 w 136634"/>
                <a:gd name="T7" fmla="*/ 0 h 588579"/>
                <a:gd name="T8" fmla="*/ 136634 w 136634"/>
                <a:gd name="T9" fmla="*/ 588579 h 5885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6634" h="588579">
                  <a:moveTo>
                    <a:pt x="0" y="588579"/>
                  </a:moveTo>
                  <a:lnTo>
                    <a:pt x="136634" y="0"/>
                  </a:ln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3" name="Полилиния 49"/>
            <p:cNvSpPr>
              <a:spLocks noChangeArrowheads="1"/>
            </p:cNvSpPr>
            <p:nvPr/>
          </p:nvSpPr>
          <p:spPr bwMode="auto">
            <a:xfrm flipH="1">
              <a:off x="5700711" y="3765557"/>
              <a:ext cx="304841" cy="473179"/>
            </a:xfrm>
            <a:custGeom>
              <a:avLst/>
              <a:gdLst>
                <a:gd name="T0" fmla="*/ 0 w 136634"/>
                <a:gd name="T1" fmla="*/ 42822 h 588579"/>
                <a:gd name="T2" fmla="*/ 2077327522 w 136634"/>
                <a:gd name="T3" fmla="*/ 0 h 588579"/>
                <a:gd name="T4" fmla="*/ 0 60000 65536"/>
                <a:gd name="T5" fmla="*/ 0 60000 65536"/>
                <a:gd name="T6" fmla="*/ 0 w 136634"/>
                <a:gd name="T7" fmla="*/ 0 h 588579"/>
                <a:gd name="T8" fmla="*/ 136634 w 136634"/>
                <a:gd name="T9" fmla="*/ 588579 h 5885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6634" h="588579">
                  <a:moveTo>
                    <a:pt x="0" y="588579"/>
                  </a:moveTo>
                  <a:lnTo>
                    <a:pt x="136634" y="0"/>
                  </a:ln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4" name="Овал 44"/>
            <p:cNvSpPr>
              <a:spLocks noChangeArrowheads="1"/>
            </p:cNvSpPr>
            <p:nvPr/>
          </p:nvSpPr>
          <p:spPr bwMode="auto">
            <a:xfrm>
              <a:off x="4584093" y="2398058"/>
              <a:ext cx="482949" cy="483104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5" grpId="0" animBg="1"/>
      <p:bldP spid="52" grpId="0"/>
      <p:bldP spid="57" grpId="0" animBg="1"/>
      <p:bldP spid="58" grpId="0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9"/>
          <p:cNvGrpSpPr>
            <a:grpSpLocks/>
          </p:cNvGrpSpPr>
          <p:nvPr/>
        </p:nvGrpSpPr>
        <p:grpSpPr bwMode="auto">
          <a:xfrm>
            <a:off x="7723188" y="3949700"/>
            <a:ext cx="754062" cy="957263"/>
            <a:chOff x="6049926" y="2945219"/>
            <a:chExt cx="957094" cy="956930"/>
          </a:xfrm>
        </p:grpSpPr>
        <p:sp>
          <p:nvSpPr>
            <p:cNvPr id="22563" name="Полилиния 40"/>
            <p:cNvSpPr>
              <a:spLocks noChangeArrowheads="1"/>
            </p:cNvSpPr>
            <p:nvPr/>
          </p:nvSpPr>
          <p:spPr bwMode="auto">
            <a:xfrm>
              <a:off x="6049926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Полилиния 41"/>
            <p:cNvSpPr>
              <a:spLocks noChangeArrowheads="1"/>
            </p:cNvSpPr>
            <p:nvPr/>
          </p:nvSpPr>
          <p:spPr bwMode="auto">
            <a:xfrm flipH="1">
              <a:off x="6528555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6113463" y="3949700"/>
            <a:ext cx="754062" cy="957263"/>
            <a:chOff x="6049926" y="2945219"/>
            <a:chExt cx="957094" cy="956930"/>
          </a:xfrm>
        </p:grpSpPr>
        <p:sp>
          <p:nvSpPr>
            <p:cNvPr id="22561" name="Полилиния 33"/>
            <p:cNvSpPr>
              <a:spLocks noChangeArrowheads="1"/>
            </p:cNvSpPr>
            <p:nvPr/>
          </p:nvSpPr>
          <p:spPr bwMode="auto">
            <a:xfrm>
              <a:off x="6049926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Полилиния 34"/>
            <p:cNvSpPr>
              <a:spLocks noChangeArrowheads="1"/>
            </p:cNvSpPr>
            <p:nvPr/>
          </p:nvSpPr>
          <p:spPr bwMode="auto">
            <a:xfrm flipH="1">
              <a:off x="6528555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B4</a:t>
            </a:r>
            <a:r>
              <a:rPr lang="ru-RU" altLang="ru-RU" smtClean="0"/>
              <a:t>-</a:t>
            </a:r>
            <a:r>
              <a:rPr lang="en-US" altLang="ru-RU" smtClean="0"/>
              <a:t>1: </a:t>
            </a:r>
            <a:r>
              <a:rPr lang="ru-RU" altLang="ru-RU" smtClean="0"/>
              <a:t>табличные базы данных</a:t>
            </a:r>
          </a:p>
        </p:txBody>
      </p:sp>
      <p:sp>
        <p:nvSpPr>
          <p:cNvPr id="2253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8658C5-53AA-4009-BC7F-A4774B58DED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22534" name="Прямоугольник 3"/>
          <p:cNvSpPr>
            <a:spLocks noChangeArrowheads="1"/>
          </p:cNvSpPr>
          <p:nvPr/>
        </p:nvSpPr>
        <p:spPr bwMode="auto">
          <a:xfrm>
            <a:off x="381000" y="823913"/>
            <a:ext cx="844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arenR"/>
            </a:pPr>
            <a:r>
              <a:rPr lang="ru-RU" altLang="ru-RU" sz="2400" i="1"/>
              <a:t>сколько потомков (детей, внуков, правнуков…) у </a:t>
            </a:r>
            <a:r>
              <a:rPr lang="en-US" altLang="ru-RU" sz="2400" i="1"/>
              <a:t>X?</a:t>
            </a: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ru-RU" altLang="ru-RU" sz="2400" i="1"/>
              <a:t>сколько предков </a:t>
            </a:r>
            <a:r>
              <a:rPr lang="en-US" altLang="ru-RU" sz="2400" i="1"/>
              <a:t>X</a:t>
            </a:r>
            <a:r>
              <a:rPr lang="ru-RU" altLang="ru-RU" sz="2400" i="1"/>
              <a:t> есть в таблице</a:t>
            </a:r>
            <a:r>
              <a:rPr lang="en-US" altLang="ru-RU" sz="2400" i="1"/>
              <a:t>?</a:t>
            </a: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ru-RU" altLang="ru-RU" sz="2400" i="1"/>
              <a:t>найдите дедушку по материнской линии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233613"/>
            <a:ext cx="51181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6234113" y="3683000"/>
            <a:ext cx="534987" cy="511175"/>
            <a:chOff x="6315740" y="1807535"/>
            <a:chExt cx="534873" cy="510363"/>
          </a:xfrm>
        </p:grpSpPr>
        <p:sp>
          <p:nvSpPr>
            <p:cNvPr id="22559" name="Овал 16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60" name="Прямоугольник 17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2</a:t>
              </a:r>
              <a:r>
                <a:rPr lang="en-US" altLang="ru-RU" sz="2400">
                  <a:solidFill>
                    <a:srgbClr val="000000"/>
                  </a:solidFill>
                </a:rPr>
                <a:t>4</a:t>
              </a:r>
              <a:endParaRPr lang="ru-RU" altLang="ru-RU" sz="1800"/>
            </a:p>
          </p:txBody>
        </p:sp>
      </p:grpSp>
      <p:grpSp>
        <p:nvGrpSpPr>
          <p:cNvPr id="5" name="Группа 18"/>
          <p:cNvGrpSpPr>
            <a:grpSpLocks/>
          </p:cNvGrpSpPr>
          <p:nvPr/>
        </p:nvGrpSpPr>
        <p:grpSpPr bwMode="auto">
          <a:xfrm>
            <a:off x="7834313" y="3683000"/>
            <a:ext cx="534987" cy="511175"/>
            <a:chOff x="6315740" y="1807535"/>
            <a:chExt cx="534873" cy="510363"/>
          </a:xfrm>
        </p:grpSpPr>
        <p:sp>
          <p:nvSpPr>
            <p:cNvPr id="22557" name="Овал 19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58" name="Прямоугольник 20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3</a:t>
              </a:r>
              <a:r>
                <a:rPr lang="en-US" altLang="ru-RU" sz="2400">
                  <a:solidFill>
                    <a:srgbClr val="000000"/>
                  </a:solidFill>
                </a:rPr>
                <a:t>4</a:t>
              </a:r>
              <a:endParaRPr lang="ru-RU" altLang="ru-RU" sz="1800"/>
            </a:p>
          </p:txBody>
        </p:sp>
      </p:grpSp>
      <p:grpSp>
        <p:nvGrpSpPr>
          <p:cNvPr id="6" name="Группа 21"/>
          <p:cNvGrpSpPr>
            <a:grpSpLocks/>
          </p:cNvGrpSpPr>
          <p:nvPr/>
        </p:nvGrpSpPr>
        <p:grpSpPr bwMode="auto">
          <a:xfrm>
            <a:off x="5832475" y="4900613"/>
            <a:ext cx="534988" cy="509587"/>
            <a:chOff x="6315740" y="1807535"/>
            <a:chExt cx="534873" cy="510363"/>
          </a:xfrm>
        </p:grpSpPr>
        <p:sp>
          <p:nvSpPr>
            <p:cNvPr id="22555" name="Овал 22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56" name="Прямоугольник 23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25</a:t>
              </a:r>
              <a:endParaRPr lang="ru-RU" altLang="ru-RU" sz="1800"/>
            </a:p>
          </p:txBody>
        </p:sp>
      </p:grpSp>
      <p:grpSp>
        <p:nvGrpSpPr>
          <p:cNvPr id="7" name="Группа 24"/>
          <p:cNvGrpSpPr>
            <a:grpSpLocks/>
          </p:cNvGrpSpPr>
          <p:nvPr/>
        </p:nvGrpSpPr>
        <p:grpSpPr bwMode="auto">
          <a:xfrm>
            <a:off x="6635750" y="4900613"/>
            <a:ext cx="534988" cy="509587"/>
            <a:chOff x="6315740" y="1807535"/>
            <a:chExt cx="534873" cy="510363"/>
          </a:xfrm>
        </p:grpSpPr>
        <p:sp>
          <p:nvSpPr>
            <p:cNvPr id="22553" name="Овал 25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54" name="Прямоугольник 26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5</a:t>
              </a:r>
              <a:r>
                <a:rPr lang="en-US" altLang="ru-RU" sz="2400">
                  <a:solidFill>
                    <a:srgbClr val="000000"/>
                  </a:solidFill>
                </a:rPr>
                <a:t>7</a:t>
              </a:r>
              <a:endParaRPr lang="ru-RU" altLang="ru-RU" sz="1800"/>
            </a:p>
          </p:txBody>
        </p:sp>
      </p:grpSp>
      <p:grpSp>
        <p:nvGrpSpPr>
          <p:cNvPr id="8" name="Группа 27"/>
          <p:cNvGrpSpPr>
            <a:grpSpLocks/>
          </p:cNvGrpSpPr>
          <p:nvPr/>
        </p:nvGrpSpPr>
        <p:grpSpPr bwMode="auto">
          <a:xfrm>
            <a:off x="7437438" y="4900613"/>
            <a:ext cx="534987" cy="509587"/>
            <a:chOff x="6315740" y="1807535"/>
            <a:chExt cx="534873" cy="510363"/>
          </a:xfrm>
        </p:grpSpPr>
        <p:sp>
          <p:nvSpPr>
            <p:cNvPr id="22551" name="Овал 28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52" name="Прямоугольник 29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solidFill>
                    <a:srgbClr val="000000"/>
                  </a:solidFill>
                </a:rPr>
                <a:t>3</a:t>
              </a:r>
              <a:r>
                <a:rPr lang="ru-RU" altLang="ru-RU" sz="2400">
                  <a:solidFill>
                    <a:srgbClr val="000000"/>
                  </a:solidFill>
                </a:rPr>
                <a:t>5</a:t>
              </a:r>
              <a:endParaRPr lang="ru-RU" altLang="ru-RU" sz="1800"/>
            </a:p>
          </p:txBody>
        </p:sp>
      </p:grpSp>
      <p:grpSp>
        <p:nvGrpSpPr>
          <p:cNvPr id="9" name="Группа 30"/>
          <p:cNvGrpSpPr>
            <a:grpSpLocks/>
          </p:cNvGrpSpPr>
          <p:nvPr/>
        </p:nvGrpSpPr>
        <p:grpSpPr bwMode="auto">
          <a:xfrm>
            <a:off x="8240713" y="4900613"/>
            <a:ext cx="534987" cy="509587"/>
            <a:chOff x="6315740" y="1807535"/>
            <a:chExt cx="534873" cy="510363"/>
          </a:xfrm>
        </p:grpSpPr>
        <p:sp>
          <p:nvSpPr>
            <p:cNvPr id="22549" name="Овал 31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50" name="Прямоугольник 32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42</a:t>
              </a:r>
              <a:endParaRPr lang="ru-RU" altLang="ru-RU" sz="1800"/>
            </a:p>
          </p:txBody>
        </p:sp>
      </p:grpSp>
      <p:grpSp>
        <p:nvGrpSpPr>
          <p:cNvPr id="10" name="Группа 36"/>
          <p:cNvGrpSpPr>
            <a:grpSpLocks/>
          </p:cNvGrpSpPr>
          <p:nvPr/>
        </p:nvGrpSpPr>
        <p:grpSpPr bwMode="auto">
          <a:xfrm>
            <a:off x="6580188" y="2768600"/>
            <a:ext cx="1458912" cy="957263"/>
            <a:chOff x="6049926" y="2945219"/>
            <a:chExt cx="957094" cy="956930"/>
          </a:xfrm>
        </p:grpSpPr>
        <p:sp>
          <p:nvSpPr>
            <p:cNvPr id="22547" name="Полилиния 37"/>
            <p:cNvSpPr>
              <a:spLocks noChangeArrowheads="1"/>
            </p:cNvSpPr>
            <p:nvPr/>
          </p:nvSpPr>
          <p:spPr bwMode="auto">
            <a:xfrm>
              <a:off x="6049926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Полилиния 38"/>
            <p:cNvSpPr>
              <a:spLocks noChangeArrowheads="1"/>
            </p:cNvSpPr>
            <p:nvPr/>
          </p:nvSpPr>
          <p:spPr bwMode="auto">
            <a:xfrm flipH="1">
              <a:off x="6528555" y="2945219"/>
              <a:ext cx="478465" cy="956930"/>
            </a:xfrm>
            <a:custGeom>
              <a:avLst/>
              <a:gdLst>
                <a:gd name="T0" fmla="*/ 478465 w 478465"/>
                <a:gd name="T1" fmla="*/ 0 h 956930"/>
                <a:gd name="T2" fmla="*/ 0 w 478465"/>
                <a:gd name="T3" fmla="*/ 956930 h 956930"/>
                <a:gd name="T4" fmla="*/ 0 60000 65536"/>
                <a:gd name="T5" fmla="*/ 0 60000 65536"/>
                <a:gd name="T6" fmla="*/ 0 w 478465"/>
                <a:gd name="T7" fmla="*/ 0 h 956930"/>
                <a:gd name="T8" fmla="*/ 478465 w 478465"/>
                <a:gd name="T9" fmla="*/ 956930 h 956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8465" h="956930">
                  <a:moveTo>
                    <a:pt x="478465" y="0"/>
                  </a:moveTo>
                  <a:lnTo>
                    <a:pt x="0" y="95693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7034213" y="2544763"/>
            <a:ext cx="534987" cy="511175"/>
            <a:chOff x="6315740" y="1807535"/>
            <a:chExt cx="534873" cy="510363"/>
          </a:xfrm>
        </p:grpSpPr>
        <p:sp>
          <p:nvSpPr>
            <p:cNvPr id="22545" name="Овал 12"/>
            <p:cNvSpPr>
              <a:spLocks noChangeArrowheads="1"/>
            </p:cNvSpPr>
            <p:nvPr/>
          </p:nvSpPr>
          <p:spPr bwMode="auto">
            <a:xfrm>
              <a:off x="6315740" y="1807535"/>
              <a:ext cx="510363" cy="510363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2546" name="Прямоугольник 13"/>
            <p:cNvSpPr>
              <a:spLocks noChangeArrowheads="1"/>
            </p:cNvSpPr>
            <p:nvPr/>
          </p:nvSpPr>
          <p:spPr bwMode="auto">
            <a:xfrm>
              <a:off x="6322904" y="183273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23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1387475" y="4965700"/>
            <a:ext cx="7493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B5: </a:t>
            </a:r>
            <a:r>
              <a:rPr lang="ru-RU" altLang="ru-RU" smtClean="0"/>
              <a:t>кодирование и декодирование</a:t>
            </a:r>
          </a:p>
        </p:txBody>
      </p:sp>
      <p:sp>
        <p:nvSpPr>
          <p:cNvPr id="2355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1ABD29-2009-49B1-BD37-6E3868CC860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sp>
        <p:nvSpPr>
          <p:cNvPr id="23557" name="Прямоугольник 3"/>
          <p:cNvSpPr>
            <a:spLocks noChangeArrowheads="1"/>
          </p:cNvSpPr>
          <p:nvPr/>
        </p:nvSpPr>
        <p:spPr bwMode="auto">
          <a:xfrm>
            <a:off x="393700" y="835025"/>
            <a:ext cx="8458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Сообщения, содержат буквы П, О, С, Т; используется двоичный код, допускающий однозначное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декодирование. Кодовые слова: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           Т: </a:t>
            </a:r>
            <a:r>
              <a:rPr lang="ru-RU" altLang="ru-RU" sz="2400" b="1">
                <a:solidFill>
                  <a:srgbClr val="000099"/>
                </a:solidFill>
              </a:rPr>
              <a:t>111</a:t>
            </a:r>
            <a:r>
              <a:rPr lang="ru-RU" altLang="ru-RU" sz="2400"/>
              <a:t>, О: </a:t>
            </a:r>
            <a:r>
              <a:rPr lang="ru-RU" altLang="ru-RU" sz="2400" b="1">
                <a:solidFill>
                  <a:srgbClr val="000099"/>
                </a:solidFill>
              </a:rPr>
              <a:t>0</a:t>
            </a:r>
            <a:r>
              <a:rPr lang="ru-RU" altLang="ru-RU" sz="2400"/>
              <a:t>, П: </a:t>
            </a:r>
            <a:r>
              <a:rPr lang="ru-RU" altLang="ru-RU" sz="2400" b="1">
                <a:solidFill>
                  <a:srgbClr val="000099"/>
                </a:solidFill>
              </a:rPr>
              <a:t>100</a:t>
            </a:r>
            <a:r>
              <a:rPr lang="ru-RU" altLang="ru-RU" sz="24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Укажите кратчайшее кодовое слово для буквы С, при котором код будет допускать однозначное декодирование. Если таких кодов несколько, укажите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код с наименьшим числовым значением.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87375" y="4032250"/>
            <a:ext cx="939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87375" y="4502150"/>
            <a:ext cx="2552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0</a:t>
            </a:r>
            <a:r>
              <a:rPr lang="en-US" altLang="ru-RU" sz="2400" b="1"/>
              <a:t>x</a:t>
            </a:r>
            <a:r>
              <a:rPr lang="ru-RU" altLang="ru-RU" sz="2400" b="1">
                <a:solidFill>
                  <a:srgbClr val="FF0000"/>
                </a:solidFill>
              </a:rPr>
              <a:t>   </a:t>
            </a:r>
            <a:r>
              <a:rPr lang="en-US" altLang="ru-RU" sz="2400" b="1">
                <a:solidFill>
                  <a:srgbClr val="FF0000"/>
                </a:solidFill>
              </a:rPr>
              <a:t>10    11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87375" y="4984750"/>
            <a:ext cx="2371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0</a:t>
            </a:r>
            <a:r>
              <a:rPr lang="en-US" altLang="ru-RU" sz="2400" b="1"/>
              <a:t>xx</a:t>
            </a:r>
            <a:r>
              <a:rPr lang="ru-RU" altLang="ru-RU" sz="2400" b="1">
                <a:solidFill>
                  <a:srgbClr val="FF0000"/>
                </a:solidFill>
              </a:rPr>
              <a:t>    </a:t>
            </a:r>
            <a:r>
              <a:rPr lang="ru-RU" altLang="ru-RU" sz="2400" b="1"/>
              <a:t>1</a:t>
            </a:r>
            <a:r>
              <a:rPr lang="en-US" altLang="ru-RU" sz="2400" b="1"/>
              <a:t>01    110</a:t>
            </a:r>
            <a:endParaRPr lang="ru-RU" altLang="ru-RU" sz="1800"/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4151313" y="4054475"/>
            <a:ext cx="3205162" cy="1801813"/>
            <a:chOff x="4150760" y="4054437"/>
            <a:chExt cx="3205537" cy="1801834"/>
          </a:xfrm>
        </p:grpSpPr>
        <p:sp>
          <p:nvSpPr>
            <p:cNvPr id="23569" name="Овал 8"/>
            <p:cNvSpPr>
              <a:spLocks noChangeArrowheads="1"/>
            </p:cNvSpPr>
            <p:nvPr/>
          </p:nvSpPr>
          <p:spPr bwMode="auto">
            <a:xfrm>
              <a:off x="5106257" y="4119937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0" name="Овал 9"/>
            <p:cNvSpPr/>
            <p:nvPr/>
          </p:nvSpPr>
          <p:spPr bwMode="auto">
            <a:xfrm>
              <a:off x="4171399" y="4479892"/>
              <a:ext cx="462017" cy="46196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О</a:t>
              </a:r>
            </a:p>
          </p:txBody>
        </p:sp>
        <p:sp>
          <p:nvSpPr>
            <p:cNvPr id="23571" name="Полилиния 11"/>
            <p:cNvSpPr>
              <a:spLocks noChangeArrowheads="1"/>
            </p:cNvSpPr>
            <p:nvPr/>
          </p:nvSpPr>
          <p:spPr bwMode="auto">
            <a:xfrm>
              <a:off x="4592549" y="4181582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Прямоугольник 12"/>
            <p:cNvSpPr>
              <a:spLocks noChangeArrowheads="1"/>
            </p:cNvSpPr>
            <p:nvPr/>
          </p:nvSpPr>
          <p:spPr bwMode="auto">
            <a:xfrm>
              <a:off x="4570743" y="405443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  <p:sp>
          <p:nvSpPr>
            <p:cNvPr id="23573" name="Прямоугольник 13"/>
            <p:cNvSpPr>
              <a:spLocks noChangeArrowheads="1"/>
            </p:cNvSpPr>
            <p:nvPr/>
          </p:nvSpPr>
          <p:spPr bwMode="auto">
            <a:xfrm>
              <a:off x="5433771" y="405443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3574" name="Полилиния 14"/>
            <p:cNvSpPr>
              <a:spLocks noChangeArrowheads="1"/>
            </p:cNvSpPr>
            <p:nvPr/>
          </p:nvSpPr>
          <p:spPr bwMode="auto">
            <a:xfrm flipH="1">
              <a:off x="5178176" y="4181582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Овал 15"/>
            <p:cNvSpPr>
              <a:spLocks noChangeArrowheads="1"/>
            </p:cNvSpPr>
            <p:nvPr/>
          </p:nvSpPr>
          <p:spPr bwMode="auto">
            <a:xfrm>
              <a:off x="5712432" y="4561726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3576" name="Прямоугольник 16"/>
            <p:cNvSpPr>
              <a:spLocks noChangeArrowheads="1"/>
            </p:cNvSpPr>
            <p:nvPr/>
          </p:nvSpPr>
          <p:spPr bwMode="auto">
            <a:xfrm>
              <a:off x="6039946" y="449622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3577" name="Полилиния 17"/>
            <p:cNvSpPr>
              <a:spLocks noChangeArrowheads="1"/>
            </p:cNvSpPr>
            <p:nvPr/>
          </p:nvSpPr>
          <p:spPr bwMode="auto">
            <a:xfrm flipH="1">
              <a:off x="5784351" y="4623371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8" name="Овал 18"/>
            <p:cNvSpPr>
              <a:spLocks noChangeArrowheads="1"/>
            </p:cNvSpPr>
            <p:nvPr/>
          </p:nvSpPr>
          <p:spPr bwMode="auto">
            <a:xfrm>
              <a:off x="6308333" y="4993240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3579" name="Прямоугольник 19"/>
            <p:cNvSpPr>
              <a:spLocks noChangeArrowheads="1"/>
            </p:cNvSpPr>
            <p:nvPr/>
          </p:nvSpPr>
          <p:spPr bwMode="auto">
            <a:xfrm>
              <a:off x="6635847" y="49277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3580" name="Полилиния 20"/>
            <p:cNvSpPr>
              <a:spLocks noChangeArrowheads="1"/>
            </p:cNvSpPr>
            <p:nvPr/>
          </p:nvSpPr>
          <p:spPr bwMode="auto">
            <a:xfrm flipH="1">
              <a:off x="6380252" y="5054885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Овал 21"/>
            <p:cNvSpPr/>
            <p:nvPr/>
          </p:nvSpPr>
          <p:spPr bwMode="auto">
            <a:xfrm>
              <a:off x="6894281" y="5362552"/>
              <a:ext cx="462016" cy="4635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Т</a:t>
              </a:r>
            </a:p>
          </p:txBody>
        </p:sp>
        <p:sp>
          <p:nvSpPr>
            <p:cNvPr id="23582" name="Полилиния 23"/>
            <p:cNvSpPr>
              <a:spLocks noChangeArrowheads="1"/>
            </p:cNvSpPr>
            <p:nvPr/>
          </p:nvSpPr>
          <p:spPr bwMode="auto">
            <a:xfrm>
              <a:off x="5188451" y="4643919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Овал 24"/>
            <p:cNvSpPr>
              <a:spLocks noChangeArrowheads="1"/>
            </p:cNvSpPr>
            <p:nvPr/>
          </p:nvSpPr>
          <p:spPr bwMode="auto">
            <a:xfrm>
              <a:off x="5085708" y="5024063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3584" name="Полилиния 25"/>
            <p:cNvSpPr>
              <a:spLocks noChangeArrowheads="1"/>
            </p:cNvSpPr>
            <p:nvPr/>
          </p:nvSpPr>
          <p:spPr bwMode="auto">
            <a:xfrm>
              <a:off x="4561727" y="5106256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Овал 26"/>
            <p:cNvSpPr/>
            <p:nvPr/>
          </p:nvSpPr>
          <p:spPr bwMode="auto">
            <a:xfrm>
              <a:off x="4150760" y="5394303"/>
              <a:ext cx="462016" cy="46196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П</a:t>
              </a:r>
            </a:p>
          </p:txBody>
        </p:sp>
        <p:sp>
          <p:nvSpPr>
            <p:cNvPr id="23586" name="Прямоугольник 27"/>
            <p:cNvSpPr>
              <a:spLocks noChangeArrowheads="1"/>
            </p:cNvSpPr>
            <p:nvPr/>
          </p:nvSpPr>
          <p:spPr bwMode="auto">
            <a:xfrm>
              <a:off x="5228289" y="455787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  <p:sp>
          <p:nvSpPr>
            <p:cNvPr id="23587" name="Прямоугольник 28"/>
            <p:cNvSpPr>
              <a:spLocks noChangeArrowheads="1"/>
            </p:cNvSpPr>
            <p:nvPr/>
          </p:nvSpPr>
          <p:spPr bwMode="auto">
            <a:xfrm>
              <a:off x="4652937" y="496883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</p:grp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5137150" y="4978400"/>
            <a:ext cx="1201738" cy="981075"/>
            <a:chOff x="5147353" y="4999661"/>
            <a:chExt cx="1202076" cy="979900"/>
          </a:xfrm>
        </p:grpSpPr>
        <p:sp>
          <p:nvSpPr>
            <p:cNvPr id="23563" name="Полилиния 29"/>
            <p:cNvSpPr>
              <a:spLocks noChangeArrowheads="1"/>
            </p:cNvSpPr>
            <p:nvPr/>
          </p:nvSpPr>
          <p:spPr bwMode="auto">
            <a:xfrm flipH="1">
              <a:off x="5147353" y="5095981"/>
              <a:ext cx="318499" cy="431516"/>
            </a:xfrm>
            <a:custGeom>
              <a:avLst/>
              <a:gdLst>
                <a:gd name="T0" fmla="*/ 19 w 565078"/>
                <a:gd name="T1" fmla="*/ 0 h 410966"/>
                <a:gd name="T2" fmla="*/ 0 w 565078"/>
                <a:gd name="T3" fmla="*/ 989112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Полилиния 30"/>
            <p:cNvSpPr>
              <a:spLocks noChangeArrowheads="1"/>
            </p:cNvSpPr>
            <p:nvPr/>
          </p:nvSpPr>
          <p:spPr bwMode="auto">
            <a:xfrm>
              <a:off x="6030930" y="5095981"/>
              <a:ext cx="318499" cy="431516"/>
            </a:xfrm>
            <a:custGeom>
              <a:avLst/>
              <a:gdLst>
                <a:gd name="T0" fmla="*/ 19 w 565078"/>
                <a:gd name="T1" fmla="*/ 0 h 410966"/>
                <a:gd name="T2" fmla="*/ 0 w 565078"/>
                <a:gd name="T3" fmla="*/ 989112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Прямоугольник 31"/>
            <p:cNvSpPr>
              <a:spLocks noChangeArrowheads="1"/>
            </p:cNvSpPr>
            <p:nvPr/>
          </p:nvSpPr>
          <p:spPr bwMode="auto">
            <a:xfrm>
              <a:off x="5259110" y="505103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3566" name="Прямоугольник 32"/>
            <p:cNvSpPr>
              <a:spLocks noChangeArrowheads="1"/>
            </p:cNvSpPr>
            <p:nvPr/>
          </p:nvSpPr>
          <p:spPr bwMode="auto">
            <a:xfrm>
              <a:off x="5957754" y="499966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  <p:sp>
          <p:nvSpPr>
            <p:cNvPr id="34" name="Овал 33"/>
            <p:cNvSpPr/>
            <p:nvPr/>
          </p:nvSpPr>
          <p:spPr bwMode="auto">
            <a:xfrm>
              <a:off x="5301384" y="5516566"/>
              <a:ext cx="462092" cy="462995"/>
            </a:xfrm>
            <a:prstGeom prst="ellipse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 b="1" dirty="0">
                <a:latin typeface="Arial" charset="0"/>
              </a:endParaRPr>
            </a:p>
          </p:txBody>
        </p:sp>
        <p:sp>
          <p:nvSpPr>
            <p:cNvPr id="35" name="Овал 34"/>
            <p:cNvSpPr/>
            <p:nvPr/>
          </p:nvSpPr>
          <p:spPr bwMode="auto">
            <a:xfrm>
              <a:off x="5855577" y="5516566"/>
              <a:ext cx="463680" cy="462995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B5: </a:t>
            </a:r>
            <a:r>
              <a:rPr lang="ru-RU" altLang="ru-RU" smtClean="0"/>
              <a:t>кодирование и декодирование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41BB92-9E7A-4825-93C2-D8B957918E3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393700" y="835025"/>
            <a:ext cx="8458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Сообщения содержат три гласные буквы: А, Е, И – и пять согласных букв: Б, В, Г, Д, К. Буквы кодируются префиксным кодом. Известно, что все кодовые слова для согласных имеют </a:t>
            </a:r>
            <a:r>
              <a:rPr lang="ru-RU" altLang="ru-RU" sz="2400" b="1">
                <a:solidFill>
                  <a:srgbClr val="000099"/>
                </a:solidFill>
              </a:rPr>
              <a:t>одну и ту же длину</a:t>
            </a:r>
            <a:r>
              <a:rPr lang="ru-RU" altLang="ru-RU" sz="2400"/>
              <a:t>, 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          А –</a:t>
            </a:r>
            <a:r>
              <a:rPr lang="ru-RU" altLang="ru-RU" sz="2400" b="1">
                <a:solidFill>
                  <a:srgbClr val="000099"/>
                </a:solidFill>
              </a:rPr>
              <a:t>1</a:t>
            </a:r>
            <a:r>
              <a:rPr lang="ru-RU" altLang="ru-RU" sz="2400"/>
              <a:t>, Е – </a:t>
            </a:r>
            <a:r>
              <a:rPr lang="ru-RU" altLang="ru-RU" sz="2400" b="1">
                <a:solidFill>
                  <a:srgbClr val="000099"/>
                </a:solidFill>
              </a:rPr>
              <a:t>01</a:t>
            </a:r>
            <a:r>
              <a:rPr lang="ru-RU" altLang="ru-RU" sz="2400"/>
              <a:t>, И – </a:t>
            </a:r>
            <a:r>
              <a:rPr lang="ru-RU" altLang="ru-RU" sz="2400" b="1">
                <a:solidFill>
                  <a:srgbClr val="000099"/>
                </a:solidFill>
              </a:rPr>
              <a:t>001</a:t>
            </a:r>
            <a:r>
              <a:rPr lang="ru-RU" altLang="ru-RU" sz="240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Какова наименьшая возможная длина кодовых слов для согласных букв?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141788" y="4027488"/>
            <a:ext cx="1128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/>
              <a:t>4: </a:t>
            </a:r>
            <a:r>
              <a:rPr lang="ru-RU" altLang="ru-RU" sz="2400" b="1">
                <a:solidFill>
                  <a:srgbClr val="FF0000"/>
                </a:solidFill>
              </a:rPr>
              <a:t>1</a:t>
            </a:r>
            <a:r>
              <a:rPr lang="en-US" altLang="ru-RU" sz="2400" b="1"/>
              <a:t>xx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/>
              <a:t>2: </a:t>
            </a:r>
            <a:r>
              <a:rPr lang="en-US" altLang="ru-RU" sz="2400" b="1">
                <a:solidFill>
                  <a:srgbClr val="FF0000"/>
                </a:solidFill>
              </a:rPr>
              <a:t>01</a:t>
            </a:r>
            <a:r>
              <a:rPr lang="en-US" altLang="ru-RU" sz="2400" b="1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/>
              <a:t>1: </a:t>
            </a:r>
            <a:r>
              <a:rPr lang="en-US" altLang="ru-RU" sz="2400" b="1">
                <a:solidFill>
                  <a:srgbClr val="FF0000"/>
                </a:solidFill>
              </a:rPr>
              <a:t>001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06475" y="3598863"/>
            <a:ext cx="4505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5 согласных букв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  </a:t>
            </a:r>
            <a:r>
              <a:rPr lang="ru-RU" altLang="ru-RU" sz="2400" b="1">
                <a:solidFill>
                  <a:srgbClr val="000000"/>
                </a:solidFill>
                <a:sym typeface="Symbol" pitchFamily="18" charset="2"/>
              </a:rPr>
              <a:t>3 бита</a:t>
            </a:r>
            <a:endParaRPr lang="ru-RU" altLang="ru-RU" sz="1800" b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933700" y="5210175"/>
            <a:ext cx="2449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свободны: </a:t>
            </a:r>
            <a:r>
              <a:rPr lang="ru-RU" altLang="ru-RU" sz="2400" b="1">
                <a:solidFill>
                  <a:srgbClr val="008000"/>
                </a:solidFill>
              </a:rPr>
              <a:t>000</a:t>
            </a:r>
            <a:endParaRPr lang="ru-RU" altLang="ru-RU" sz="1800" b="1">
              <a:solidFill>
                <a:srgbClr val="00800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19713" y="359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sym typeface="Symbol" pitchFamily="18" charset="2"/>
              </a:rPr>
              <a:t>4</a:t>
            </a:r>
            <a:r>
              <a:rPr lang="ru-RU" altLang="ru-RU" sz="2400" b="1">
                <a:solidFill>
                  <a:srgbClr val="000000"/>
                </a:solidFill>
                <a:sym typeface="Symbol" pitchFamily="18" charset="2"/>
              </a:rPr>
              <a:t> бита</a:t>
            </a:r>
            <a:endParaRPr lang="ru-RU" altLang="ru-RU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456238" y="5210175"/>
            <a:ext cx="86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8000"/>
                </a:solidFill>
              </a:rPr>
              <a:t>000</a:t>
            </a:r>
            <a:r>
              <a:rPr lang="en-US" altLang="ru-RU" sz="2400" b="1">
                <a:solidFill>
                  <a:srgbClr val="008000"/>
                </a:solidFill>
              </a:rPr>
              <a:t>x</a:t>
            </a:r>
            <a:endParaRPr lang="ru-RU" altLang="ru-RU" sz="18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62725" y="5210175"/>
            <a:ext cx="1042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8000"/>
                </a:solidFill>
              </a:rPr>
              <a:t>000</a:t>
            </a:r>
            <a:r>
              <a:rPr lang="en-US" altLang="ru-RU" sz="2400" b="1">
                <a:solidFill>
                  <a:srgbClr val="008000"/>
                </a:solidFill>
              </a:rPr>
              <a:t>xx</a:t>
            </a:r>
            <a:endParaRPr lang="ru-RU" altLang="ru-RU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610350" y="3598863"/>
            <a:ext cx="97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sym typeface="Symbol" pitchFamily="18" charset="2"/>
              </a:rPr>
              <a:t>5 бит</a:t>
            </a:r>
            <a:endParaRPr lang="ru-RU" altLang="ru-RU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756525" y="5210175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8000"/>
                </a:solidFill>
              </a:rPr>
              <a:t>000</a:t>
            </a:r>
            <a:r>
              <a:rPr lang="en-US" altLang="ru-RU" sz="2400" b="1">
                <a:solidFill>
                  <a:srgbClr val="008000"/>
                </a:solidFill>
              </a:rPr>
              <a:t>xxx</a:t>
            </a:r>
            <a:endParaRPr lang="ru-RU" altLang="ru-RU" sz="1800"/>
          </a:p>
        </p:txBody>
      </p:sp>
      <p:sp>
        <p:nvSpPr>
          <p:cNvPr id="16" name="Прямоугольник 15"/>
          <p:cNvSpPr/>
          <p:nvPr/>
        </p:nvSpPr>
        <p:spPr>
          <a:xfrm>
            <a:off x="7878763" y="3598863"/>
            <a:ext cx="971550" cy="46196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sym typeface="Symbol"/>
              </a:rPr>
              <a:t>6 бит</a:t>
            </a:r>
            <a:endParaRPr lang="ru-RU" dirty="0"/>
          </a:p>
        </p:txBody>
      </p:sp>
      <p:sp>
        <p:nvSpPr>
          <p:cNvPr id="17" name="Полилиния 16"/>
          <p:cNvSpPr>
            <a:spLocks noChangeArrowheads="1"/>
          </p:cNvSpPr>
          <p:nvPr/>
        </p:nvSpPr>
        <p:spPr bwMode="auto">
          <a:xfrm>
            <a:off x="5819775" y="4125913"/>
            <a:ext cx="0" cy="1041400"/>
          </a:xfrm>
          <a:custGeom>
            <a:avLst/>
            <a:gdLst>
              <a:gd name="T0" fmla="*/ 0 h 1041990"/>
              <a:gd name="T1" fmla="*/ 1029670 h 1041990"/>
              <a:gd name="T2" fmla="*/ 0 60000 65536"/>
              <a:gd name="T3" fmla="*/ 0 60000 65536"/>
              <a:gd name="T4" fmla="*/ 0 h 1041990"/>
              <a:gd name="T5" fmla="*/ 1041990 h 104199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41990">
                <a:moveTo>
                  <a:pt x="0" y="0"/>
                </a:moveTo>
                <a:lnTo>
                  <a:pt x="0" y="104199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Полилиния 17"/>
          <p:cNvSpPr>
            <a:spLocks noChangeArrowheads="1"/>
          </p:cNvSpPr>
          <p:nvPr/>
        </p:nvSpPr>
        <p:spPr bwMode="auto">
          <a:xfrm>
            <a:off x="7073900" y="4125913"/>
            <a:ext cx="0" cy="1041400"/>
          </a:xfrm>
          <a:custGeom>
            <a:avLst/>
            <a:gdLst>
              <a:gd name="T0" fmla="*/ 0 h 1041990"/>
              <a:gd name="T1" fmla="*/ 1029670 h 1041990"/>
              <a:gd name="T2" fmla="*/ 0 60000 65536"/>
              <a:gd name="T3" fmla="*/ 0 60000 65536"/>
              <a:gd name="T4" fmla="*/ 0 h 1041990"/>
              <a:gd name="T5" fmla="*/ 1041990 h 104199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41990">
                <a:moveTo>
                  <a:pt x="0" y="0"/>
                </a:moveTo>
                <a:lnTo>
                  <a:pt x="0" y="104199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Полилиния 18"/>
          <p:cNvSpPr>
            <a:spLocks noChangeArrowheads="1"/>
          </p:cNvSpPr>
          <p:nvPr/>
        </p:nvSpPr>
        <p:spPr bwMode="auto">
          <a:xfrm>
            <a:off x="8328025" y="4125913"/>
            <a:ext cx="0" cy="1041400"/>
          </a:xfrm>
          <a:custGeom>
            <a:avLst/>
            <a:gdLst>
              <a:gd name="T0" fmla="*/ 0 h 1041990"/>
              <a:gd name="T1" fmla="*/ 1029670 h 1041990"/>
              <a:gd name="T2" fmla="*/ 0 60000 65536"/>
              <a:gd name="T3" fmla="*/ 0 60000 65536"/>
              <a:gd name="T4" fmla="*/ 0 h 1041990"/>
              <a:gd name="T5" fmla="*/ 1041990 h 104199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41990">
                <a:moveTo>
                  <a:pt x="0" y="0"/>
                </a:moveTo>
                <a:lnTo>
                  <a:pt x="0" y="104199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646613" y="56070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1</a:t>
            </a:r>
            <a:endParaRPr lang="ru-RU" altLang="ru-RU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710238" y="56070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</a:rPr>
              <a:t>2</a:t>
            </a:r>
            <a:endParaRPr lang="ru-RU" altLang="ru-RU" sz="180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900863" y="56070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</a:rPr>
              <a:t>4</a:t>
            </a:r>
            <a:endParaRPr lang="ru-RU" altLang="ru-RU" sz="1800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8197850" y="56070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</a:rPr>
              <a:t>8</a:t>
            </a:r>
            <a:endParaRPr lang="ru-RU" altLang="ru-RU" sz="1800"/>
          </a:p>
        </p:txBody>
      </p:sp>
      <p:grpSp>
        <p:nvGrpSpPr>
          <p:cNvPr id="2" name="Группа 55"/>
          <p:cNvGrpSpPr>
            <a:grpSpLocks/>
          </p:cNvGrpSpPr>
          <p:nvPr/>
        </p:nvGrpSpPr>
        <p:grpSpPr bwMode="auto">
          <a:xfrm>
            <a:off x="1171575" y="4208463"/>
            <a:ext cx="1971675" cy="1873250"/>
            <a:chOff x="1171255" y="4208548"/>
            <a:chExt cx="1972637" cy="1873755"/>
          </a:xfrm>
        </p:grpSpPr>
        <p:sp>
          <p:nvSpPr>
            <p:cNvPr id="24602" name="Овал 24"/>
            <p:cNvSpPr>
              <a:spLocks noChangeArrowheads="1"/>
            </p:cNvSpPr>
            <p:nvPr/>
          </p:nvSpPr>
          <p:spPr bwMode="auto">
            <a:xfrm>
              <a:off x="2383605" y="4263774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6" name="Овал 25"/>
            <p:cNvSpPr/>
            <p:nvPr/>
          </p:nvSpPr>
          <p:spPr bwMode="auto">
            <a:xfrm>
              <a:off x="2681705" y="4696041"/>
              <a:ext cx="462187" cy="4620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А</a:t>
              </a:r>
            </a:p>
          </p:txBody>
        </p:sp>
        <p:sp>
          <p:nvSpPr>
            <p:cNvPr id="24604" name="Полилиния 26"/>
            <p:cNvSpPr>
              <a:spLocks noChangeArrowheads="1"/>
            </p:cNvSpPr>
            <p:nvPr/>
          </p:nvSpPr>
          <p:spPr bwMode="auto">
            <a:xfrm>
              <a:off x="1869897" y="4325419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Прямоугольник 27"/>
            <p:cNvSpPr>
              <a:spLocks noChangeArrowheads="1"/>
            </p:cNvSpPr>
            <p:nvPr/>
          </p:nvSpPr>
          <p:spPr bwMode="auto">
            <a:xfrm>
              <a:off x="1920011" y="420854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  <p:sp>
          <p:nvSpPr>
            <p:cNvPr id="24606" name="Прямоугольник 28"/>
            <p:cNvSpPr>
              <a:spLocks noChangeArrowheads="1"/>
            </p:cNvSpPr>
            <p:nvPr/>
          </p:nvSpPr>
          <p:spPr bwMode="auto">
            <a:xfrm>
              <a:off x="2587829" y="423937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4607" name="Полилиния 29"/>
            <p:cNvSpPr>
              <a:spLocks noChangeArrowheads="1"/>
            </p:cNvSpPr>
            <p:nvPr/>
          </p:nvSpPr>
          <p:spPr bwMode="auto">
            <a:xfrm flipH="1">
              <a:off x="2455524" y="4325419"/>
              <a:ext cx="324000" cy="410966"/>
            </a:xfrm>
            <a:custGeom>
              <a:avLst/>
              <a:gdLst>
                <a:gd name="T0" fmla="*/ 25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Овал 38"/>
            <p:cNvSpPr>
              <a:spLocks noChangeArrowheads="1"/>
            </p:cNvSpPr>
            <p:nvPr/>
          </p:nvSpPr>
          <p:spPr bwMode="auto">
            <a:xfrm>
              <a:off x="1777430" y="4695289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1" name="Овал 40"/>
            <p:cNvSpPr/>
            <p:nvPr/>
          </p:nvSpPr>
          <p:spPr bwMode="auto">
            <a:xfrm>
              <a:off x="2148044" y="5158129"/>
              <a:ext cx="462187" cy="46208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Е</a:t>
              </a:r>
            </a:p>
          </p:txBody>
        </p:sp>
        <p:sp>
          <p:nvSpPr>
            <p:cNvPr id="24610" name="Полилиния 43"/>
            <p:cNvSpPr>
              <a:spLocks noChangeArrowheads="1"/>
            </p:cNvSpPr>
            <p:nvPr/>
          </p:nvSpPr>
          <p:spPr bwMode="auto">
            <a:xfrm flipH="1">
              <a:off x="1880171" y="4787756"/>
              <a:ext cx="360000" cy="410966"/>
            </a:xfrm>
            <a:custGeom>
              <a:avLst/>
              <a:gdLst>
                <a:gd name="T0" fmla="*/ 169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Прямоугольник 44"/>
            <p:cNvSpPr>
              <a:spLocks noChangeArrowheads="1"/>
            </p:cNvSpPr>
            <p:nvPr/>
          </p:nvSpPr>
          <p:spPr bwMode="auto">
            <a:xfrm>
              <a:off x="2094670" y="46914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4612" name="Полилиния 45"/>
            <p:cNvSpPr>
              <a:spLocks noChangeArrowheads="1"/>
            </p:cNvSpPr>
            <p:nvPr/>
          </p:nvSpPr>
          <p:spPr bwMode="auto">
            <a:xfrm>
              <a:off x="1263722" y="4777482"/>
              <a:ext cx="565078" cy="410966"/>
            </a:xfrm>
            <a:custGeom>
              <a:avLst/>
              <a:gdLst>
                <a:gd name="T0" fmla="*/ 565078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Овал 46"/>
            <p:cNvSpPr>
              <a:spLocks noChangeArrowheads="1"/>
            </p:cNvSpPr>
            <p:nvPr/>
          </p:nvSpPr>
          <p:spPr bwMode="auto">
            <a:xfrm>
              <a:off x="1171255" y="5147352"/>
              <a:ext cx="133564" cy="1335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8" name="Овал 47"/>
            <p:cNvSpPr/>
            <p:nvPr/>
          </p:nvSpPr>
          <p:spPr bwMode="auto">
            <a:xfrm>
              <a:off x="1438085" y="5620215"/>
              <a:ext cx="462188" cy="46208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ru-RU" b="1" dirty="0">
                  <a:latin typeface="Arial" charset="0"/>
                </a:rPr>
                <a:t>И</a:t>
              </a:r>
            </a:p>
          </p:txBody>
        </p:sp>
        <p:sp>
          <p:nvSpPr>
            <p:cNvPr id="24615" name="Прямоугольник 48"/>
            <p:cNvSpPr>
              <a:spLocks noChangeArrowheads="1"/>
            </p:cNvSpPr>
            <p:nvPr/>
          </p:nvSpPr>
          <p:spPr bwMode="auto">
            <a:xfrm>
              <a:off x="1488495" y="514349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24616" name="Полилиния 49"/>
            <p:cNvSpPr>
              <a:spLocks noChangeArrowheads="1"/>
            </p:cNvSpPr>
            <p:nvPr/>
          </p:nvSpPr>
          <p:spPr bwMode="auto">
            <a:xfrm flipH="1">
              <a:off x="1273996" y="5239819"/>
              <a:ext cx="288000" cy="410966"/>
            </a:xfrm>
            <a:custGeom>
              <a:avLst/>
              <a:gdLst>
                <a:gd name="T0" fmla="*/ 3 w 565078"/>
                <a:gd name="T1" fmla="*/ 0 h 410966"/>
                <a:gd name="T2" fmla="*/ 0 w 565078"/>
                <a:gd name="T3" fmla="*/ 4109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Прямоугольник 50"/>
            <p:cNvSpPr>
              <a:spLocks noChangeArrowheads="1"/>
            </p:cNvSpPr>
            <p:nvPr/>
          </p:nvSpPr>
          <p:spPr bwMode="auto">
            <a:xfrm>
              <a:off x="1365206" y="461951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</p:grp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585788" y="5072063"/>
            <a:ext cx="657225" cy="1009650"/>
            <a:chOff x="585630" y="5071577"/>
            <a:chExt cx="657867" cy="1010726"/>
          </a:xfrm>
        </p:grpSpPr>
        <p:sp>
          <p:nvSpPr>
            <p:cNvPr id="24599" name="Полилиния 51"/>
            <p:cNvSpPr>
              <a:spLocks noChangeArrowheads="1"/>
            </p:cNvSpPr>
            <p:nvPr/>
          </p:nvSpPr>
          <p:spPr bwMode="auto">
            <a:xfrm>
              <a:off x="955497" y="5178174"/>
              <a:ext cx="288000" cy="482886"/>
            </a:xfrm>
            <a:custGeom>
              <a:avLst/>
              <a:gdLst>
                <a:gd name="T0" fmla="*/ 3 w 565078"/>
                <a:gd name="T1" fmla="*/ 0 h 410966"/>
                <a:gd name="T2" fmla="*/ 0 w 565078"/>
                <a:gd name="T3" fmla="*/ 7490366 h 410966"/>
                <a:gd name="T4" fmla="*/ 0 60000 65536"/>
                <a:gd name="T5" fmla="*/ 0 60000 65536"/>
                <a:gd name="T6" fmla="*/ 0 w 565078"/>
                <a:gd name="T7" fmla="*/ 0 h 410966"/>
                <a:gd name="T8" fmla="*/ 565078 w 565078"/>
                <a:gd name="T9" fmla="*/ 410966 h 4109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5078" h="410966">
                  <a:moveTo>
                    <a:pt x="565078" y="0"/>
                  </a:moveTo>
                  <a:lnTo>
                    <a:pt x="0" y="410966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Прямоугольник 52"/>
            <p:cNvSpPr>
              <a:spLocks noChangeArrowheads="1"/>
            </p:cNvSpPr>
            <p:nvPr/>
          </p:nvSpPr>
          <p:spPr bwMode="auto">
            <a:xfrm>
              <a:off x="759031" y="507157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solidFill>
                    <a:srgbClr val="000000"/>
                  </a:solidFill>
                </a:rPr>
                <a:t>0</a:t>
              </a:r>
              <a:endParaRPr lang="ru-RU" altLang="ru-RU" sz="1800"/>
            </a:p>
          </p:txBody>
        </p:sp>
        <p:sp>
          <p:nvSpPr>
            <p:cNvPr id="54" name="Овал 53"/>
            <p:cNvSpPr/>
            <p:nvPr/>
          </p:nvSpPr>
          <p:spPr bwMode="auto">
            <a:xfrm>
              <a:off x="585630" y="5619848"/>
              <a:ext cx="462413" cy="462455"/>
            </a:xfrm>
            <a:prstGeom prst="ellipse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 b="1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Структурные изменения</a:t>
            </a:r>
            <a:r>
              <a:rPr lang="en-US" altLang="ru-RU" smtClean="0"/>
              <a:t> </a:t>
            </a:r>
            <a:r>
              <a:rPr lang="ru-RU" altLang="ru-RU" smtClean="0"/>
              <a:t>в 201</a:t>
            </a:r>
            <a:r>
              <a:rPr lang="en-US" altLang="ru-RU" smtClean="0"/>
              <a:t>5-</a:t>
            </a:r>
            <a:r>
              <a:rPr lang="ru-RU" altLang="ru-RU" smtClean="0"/>
              <a:t>201</a:t>
            </a:r>
            <a:r>
              <a:rPr lang="en-US" altLang="ru-RU" smtClean="0"/>
              <a:t>6</a:t>
            </a:r>
            <a:endParaRPr lang="ru-RU" altLang="ru-RU" smtClean="0"/>
          </a:p>
        </p:txBody>
      </p:sp>
      <p:sp>
        <p:nvSpPr>
          <p:cNvPr id="71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1CF176-8CF6-4AA3-BA0A-3E5A922871D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8938" y="782638"/>
            <a:ext cx="84756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удаление части А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сокращение количества задач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объединение простых задач (</a:t>
            </a:r>
            <a:r>
              <a:rPr lang="en-US" sz="2800" dirty="0">
                <a:solidFill>
                  <a:srgbClr val="000000"/>
                </a:solidFill>
              </a:rPr>
              <a:t>4</a:t>
            </a:r>
            <a:r>
              <a:rPr lang="ru-RU" sz="2800" dirty="0">
                <a:solidFill>
                  <a:srgbClr val="000000"/>
                </a:solidFill>
              </a:rPr>
              <a:t>, 6, 7, 9)</a:t>
            </a:r>
          </a:p>
          <a:p>
            <a:pPr marL="457200" indent="-12700" eaLnBrk="1" hangingPunct="1">
              <a:defRPr/>
            </a:pPr>
            <a:r>
              <a:rPr lang="ru-RU" sz="2800" b="1" i="1" dirty="0">
                <a:solidFill>
                  <a:srgbClr val="000000"/>
                </a:solidFill>
              </a:rPr>
              <a:t>Цель</a:t>
            </a:r>
            <a:r>
              <a:rPr lang="ru-RU" sz="2800" dirty="0">
                <a:solidFill>
                  <a:srgbClr val="000000"/>
                </a:solidFill>
              </a:rPr>
              <a:t>: оставить больше времени на решение сложных задач.</a:t>
            </a:r>
          </a:p>
          <a:p>
            <a:pPr marL="514350" indent="-514350" eaLnBrk="1" hangingPunct="1">
              <a:buFont typeface="+mj-lt"/>
              <a:buAutoNum type="arabicParenR" startAt="4"/>
              <a:defRPr/>
            </a:pPr>
            <a:r>
              <a:rPr lang="ru-RU" sz="2800" dirty="0">
                <a:solidFill>
                  <a:srgbClr val="000000"/>
                </a:solidFill>
              </a:rPr>
              <a:t>язык </a:t>
            </a:r>
            <a:r>
              <a:rPr lang="en-US" sz="2800" dirty="0">
                <a:solidFill>
                  <a:srgbClr val="000000"/>
                </a:solidFill>
              </a:rPr>
              <a:t>Python </a:t>
            </a:r>
            <a:endParaRPr lang="ru-RU" sz="2800" dirty="0">
              <a:solidFill>
                <a:srgbClr val="000000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117600" y="3590925"/>
            <a:ext cx="4000500" cy="663575"/>
            <a:chOff x="433" y="3902"/>
            <a:chExt cx="2520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22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Вариабельность!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717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3363913" y="5318125"/>
            <a:ext cx="935037" cy="504825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B6-1: </a:t>
            </a:r>
            <a:r>
              <a:rPr lang="ru-RU" altLang="ru-RU" smtClean="0"/>
              <a:t>автомат</a:t>
            </a:r>
          </a:p>
        </p:txBody>
      </p:sp>
      <p:sp>
        <p:nvSpPr>
          <p:cNvPr id="2560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84550-B9A2-4EBD-8748-2C26173EC7B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22532" name="Прямоугольник 3"/>
          <p:cNvSpPr>
            <a:spLocks noChangeArrowheads="1"/>
          </p:cNvSpPr>
          <p:nvPr/>
        </p:nvSpPr>
        <p:spPr bwMode="auto">
          <a:xfrm>
            <a:off x="381000" y="822325"/>
            <a:ext cx="8763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latin typeface="Arial" charset="0"/>
              </a:rPr>
              <a:t>Вход</a:t>
            </a:r>
            <a:r>
              <a:rPr lang="ru-RU" sz="2400" dirty="0">
                <a:latin typeface="Arial" charset="0"/>
              </a:rPr>
              <a:t>: натуральное число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Arial" charset="0"/>
              </a:rPr>
              <a:t>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Arial" charset="0"/>
              </a:rPr>
              <a:t>В конец двоичной записи дописывается бит чётности</a:t>
            </a:r>
          </a:p>
          <a:p>
            <a:pPr marL="457200" indent="-457200">
              <a:defRPr/>
            </a:pPr>
            <a:r>
              <a:rPr lang="ru-RU" sz="2400" dirty="0">
                <a:latin typeface="Arial" charset="0"/>
              </a:rPr>
              <a:t>     (сумма цифр </a:t>
            </a:r>
            <a:r>
              <a:rPr lang="en-US" sz="2400" dirty="0">
                <a:latin typeface="Arial" charset="0"/>
              </a:rPr>
              <a:t>mod 2</a:t>
            </a:r>
            <a:r>
              <a:rPr lang="ru-RU" sz="2400" dirty="0">
                <a:latin typeface="Arial" charset="0"/>
              </a:rPr>
              <a:t>).</a:t>
            </a:r>
          </a:p>
          <a:p>
            <a:pPr marL="457200" indent="-457200">
              <a:defRPr/>
            </a:pPr>
            <a:r>
              <a:rPr lang="ru-RU" sz="2400" dirty="0">
                <a:latin typeface="Arial" charset="0"/>
              </a:rPr>
              <a:t>2. К полученной строке дописывается ещё бит чётности.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    Укажите </a:t>
            </a:r>
            <a:r>
              <a:rPr lang="ru-RU" sz="2400" b="1" dirty="0">
                <a:solidFill>
                  <a:srgbClr val="0000CC"/>
                </a:solidFill>
                <a:latin typeface="Arial" charset="0"/>
              </a:rPr>
              <a:t>наименьшее</a:t>
            </a:r>
            <a:r>
              <a:rPr lang="ru-RU" sz="2400" dirty="0">
                <a:latin typeface="Arial" charset="0"/>
              </a:rPr>
              <a:t> число, для которого в результате    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    выполнения этого алгоритма получится число </a:t>
            </a:r>
            <a:br>
              <a:rPr lang="ru-RU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    больше </a:t>
            </a:r>
            <a:r>
              <a:rPr lang="ru-RU" sz="2400" b="1" dirty="0">
                <a:solidFill>
                  <a:srgbClr val="000099"/>
                </a:solidFill>
                <a:latin typeface="Arial" charset="0"/>
              </a:rPr>
              <a:t>125</a:t>
            </a:r>
            <a:r>
              <a:rPr lang="ru-RU" sz="2400" dirty="0">
                <a:latin typeface="Arial" charset="0"/>
              </a:rPr>
              <a:t>.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71500" y="3559175"/>
            <a:ext cx="6386513" cy="663575"/>
            <a:chOff x="433" y="3902"/>
            <a:chExt cx="4023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3729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 На шаге 2 добавляется 0 </a:t>
              </a:r>
              <a:r>
                <a:rPr lang="ru-RU" sz="2800" dirty="0">
                  <a:latin typeface="Arial" charset="0"/>
                  <a:sym typeface="Symbol"/>
                </a:rPr>
                <a:t>  2</a:t>
              </a:r>
              <a:r>
                <a:rPr lang="ru-RU" sz="28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2561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1" name="Скругленная прямоугольная выноска 10"/>
          <p:cNvSpPr/>
          <p:nvPr/>
        </p:nvSpPr>
        <p:spPr bwMode="auto">
          <a:xfrm>
            <a:off x="4383088" y="339725"/>
            <a:ext cx="4613275" cy="574675"/>
          </a:xfrm>
          <a:prstGeom prst="wedgeRoundRectCallout">
            <a:avLst>
              <a:gd name="adj1" fmla="val -46765"/>
              <a:gd name="adj2" fmla="val 13142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dirty="0">
                <a:latin typeface="Arial" charset="0"/>
              </a:rPr>
              <a:t>чётность восстановлена!</a:t>
            </a:r>
            <a:endParaRPr lang="ru-RU" dirty="0"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71550" y="4249738"/>
            <a:ext cx="7927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Должны получить чётное = 126 или 128 или …</a:t>
            </a:r>
            <a:endParaRPr lang="ru-RU" altLang="ru-RU" sz="20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71550" y="4784725"/>
            <a:ext cx="737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После </a:t>
            </a:r>
            <a:r>
              <a:rPr lang="en-US" altLang="ru-RU" sz="2800" b="1">
                <a:solidFill>
                  <a:srgbClr val="000000"/>
                </a:solidFill>
              </a:rPr>
              <a:t>div</a:t>
            </a:r>
            <a:r>
              <a:rPr lang="ru-RU" altLang="ru-RU" sz="2800">
                <a:solidFill>
                  <a:srgbClr val="000000"/>
                </a:solidFill>
              </a:rPr>
              <a:t> 2 должна сохраниться чётность</a:t>
            </a:r>
            <a:r>
              <a:rPr lang="en-US" altLang="ru-RU" sz="2800">
                <a:solidFill>
                  <a:srgbClr val="000000"/>
                </a:solidFill>
              </a:rPr>
              <a:t>!</a:t>
            </a:r>
            <a:endParaRPr lang="ru-RU" altLang="ru-RU" sz="20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065213" y="5310188"/>
            <a:ext cx="7781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126</a:t>
            </a:r>
            <a:r>
              <a:rPr lang="en-US" altLang="ru-RU" sz="2800">
                <a:solidFill>
                  <a:srgbClr val="000000"/>
                </a:solidFill>
              </a:rPr>
              <a:t> / 2 = 63 = 11111</a:t>
            </a:r>
            <a:r>
              <a:rPr lang="en-US" altLang="ru-RU" sz="2800">
                <a:solidFill>
                  <a:srgbClr val="FF0000"/>
                </a:solidFill>
              </a:rPr>
              <a:t>1</a:t>
            </a:r>
            <a:r>
              <a:rPr lang="en-US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:  – </a:t>
            </a:r>
            <a:r>
              <a:rPr lang="en-US" altLang="ru-RU" sz="2800">
                <a:solidFill>
                  <a:srgbClr val="000000"/>
                </a:solidFill>
              </a:rPr>
              <a:t>6 </a:t>
            </a:r>
            <a:r>
              <a:rPr lang="ru-RU" altLang="ru-RU" sz="2800">
                <a:solidFill>
                  <a:srgbClr val="000000"/>
                </a:solidFill>
              </a:rPr>
              <a:t>единиц, чётность</a:t>
            </a:r>
            <a:endParaRPr lang="ru-RU" altLang="ru-RU" sz="1800" baseline="-25000"/>
          </a:p>
        </p:txBody>
      </p:sp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2108200" y="5940425"/>
            <a:ext cx="2190750" cy="522288"/>
            <a:chOff x="2108226" y="5940096"/>
            <a:chExt cx="2190505" cy="523220"/>
          </a:xfrm>
        </p:grpSpPr>
        <p:sp>
          <p:nvSpPr>
            <p:cNvPr id="16" name="Прямоугольник 15"/>
            <p:cNvSpPr/>
            <p:nvPr/>
          </p:nvSpPr>
          <p:spPr bwMode="auto">
            <a:xfrm>
              <a:off x="3363799" y="5949638"/>
              <a:ext cx="934932" cy="504136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r>
                <a:rPr lang="en-US" sz="2800" b="1" dirty="0">
                  <a:latin typeface="Arial" charset="0"/>
                </a:rPr>
                <a:t>31</a:t>
              </a:r>
              <a:endParaRPr lang="ru-RU" sz="2800" b="1" dirty="0">
                <a:latin typeface="Arial" charset="0"/>
              </a:endParaRPr>
            </a:p>
          </p:txBody>
        </p:sp>
        <p:sp>
          <p:nvSpPr>
            <p:cNvPr id="25613" name="Прямоугольник 16"/>
            <p:cNvSpPr>
              <a:spLocks noChangeArrowheads="1"/>
            </p:cNvSpPr>
            <p:nvPr/>
          </p:nvSpPr>
          <p:spPr bwMode="auto">
            <a:xfrm>
              <a:off x="2108226" y="5940096"/>
              <a:ext cx="1268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solidFill>
                    <a:srgbClr val="000000"/>
                  </a:solidFill>
                </a:rPr>
                <a:t>Ответ: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2838450" y="4146550"/>
            <a:ext cx="1187450" cy="504825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B6-1: </a:t>
            </a:r>
            <a:r>
              <a:rPr lang="ru-RU" altLang="ru-RU" smtClean="0"/>
              <a:t>автомат</a:t>
            </a:r>
          </a:p>
        </p:txBody>
      </p:sp>
      <p:sp>
        <p:nvSpPr>
          <p:cNvPr id="2662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51B2F-943B-4CCA-AB91-ADFE97512E1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26629" name="Прямоугольник 3"/>
          <p:cNvSpPr>
            <a:spLocks noChangeArrowheads="1"/>
          </p:cNvSpPr>
          <p:nvPr/>
        </p:nvSpPr>
        <p:spPr bwMode="auto">
          <a:xfrm>
            <a:off x="381000" y="822325"/>
            <a:ext cx="876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Укажите </a:t>
            </a:r>
            <a:r>
              <a:rPr lang="ru-RU" altLang="ru-RU" sz="2400" b="1">
                <a:solidFill>
                  <a:srgbClr val="0000CC"/>
                </a:solidFill>
              </a:rPr>
              <a:t>наименьшее</a:t>
            </a:r>
            <a:r>
              <a:rPr lang="ru-RU" altLang="ru-RU" sz="2400"/>
              <a:t> число, для которого в результате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 выполнения этого алгоритма получится число </a:t>
            </a:r>
            <a:br>
              <a:rPr lang="ru-RU" altLang="ru-RU" sz="2400"/>
            </a:br>
            <a:r>
              <a:rPr lang="ru-RU" altLang="ru-RU" sz="2400"/>
              <a:t> больше </a:t>
            </a:r>
            <a:r>
              <a:rPr lang="ru-RU" altLang="ru-RU" sz="2400" b="1">
                <a:solidFill>
                  <a:srgbClr val="000099"/>
                </a:solidFill>
              </a:rPr>
              <a:t>137</a:t>
            </a:r>
            <a:r>
              <a:rPr lang="ru-RU" altLang="ru-RU" sz="2400"/>
              <a:t>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71500" y="1979613"/>
            <a:ext cx="7705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Должны получить чётное = 138, 140, 142, …</a:t>
            </a:r>
            <a:endParaRPr lang="ru-RU" altLang="ru-RU" sz="20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71500" y="2514600"/>
            <a:ext cx="737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После </a:t>
            </a:r>
            <a:r>
              <a:rPr lang="en-US" altLang="ru-RU" sz="2800" b="1">
                <a:solidFill>
                  <a:srgbClr val="000000"/>
                </a:solidFill>
              </a:rPr>
              <a:t>div</a:t>
            </a:r>
            <a:r>
              <a:rPr lang="ru-RU" altLang="ru-RU" sz="2800">
                <a:solidFill>
                  <a:srgbClr val="000000"/>
                </a:solidFill>
              </a:rPr>
              <a:t> 2 должна сохраниться чётность</a:t>
            </a:r>
            <a:r>
              <a:rPr lang="en-US" altLang="ru-RU" sz="2800">
                <a:solidFill>
                  <a:srgbClr val="000000"/>
                </a:solidFill>
              </a:rPr>
              <a:t>!</a:t>
            </a:r>
            <a:endParaRPr lang="ru-RU" altLang="ru-RU" sz="20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11175" y="3090863"/>
            <a:ext cx="857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138</a:t>
            </a:r>
            <a:r>
              <a:rPr lang="en-US" altLang="ru-RU" sz="2800">
                <a:solidFill>
                  <a:srgbClr val="000000"/>
                </a:solidFill>
              </a:rPr>
              <a:t> / 2 = 6</a:t>
            </a:r>
            <a:r>
              <a:rPr lang="ru-RU" altLang="ru-RU" sz="2800">
                <a:solidFill>
                  <a:srgbClr val="000000"/>
                </a:solidFill>
              </a:rPr>
              <a:t>9</a:t>
            </a:r>
            <a:r>
              <a:rPr lang="en-US" altLang="ru-RU" sz="2800">
                <a:solidFill>
                  <a:srgbClr val="000000"/>
                </a:solidFill>
              </a:rPr>
              <a:t> = 1</a:t>
            </a:r>
            <a:r>
              <a:rPr lang="ru-RU" altLang="ru-RU" sz="2800">
                <a:solidFill>
                  <a:srgbClr val="000000"/>
                </a:solidFill>
              </a:rPr>
              <a:t>00010</a:t>
            </a:r>
            <a:r>
              <a:rPr lang="en-US" altLang="ru-RU" sz="2800">
                <a:solidFill>
                  <a:srgbClr val="FF0000"/>
                </a:solidFill>
              </a:rPr>
              <a:t>1</a:t>
            </a:r>
            <a:r>
              <a:rPr lang="en-US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:  – 3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единицы, нечётность</a:t>
            </a:r>
            <a:endParaRPr lang="ru-RU" altLang="ru-RU" sz="1800" baseline="-25000"/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751013" y="4868863"/>
            <a:ext cx="2190750" cy="522287"/>
            <a:chOff x="2108226" y="5940096"/>
            <a:chExt cx="2190505" cy="523220"/>
          </a:xfrm>
        </p:grpSpPr>
        <p:sp>
          <p:nvSpPr>
            <p:cNvPr id="16" name="Прямоугольник 15"/>
            <p:cNvSpPr/>
            <p:nvPr/>
          </p:nvSpPr>
          <p:spPr bwMode="auto">
            <a:xfrm>
              <a:off x="3363798" y="5949638"/>
              <a:ext cx="934933" cy="504136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r>
                <a:rPr lang="en-US" sz="2800" b="1" dirty="0">
                  <a:latin typeface="Arial" charset="0"/>
                </a:rPr>
                <a:t>3</a:t>
              </a:r>
              <a:r>
                <a:rPr lang="ru-RU" sz="2800" b="1" dirty="0">
                  <a:latin typeface="Arial" charset="0"/>
                </a:rPr>
                <a:t>5</a:t>
              </a:r>
            </a:p>
          </p:txBody>
        </p:sp>
        <p:sp>
          <p:nvSpPr>
            <p:cNvPr id="26637" name="Прямоугольник 16"/>
            <p:cNvSpPr>
              <a:spLocks noChangeArrowheads="1"/>
            </p:cNvSpPr>
            <p:nvPr/>
          </p:nvSpPr>
          <p:spPr bwMode="auto">
            <a:xfrm>
              <a:off x="2108226" y="5940096"/>
              <a:ext cx="12683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solidFill>
                    <a:srgbClr val="000000"/>
                  </a:solidFill>
                </a:rPr>
                <a:t>Ответ:</a:t>
              </a:r>
              <a:endParaRPr lang="ru-RU" altLang="ru-RU" sz="1800"/>
            </a:p>
          </p:txBody>
        </p:sp>
      </p:grp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1175" y="3614738"/>
            <a:ext cx="874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</a:t>
            </a:r>
            <a:r>
              <a:rPr lang="en-US" altLang="ru-RU" sz="2800">
                <a:solidFill>
                  <a:srgbClr val="000000"/>
                </a:solidFill>
              </a:rPr>
              <a:t>40 / 2 = 70 = 1</a:t>
            </a:r>
            <a:r>
              <a:rPr lang="ru-RU" altLang="ru-RU" sz="2800">
                <a:solidFill>
                  <a:srgbClr val="000000"/>
                </a:solidFill>
              </a:rPr>
              <a:t>0001</a:t>
            </a:r>
            <a:r>
              <a:rPr lang="en-US" altLang="ru-RU" sz="2800">
                <a:solidFill>
                  <a:srgbClr val="000000"/>
                </a:solidFill>
              </a:rPr>
              <a:t>1</a:t>
            </a:r>
            <a:r>
              <a:rPr lang="en-US" altLang="ru-RU" sz="2800">
                <a:solidFill>
                  <a:srgbClr val="FF0000"/>
                </a:solidFill>
              </a:rPr>
              <a:t>0</a:t>
            </a:r>
            <a:r>
              <a:rPr lang="en-US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:  – 3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единицы, нечётность</a:t>
            </a:r>
            <a:endParaRPr lang="ru-RU" altLang="ru-RU" sz="1800" baseline="-250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11175" y="4140200"/>
            <a:ext cx="8129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</a:t>
            </a:r>
            <a:r>
              <a:rPr lang="en-US" altLang="ru-RU" sz="2800">
                <a:solidFill>
                  <a:srgbClr val="000000"/>
                </a:solidFill>
              </a:rPr>
              <a:t>4</a:t>
            </a:r>
            <a:r>
              <a:rPr lang="ru-RU" altLang="ru-RU" sz="28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/ 2 = 7</a:t>
            </a:r>
            <a:r>
              <a:rPr lang="ru-RU" altLang="ru-RU" sz="2800">
                <a:solidFill>
                  <a:srgbClr val="000000"/>
                </a:solidFill>
              </a:rPr>
              <a:t>1</a:t>
            </a:r>
            <a:r>
              <a:rPr lang="en-US" altLang="ru-RU" sz="2800">
                <a:solidFill>
                  <a:srgbClr val="000000"/>
                </a:solidFill>
              </a:rPr>
              <a:t> = 1</a:t>
            </a:r>
            <a:r>
              <a:rPr lang="ru-RU" altLang="ru-RU" sz="2800">
                <a:solidFill>
                  <a:srgbClr val="000000"/>
                </a:solidFill>
              </a:rPr>
              <a:t>0001</a:t>
            </a:r>
            <a:r>
              <a:rPr lang="en-US" altLang="ru-RU" sz="2800">
                <a:solidFill>
                  <a:srgbClr val="000000"/>
                </a:solidFill>
              </a:rPr>
              <a:t>1</a:t>
            </a:r>
            <a:r>
              <a:rPr lang="ru-RU" altLang="ru-RU" sz="2800">
                <a:solidFill>
                  <a:srgbClr val="FF0000"/>
                </a:solidFill>
              </a:rPr>
              <a:t>1</a:t>
            </a:r>
            <a:r>
              <a:rPr lang="en-US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:  – 4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единицы, чётность</a:t>
            </a:r>
            <a:endParaRPr lang="ru-RU" altLang="ru-RU" sz="18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/>
      <p:bldP spid="13" grpId="0"/>
      <p:bldP spid="14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</a:t>
            </a:r>
            <a:r>
              <a:rPr lang="ru-RU" altLang="ru-RU" smtClean="0"/>
              <a:t>0</a:t>
            </a:r>
            <a:r>
              <a:rPr lang="en-US" altLang="ru-RU" smtClean="0"/>
              <a:t>: </a:t>
            </a:r>
            <a:r>
              <a:rPr lang="ru-RU" altLang="ru-RU" smtClean="0"/>
              <a:t>комбинаторика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1D4CA8-38EB-4D9C-B3EC-52E55E5510D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381000" y="822325"/>
            <a:ext cx="8469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Сколько есть 5-буквенных слов, в которых есть только буквы П, И, Р, причём буква П появляется ровно 1 раз.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5638" y="1690688"/>
            <a:ext cx="59197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П</a:t>
            </a:r>
            <a:r>
              <a:rPr lang="ru-RU" sz="40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****</a:t>
            </a:r>
            <a:r>
              <a:rPr lang="ru-RU" sz="4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ru-RU" sz="32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2</a:t>
            </a:r>
            <a:r>
              <a:rPr lang="ru-RU" sz="3200" baseline="300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4 </a:t>
            </a:r>
            <a:r>
              <a:rPr lang="ru-RU" sz="32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= </a:t>
            </a:r>
            <a:r>
              <a:rPr lang="ru-RU" sz="3200">
                <a:solidFill>
                  <a:srgbClr val="000000"/>
                </a:solidFill>
                <a:latin typeface="+mn-lt"/>
                <a:cs typeface="Consolas" pitchFamily="49" charset="0"/>
              </a:rPr>
              <a:t>16 слов </a:t>
            </a:r>
            <a:endParaRPr lang="ru-RU" sz="3200" dirty="0">
              <a:latin typeface="+mn-lt"/>
              <a:cs typeface="Consolas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976813" y="2486025"/>
            <a:ext cx="654050" cy="504825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ru-RU" sz="2800" b="1" dirty="0"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632075" y="2478088"/>
            <a:ext cx="3306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16· 5 = 80.</a:t>
            </a:r>
            <a:endParaRPr lang="ru-RU" altLang="ru-RU" sz="1800"/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655638" y="2287588"/>
            <a:ext cx="1655762" cy="2495550"/>
            <a:chOff x="655156" y="2286872"/>
            <a:chExt cx="1656530" cy="249559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55156" y="2286872"/>
              <a:ext cx="1656530" cy="7080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r>
                <a:rPr lang="ru-RU" sz="40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П</a:t>
              </a: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***</a:t>
              </a:r>
              <a:endParaRPr lang="ru-RU" sz="3200" dirty="0">
                <a:latin typeface="+mn-lt"/>
                <a:cs typeface="Consolas" pitchFamily="49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55156" y="2882194"/>
              <a:ext cx="1656530" cy="7080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**</a:t>
              </a:r>
              <a:r>
                <a:rPr lang="ru-RU" sz="40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П</a:t>
              </a: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**</a:t>
              </a:r>
              <a:endParaRPr lang="ru-RU" sz="3200" dirty="0">
                <a:latin typeface="+mn-lt"/>
                <a:cs typeface="Consolas" pitchFamily="49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5156" y="3479104"/>
              <a:ext cx="1656530" cy="7080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**</a:t>
              </a:r>
              <a:r>
                <a:rPr lang="en-US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r>
                <a:rPr lang="ru-RU" sz="40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П</a:t>
              </a: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endParaRPr lang="ru-RU" sz="3200" dirty="0">
                <a:latin typeface="+mn-lt"/>
                <a:cs typeface="Consolas" pitchFamily="49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5156" y="4074426"/>
              <a:ext cx="1656530" cy="7080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***</a:t>
              </a:r>
              <a:r>
                <a:rPr lang="en-US" sz="4000" b="1" dirty="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r>
                <a:rPr lang="ru-RU" sz="40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П</a:t>
              </a:r>
              <a:endParaRPr lang="ru-RU" sz="3200" dirty="0">
                <a:latin typeface="+mn-lt"/>
                <a:cs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B12: </a:t>
            </a:r>
            <a:r>
              <a:rPr lang="ru-RU" altLang="ru-RU" smtClean="0"/>
              <a:t>адресация в сетях</a:t>
            </a:r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B9A78-B1BA-47EB-B944-C0CFEB9E730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381000" y="798513"/>
            <a:ext cx="8445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IP-адрес     </a:t>
            </a:r>
            <a:r>
              <a:rPr lang="ru-RU" altLang="ru-RU" sz="2800" b="1"/>
              <a:t>224.128.</a:t>
            </a:r>
            <a:r>
              <a:rPr lang="ru-RU" altLang="ru-RU" sz="2800" b="1">
                <a:solidFill>
                  <a:srgbClr val="0000CC"/>
                </a:solidFill>
              </a:rPr>
              <a:t>112</a:t>
            </a:r>
            <a:r>
              <a:rPr lang="ru-RU" altLang="ru-RU" sz="2800" b="1"/>
              <a:t>.142</a:t>
            </a:r>
            <a:r>
              <a:rPr lang="ru-RU" altLang="ru-RU" sz="2800" i="1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Адрес сети </a:t>
            </a:r>
            <a:r>
              <a:rPr lang="ru-RU" altLang="ru-RU" sz="2800" b="1"/>
              <a:t>224.128.</a:t>
            </a:r>
            <a:r>
              <a:rPr lang="ru-RU" altLang="ru-RU" sz="2800" b="1">
                <a:solidFill>
                  <a:srgbClr val="008000"/>
                </a:solidFill>
              </a:rPr>
              <a:t>64</a:t>
            </a:r>
            <a:r>
              <a:rPr lang="ru-RU" altLang="ru-RU" sz="2800" b="1"/>
              <a:t>.0</a:t>
            </a:r>
            <a:r>
              <a:rPr lang="ru-RU" altLang="ru-RU" sz="2800" i="1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Чему равен третий слева байт маски? </a:t>
            </a:r>
            <a:endParaRPr lang="ru-RU" altLang="ru-RU" sz="2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2255838"/>
            <a:ext cx="2949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112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.*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88975" y="2752725"/>
            <a:ext cx="2384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64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76575" y="3840163"/>
            <a:ext cx="4337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112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1110000</a:t>
            </a:r>
            <a:r>
              <a:rPr lang="ru-RU" altLang="ru-RU" sz="3600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076575" y="4348163"/>
            <a:ext cx="430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64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01000000</a:t>
            </a:r>
            <a:r>
              <a:rPr lang="en-US" altLang="ru-RU" sz="36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794000" y="3348038"/>
            <a:ext cx="6191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маска:</a:t>
            </a:r>
            <a:r>
              <a:rPr lang="en-US" altLang="ru-RU" sz="3600" b="1" i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ru-RU" altLang="ru-RU" sz="3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000000</a:t>
            </a:r>
            <a:r>
              <a:rPr lang="ru-RU" altLang="ru-RU" sz="36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192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16863" y="3319463"/>
            <a:ext cx="954087" cy="64611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000000"/>
                </a:solidFill>
              </a:rPr>
              <a:t>192</a:t>
            </a:r>
            <a:endParaRPr lang="ru-RU" sz="28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4081463" y="2293938"/>
            <a:ext cx="3286125" cy="919162"/>
          </a:xfrm>
          <a:prstGeom prst="wedgeRoundRectCallout">
            <a:avLst>
              <a:gd name="adj1" fmla="val -21207"/>
              <a:gd name="adj2" fmla="val 77167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 забываем про старшие единицы!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sp>
        <p:nvSpPr>
          <p:cNvPr id="12" name="Полилиния 11"/>
          <p:cNvSpPr>
            <a:spLocks noChangeArrowheads="1"/>
          </p:cNvSpPr>
          <p:nvPr/>
        </p:nvSpPr>
        <p:spPr bwMode="auto">
          <a:xfrm>
            <a:off x="5337175" y="3327400"/>
            <a:ext cx="0" cy="1765300"/>
          </a:xfrm>
          <a:custGeom>
            <a:avLst/>
            <a:gdLst>
              <a:gd name="T0" fmla="*/ 0 h 1765004"/>
              <a:gd name="T1" fmla="*/ 1771527 h 1765004"/>
              <a:gd name="T2" fmla="*/ 0 60000 65536"/>
              <a:gd name="T3" fmla="*/ 0 60000 65536"/>
              <a:gd name="T4" fmla="*/ 0 h 1765004"/>
              <a:gd name="T5" fmla="*/ 1765004 h 176500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765004">
                <a:moveTo>
                  <a:pt x="0" y="0"/>
                </a:moveTo>
                <a:lnTo>
                  <a:pt x="0" y="1765004"/>
                </a:lnTo>
              </a:path>
            </a:pathLst>
          </a:cu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371725" y="5295900"/>
            <a:ext cx="5491163" cy="663575"/>
            <a:chOff x="433" y="3902"/>
            <a:chExt cx="3459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3165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 Поразрядная конъюнкция!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2868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B12: </a:t>
            </a:r>
            <a:r>
              <a:rPr lang="ru-RU" altLang="ru-RU" smtClean="0"/>
              <a:t>адресация в сетях</a:t>
            </a:r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CA44C4-EC66-471B-A28F-6D41108B076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381000" y="798513"/>
            <a:ext cx="8445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IP-адрес     </a:t>
            </a:r>
            <a:r>
              <a:rPr lang="ru-RU" altLang="ru-RU" sz="2800" b="1"/>
              <a:t>111.81.</a:t>
            </a:r>
            <a:r>
              <a:rPr lang="ru-RU" altLang="ru-RU" sz="2800" b="1">
                <a:solidFill>
                  <a:srgbClr val="0000CC"/>
                </a:solidFill>
              </a:rPr>
              <a:t>208</a:t>
            </a:r>
            <a:r>
              <a:rPr lang="ru-RU" altLang="ru-RU" sz="2800" b="1"/>
              <a:t>.27</a:t>
            </a:r>
            <a:r>
              <a:rPr lang="ru-RU" altLang="ru-RU" sz="2800" i="1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Адрес сети </a:t>
            </a:r>
            <a:r>
              <a:rPr lang="ru-RU" altLang="ru-RU" sz="2800" b="1"/>
              <a:t>111.81.</a:t>
            </a:r>
            <a:r>
              <a:rPr lang="ru-RU" altLang="ru-RU" sz="2800" b="1">
                <a:solidFill>
                  <a:srgbClr val="008000"/>
                </a:solidFill>
              </a:rPr>
              <a:t>192</a:t>
            </a:r>
            <a:r>
              <a:rPr lang="ru-RU" altLang="ru-RU" sz="2800" b="1"/>
              <a:t>.0</a:t>
            </a:r>
            <a:r>
              <a:rPr lang="ru-RU" altLang="ru-RU" sz="2800" i="1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Каково минимальное значение третьего слева байта маски? </a:t>
            </a:r>
            <a:endParaRPr lang="ru-RU" altLang="ru-RU" sz="2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2770188"/>
            <a:ext cx="2949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208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.*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7850" y="3214688"/>
            <a:ext cx="2874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192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78263" y="2760663"/>
            <a:ext cx="4337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208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11010000</a:t>
            </a:r>
            <a:r>
              <a:rPr lang="ru-RU" altLang="ru-RU" sz="3600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78263" y="3268663"/>
            <a:ext cx="430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192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ru-RU" sz="3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1000000</a:t>
            </a:r>
            <a:r>
              <a:rPr lang="en-US" altLang="ru-RU" sz="36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92513" y="3767138"/>
            <a:ext cx="4529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маска:</a:t>
            </a:r>
            <a:r>
              <a:rPr lang="en-US" altLang="ru-RU" sz="3600" b="1" i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111</a:t>
            </a:r>
            <a:r>
              <a:rPr lang="ru-RU" altLang="ru-RU" sz="3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ru-RU" altLang="ru-RU" sz="36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1588" y="5078413"/>
            <a:ext cx="954087" cy="64611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000000"/>
                </a:solidFill>
              </a:rPr>
              <a:t>192</a:t>
            </a:r>
            <a:endParaRPr lang="ru-RU" sz="2800" dirty="0"/>
          </a:p>
        </p:txBody>
      </p:sp>
      <p:sp>
        <p:nvSpPr>
          <p:cNvPr id="12" name="Полилиния 11"/>
          <p:cNvSpPr>
            <a:spLocks noChangeArrowheads="1"/>
          </p:cNvSpPr>
          <p:nvPr/>
        </p:nvSpPr>
        <p:spPr bwMode="auto">
          <a:xfrm>
            <a:off x="6411913" y="2879725"/>
            <a:ext cx="0" cy="1403350"/>
          </a:xfrm>
          <a:custGeom>
            <a:avLst/>
            <a:gdLst>
              <a:gd name="T0" fmla="*/ 0 h 1765004"/>
              <a:gd name="T1" fmla="*/ 112907 h 1765004"/>
              <a:gd name="T2" fmla="*/ 0 60000 65536"/>
              <a:gd name="T3" fmla="*/ 0 60000 65536"/>
              <a:gd name="T4" fmla="*/ 0 h 1765004"/>
              <a:gd name="T5" fmla="*/ 1765004 h 176500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765004">
                <a:moveTo>
                  <a:pt x="0" y="0"/>
                </a:moveTo>
                <a:lnTo>
                  <a:pt x="0" y="1765004"/>
                </a:lnTo>
              </a:path>
            </a:pathLst>
          </a:cu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Умножение 14"/>
          <p:cNvSpPr/>
          <p:nvPr/>
        </p:nvSpPr>
        <p:spPr bwMode="auto">
          <a:xfrm>
            <a:off x="6245225" y="2759075"/>
            <a:ext cx="631825" cy="630238"/>
          </a:xfrm>
          <a:prstGeom prst="mathMultiply">
            <a:avLst>
              <a:gd name="adj1" fmla="val 10187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6" name="Полилиния 15"/>
          <p:cNvSpPr>
            <a:spLocks noChangeArrowheads="1"/>
          </p:cNvSpPr>
          <p:nvPr/>
        </p:nvSpPr>
        <p:spPr bwMode="auto">
          <a:xfrm>
            <a:off x="6148388" y="2879725"/>
            <a:ext cx="0" cy="1835150"/>
          </a:xfrm>
          <a:custGeom>
            <a:avLst/>
            <a:gdLst>
              <a:gd name="T0" fmla="*/ 0 h 1765004"/>
              <a:gd name="T1" fmla="*/ 2823482 h 1765004"/>
              <a:gd name="T2" fmla="*/ 0 60000 65536"/>
              <a:gd name="T3" fmla="*/ 0 60000 65536"/>
              <a:gd name="T4" fmla="*/ 0 h 1765004"/>
              <a:gd name="T5" fmla="*/ 1765004 h 176500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765004">
                <a:moveTo>
                  <a:pt x="0" y="0"/>
                </a:moveTo>
                <a:lnTo>
                  <a:pt x="0" y="1765004"/>
                </a:lnTo>
              </a:path>
            </a:pathLst>
          </a:cu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603625" y="4240213"/>
            <a:ext cx="45275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маска:</a:t>
            </a:r>
            <a:r>
              <a:rPr lang="en-US" altLang="ru-RU" sz="3600" b="1" i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6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ru-RU" altLang="ru-RU" sz="3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3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3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0000</a:t>
            </a:r>
            <a:r>
              <a:rPr lang="ru-RU" altLang="ru-RU" sz="36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Левая фигурная скобка 17"/>
          <p:cNvSpPr>
            <a:spLocks/>
          </p:cNvSpPr>
          <p:nvPr/>
        </p:nvSpPr>
        <p:spPr bwMode="auto">
          <a:xfrm rot="-5400000">
            <a:off x="6684962" y="3721101"/>
            <a:ext cx="182563" cy="2379662"/>
          </a:xfrm>
          <a:prstGeom prst="leftBrace">
            <a:avLst>
              <a:gd name="adj1" fmla="val 8333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 animBg="1"/>
      <p:bldP spid="12" grpId="0" animBg="1"/>
      <p:bldP spid="12" grpId="1" animBg="1"/>
      <p:bldP spid="16" grpId="0" animBg="1"/>
      <p:bldP spid="17" grpId="0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B14: </a:t>
            </a:r>
            <a:r>
              <a:rPr lang="ru-RU" altLang="ru-RU" smtClean="0"/>
              <a:t>Чертёжник</a:t>
            </a:r>
          </a:p>
        </p:txBody>
      </p:sp>
      <p:sp>
        <p:nvSpPr>
          <p:cNvPr id="307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83AFBF-82D9-402E-BADD-D59F53F5964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406400" y="839788"/>
            <a:ext cx="50292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nsolas" pitchFamily="49" charset="0"/>
                <a:cs typeface="Consolas" pitchFamily="49" charset="0"/>
              </a:rPr>
              <a:t>сместиться на (–3, –3)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ПОВТОРИ </a:t>
            </a:r>
            <a:r>
              <a:rPr lang="en-US" altLang="ru-RU" sz="2800" i="1">
                <a:latin typeface="Consolas" pitchFamily="49" charset="0"/>
                <a:cs typeface="Consolas" pitchFamily="49" charset="0"/>
              </a:rPr>
              <a:t>N </a:t>
            </a:r>
            <a:r>
              <a:rPr lang="ru-RU" altLang="ru-RU" sz="2800" i="1">
                <a:latin typeface="Consolas" pitchFamily="49" charset="0"/>
                <a:cs typeface="Consolas" pitchFamily="49" charset="0"/>
              </a:rPr>
              <a:t>РАЗ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nsolas" pitchFamily="49" charset="0"/>
                <a:cs typeface="Consolas" pitchFamily="49" charset="0"/>
              </a:rPr>
              <a:t>  сместиться на (</a:t>
            </a:r>
            <a:r>
              <a:rPr lang="en-US" altLang="ru-RU" sz="2800" b="1" i="1">
                <a:latin typeface="Consolas" pitchFamily="49" charset="0"/>
                <a:cs typeface="Consolas" pitchFamily="49" charset="0"/>
              </a:rPr>
              <a:t>a, b)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nsolas" pitchFamily="49" charset="0"/>
                <a:cs typeface="Consolas" pitchFamily="49" charset="0"/>
              </a:rPr>
              <a:t>  сместиться на (27, 12)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КОНЕЦ ПОВТОРИ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nsolas" pitchFamily="49" charset="0"/>
                <a:cs typeface="Consolas" pitchFamily="49" charset="0"/>
              </a:rPr>
              <a:t>сместиться на (–22, -7)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164138" y="884238"/>
            <a:ext cx="3814762" cy="1816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наименьшее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 &gt; 1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наибольшее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все возможные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сумма всех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4438" y="2197100"/>
            <a:ext cx="474662" cy="40005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29138" y="2197100"/>
            <a:ext cx="474662" cy="40005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/>
          </a:p>
        </p:txBody>
      </p:sp>
      <p:sp>
        <p:nvSpPr>
          <p:cNvPr id="307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742950" y="3530600"/>
          <a:ext cx="36655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Формула" r:id="rId3" imgW="1155700" imgH="431800" progId="Equation.3">
                  <p:embed/>
                </p:oleObj>
              </mc:Choice>
              <mc:Fallback>
                <p:oleObj name="Формула" r:id="rId3" imgW="1155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530600"/>
                        <a:ext cx="366553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08038" y="5022850"/>
            <a:ext cx="4751387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 = 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общий делитель(25,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0)</a:t>
            </a:r>
            <a:endParaRPr lang="ru-RU" dirty="0">
              <a:latin typeface="+mn-lt"/>
            </a:endParaRP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5584825" y="3530600"/>
          <a:ext cx="19732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Формула" r:id="rId5" imgW="622030" imgH="431613" progId="Equation.3">
                  <p:embed/>
                </p:oleObj>
              </mc:Choice>
              <mc:Fallback>
                <p:oleObj name="Формула" r:id="rId5" imgW="622030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530600"/>
                        <a:ext cx="197326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7004050" y="5711825"/>
            <a:ext cx="722313" cy="576263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dirty="0">
              <a:latin typeface="+mn-lt"/>
            </a:endParaRPr>
          </a:p>
        </p:txBody>
      </p:sp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B14: </a:t>
            </a:r>
            <a:r>
              <a:rPr lang="ru-RU" altLang="ru-RU" smtClean="0"/>
              <a:t>Редактор</a:t>
            </a:r>
          </a:p>
        </p:txBody>
      </p:sp>
      <p:sp>
        <p:nvSpPr>
          <p:cNvPr id="3174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13EB5-5835-4F6A-8742-0496387F270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sp>
        <p:nvSpPr>
          <p:cNvPr id="1030" name="Прямоугольник 3"/>
          <p:cNvSpPr>
            <a:spLocks noChangeArrowheads="1"/>
          </p:cNvSpPr>
          <p:nvPr/>
        </p:nvSpPr>
        <p:spPr bwMode="auto">
          <a:xfrm>
            <a:off x="406400" y="839788"/>
            <a:ext cx="5029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>
              <a:buFontTx/>
              <a:buAutoNum type="arabicParenR"/>
              <a:defRPr/>
            </a:pPr>
            <a:r>
              <a:rPr lang="en-US" sz="2800" dirty="0">
                <a:latin typeface="+mn-lt"/>
                <a:cs typeface="Consolas" pitchFamily="49" charset="0"/>
              </a:rPr>
              <a:t> 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заменить(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v,w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360363" indent="-360363">
              <a:buFontTx/>
              <a:buAutoNum type="arabicParenR"/>
              <a:defRPr/>
            </a:pPr>
            <a:r>
              <a:rPr lang="en-US" sz="2800" dirty="0">
                <a:latin typeface="Arial" charset="0"/>
                <a:cs typeface="Consolas" pitchFamily="49" charset="0"/>
              </a:rPr>
              <a:t> 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нашлось(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317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75" name="Прямоугольник 3"/>
          <p:cNvSpPr>
            <a:spLocks noChangeArrowheads="1"/>
          </p:cNvSpPr>
          <p:nvPr/>
        </p:nvSpPr>
        <p:spPr bwMode="auto">
          <a:xfrm>
            <a:off x="457200" y="1795463"/>
            <a:ext cx="81930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ПОКА нашлось (222) ИЛИ нашлось (888)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latin typeface="Consolas" pitchFamily="49" charset="0"/>
                <a:cs typeface="Consolas" pitchFamily="49" charset="0"/>
              </a:rPr>
              <a:t>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ЕСЛИ нашлось (222)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latin typeface="Consolas" pitchFamily="49" charset="0"/>
                <a:cs typeface="Consolas" pitchFamily="49" charset="0"/>
              </a:rPr>
              <a:t>  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ТО заменить (222, 8)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latin typeface="Consolas" pitchFamily="49" charset="0"/>
                <a:cs typeface="Consolas" pitchFamily="49" charset="0"/>
              </a:rPr>
              <a:t>  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ИНАЧЕ заменить (888, 2)</a:t>
            </a:r>
          </a:p>
        </p:txBody>
      </p:sp>
      <p:sp>
        <p:nvSpPr>
          <p:cNvPr id="32776" name="Прямоугольник 12"/>
          <p:cNvSpPr>
            <a:spLocks noChangeArrowheads="1"/>
          </p:cNvSpPr>
          <p:nvPr/>
        </p:nvSpPr>
        <p:spPr bwMode="auto">
          <a:xfrm>
            <a:off x="466725" y="3521075"/>
            <a:ext cx="844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</a:rPr>
              <a:t>Каков результат обработки строки </a:t>
            </a:r>
            <a:r>
              <a:rPr lang="ru-RU" altLang="ru-RU" sz="2800">
                <a:solidFill>
                  <a:srgbClr val="0000CC"/>
                </a:solidFill>
              </a:rPr>
              <a:t>88888…8</a:t>
            </a:r>
            <a:r>
              <a:rPr lang="ru-RU" altLang="ru-RU" sz="2800">
                <a:solidFill>
                  <a:srgbClr val="000000"/>
                </a:solidFill>
              </a:rPr>
              <a:t> ?</a:t>
            </a:r>
            <a:endParaRPr lang="ru-RU" altLang="ru-RU" sz="1800"/>
          </a:p>
        </p:txBody>
      </p:sp>
      <p:sp>
        <p:nvSpPr>
          <p:cNvPr id="32777" name="Прямоугольник 13"/>
          <p:cNvSpPr>
            <a:spLocks noChangeArrowheads="1"/>
          </p:cNvSpPr>
          <p:nvPr/>
        </p:nvSpPr>
        <p:spPr bwMode="auto">
          <a:xfrm>
            <a:off x="7399338" y="4122738"/>
            <a:ext cx="5857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68</a:t>
            </a:r>
            <a:endParaRPr lang="ru-RU" altLang="ru-RU" sz="2000"/>
          </a:p>
        </p:txBody>
      </p:sp>
      <p:sp>
        <p:nvSpPr>
          <p:cNvPr id="32778" name="Левая фигурная скобка 14"/>
          <p:cNvSpPr>
            <a:spLocks/>
          </p:cNvSpPr>
          <p:nvPr/>
        </p:nvSpPr>
        <p:spPr bwMode="auto">
          <a:xfrm rot="-5400000">
            <a:off x="7569200" y="3316288"/>
            <a:ext cx="174625" cy="1536700"/>
          </a:xfrm>
          <a:prstGeom prst="leftBrace">
            <a:avLst>
              <a:gd name="adj1" fmla="val 825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79" name="Прямоугольник 15"/>
          <p:cNvSpPr>
            <a:spLocks noChangeArrowheads="1"/>
          </p:cNvSpPr>
          <p:nvPr/>
        </p:nvSpPr>
        <p:spPr bwMode="auto">
          <a:xfrm>
            <a:off x="568325" y="3981450"/>
            <a:ext cx="3209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CC"/>
                </a:solidFill>
              </a:rPr>
              <a:t>888888888…8</a:t>
            </a:r>
            <a:endParaRPr lang="ru-RU" altLang="ru-RU" sz="2400"/>
          </a:p>
        </p:txBody>
      </p:sp>
      <p:sp>
        <p:nvSpPr>
          <p:cNvPr id="32780" name="Левая фигурная скобка 16"/>
          <p:cNvSpPr>
            <a:spLocks/>
          </p:cNvSpPr>
          <p:nvPr/>
        </p:nvSpPr>
        <p:spPr bwMode="auto">
          <a:xfrm rot="-5400000">
            <a:off x="967581" y="4225132"/>
            <a:ext cx="123825" cy="693738"/>
          </a:xfrm>
          <a:prstGeom prst="leftBrace">
            <a:avLst>
              <a:gd name="adj1" fmla="val 820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1" name="Левая фигурная скобка 17"/>
          <p:cNvSpPr>
            <a:spLocks/>
          </p:cNvSpPr>
          <p:nvPr/>
        </p:nvSpPr>
        <p:spPr bwMode="auto">
          <a:xfrm rot="-5400000">
            <a:off x="1748631" y="4225132"/>
            <a:ext cx="123825" cy="693738"/>
          </a:xfrm>
          <a:prstGeom prst="leftBrace">
            <a:avLst>
              <a:gd name="adj1" fmla="val 820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2" name="Левая фигурная скобка 18"/>
          <p:cNvSpPr>
            <a:spLocks/>
          </p:cNvSpPr>
          <p:nvPr/>
        </p:nvSpPr>
        <p:spPr bwMode="auto">
          <a:xfrm rot="-5400000">
            <a:off x="2518569" y="4225132"/>
            <a:ext cx="123825" cy="693737"/>
          </a:xfrm>
          <a:prstGeom prst="leftBrace">
            <a:avLst>
              <a:gd name="adj1" fmla="val 820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3" name="Прямоугольник 19"/>
          <p:cNvSpPr>
            <a:spLocks noChangeArrowheads="1"/>
          </p:cNvSpPr>
          <p:nvPr/>
        </p:nvSpPr>
        <p:spPr bwMode="auto">
          <a:xfrm>
            <a:off x="823913" y="4564063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600">
                <a:solidFill>
                  <a:srgbClr val="0000CC"/>
                </a:solidFill>
              </a:rPr>
              <a:t>2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32784" name="Прямоугольник 20"/>
          <p:cNvSpPr>
            <a:spLocks noChangeArrowheads="1"/>
          </p:cNvSpPr>
          <p:nvPr/>
        </p:nvSpPr>
        <p:spPr bwMode="auto">
          <a:xfrm>
            <a:off x="1584325" y="4564063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600">
                <a:solidFill>
                  <a:srgbClr val="0000CC"/>
                </a:solidFill>
              </a:rPr>
              <a:t>2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32785" name="Прямоугольник 21"/>
          <p:cNvSpPr>
            <a:spLocks noChangeArrowheads="1"/>
          </p:cNvSpPr>
          <p:nvPr/>
        </p:nvSpPr>
        <p:spPr bwMode="auto">
          <a:xfrm>
            <a:off x="2365375" y="4564063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600">
                <a:solidFill>
                  <a:srgbClr val="0000CC"/>
                </a:solidFill>
              </a:rPr>
              <a:t>2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32786" name="Левая фигурная скобка 23"/>
          <p:cNvSpPr>
            <a:spLocks/>
          </p:cNvSpPr>
          <p:nvPr/>
        </p:nvSpPr>
        <p:spPr bwMode="auto">
          <a:xfrm rot="-5400000">
            <a:off x="1693069" y="4321969"/>
            <a:ext cx="225425" cy="1855787"/>
          </a:xfrm>
          <a:prstGeom prst="leftBrace">
            <a:avLst>
              <a:gd name="adj1" fmla="val 8285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2787" name="Прямоугольник 24"/>
          <p:cNvSpPr>
            <a:spLocks noChangeArrowheads="1"/>
          </p:cNvSpPr>
          <p:nvPr/>
        </p:nvSpPr>
        <p:spPr bwMode="auto">
          <a:xfrm>
            <a:off x="1604963" y="5375275"/>
            <a:ext cx="44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CC"/>
                </a:solidFill>
              </a:rPr>
              <a:t>8</a:t>
            </a:r>
            <a:endParaRPr lang="ru-RU" altLang="ru-RU" sz="2800">
              <a:solidFill>
                <a:srgbClr val="0000CC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859213" y="4083050"/>
            <a:ext cx="3132137" cy="1465263"/>
            <a:chOff x="433" y="3902"/>
            <a:chExt cx="1973" cy="923"/>
          </a:xfrm>
        </p:grpSpPr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679" cy="87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dirty="0">
                  <a:latin typeface="Arial" charset="0"/>
                </a:rPr>
                <a:t>   За 4 шага </a:t>
              </a:r>
              <a:r>
                <a:rPr lang="en-US" sz="2800" dirty="0">
                  <a:latin typeface="Arial" charset="0"/>
                </a:rPr>
                <a:t/>
              </a:r>
              <a:br>
                <a:rPr lang="en-US" sz="2800" dirty="0">
                  <a:latin typeface="Arial" charset="0"/>
                </a:rPr>
              </a:br>
              <a:r>
                <a:rPr lang="en-US" sz="28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убрали </a:t>
              </a:r>
              <a:r>
                <a:rPr lang="en-US" sz="2800" dirty="0">
                  <a:latin typeface="Arial" charset="0"/>
                </a:rPr>
                <a:t/>
              </a:r>
              <a:br>
                <a:rPr lang="en-US" sz="2800" dirty="0">
                  <a:latin typeface="Arial" charset="0"/>
                </a:rPr>
              </a:br>
              <a:r>
                <a:rPr lang="en-US" sz="28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8 восьмёрок!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3176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32789" name="Прямоугольник 29"/>
          <p:cNvSpPr>
            <a:spLocks noChangeArrowheads="1"/>
          </p:cNvSpPr>
          <p:nvPr/>
        </p:nvSpPr>
        <p:spPr bwMode="auto">
          <a:xfrm>
            <a:off x="2406650" y="5703888"/>
            <a:ext cx="2544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00"/>
                </a:solidFill>
              </a:rPr>
              <a:t>6</a:t>
            </a:r>
            <a:r>
              <a:rPr lang="en-US" altLang="ru-RU" sz="3600">
                <a:solidFill>
                  <a:srgbClr val="000000"/>
                </a:solidFill>
              </a:rPr>
              <a:t>8 - 8·</a:t>
            </a:r>
            <a:r>
              <a:rPr lang="en-US" altLang="ru-RU" sz="3600">
                <a:solidFill>
                  <a:srgbClr val="0000CC"/>
                </a:solidFill>
              </a:rPr>
              <a:t>8</a:t>
            </a:r>
            <a:r>
              <a:rPr lang="en-US" altLang="ru-RU" sz="3600">
                <a:solidFill>
                  <a:srgbClr val="000000"/>
                </a:solidFill>
              </a:rPr>
              <a:t> = 4</a:t>
            </a:r>
            <a:r>
              <a:rPr lang="ru-RU" altLang="ru-RU" sz="3600">
                <a:solidFill>
                  <a:srgbClr val="000000"/>
                </a:solidFill>
              </a:rPr>
              <a:t> </a:t>
            </a:r>
            <a:endParaRPr lang="ru-RU" altLang="ru-RU" sz="2800"/>
          </a:p>
        </p:txBody>
      </p:sp>
      <p:sp>
        <p:nvSpPr>
          <p:cNvPr id="32790" name="Полилиния 33"/>
          <p:cNvSpPr>
            <a:spLocks noChangeArrowheads="1"/>
          </p:cNvSpPr>
          <p:nvPr/>
        </p:nvSpPr>
        <p:spPr bwMode="auto">
          <a:xfrm>
            <a:off x="2003425" y="5311775"/>
            <a:ext cx="1870075" cy="503238"/>
          </a:xfrm>
          <a:custGeom>
            <a:avLst/>
            <a:gdLst>
              <a:gd name="T0" fmla="*/ 0 w 1869896"/>
              <a:gd name="T1" fmla="*/ 317145 h 503433"/>
              <a:gd name="T2" fmla="*/ 1223911 w 1869896"/>
              <a:gd name="T3" fmla="*/ 30690 h 503433"/>
              <a:gd name="T4" fmla="*/ 1871865 w 1869896"/>
              <a:gd name="T5" fmla="*/ 501292 h 503433"/>
              <a:gd name="T6" fmla="*/ 0 60000 65536"/>
              <a:gd name="T7" fmla="*/ 0 60000 65536"/>
              <a:gd name="T8" fmla="*/ 0 60000 65536"/>
              <a:gd name="T9" fmla="*/ 0 w 1869896"/>
              <a:gd name="T10" fmla="*/ 0 h 503433"/>
              <a:gd name="T11" fmla="*/ 1869896 w 1869896"/>
              <a:gd name="T12" fmla="*/ 503433 h 5034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896" h="503433">
                <a:moveTo>
                  <a:pt x="0" y="318498"/>
                </a:moveTo>
                <a:cubicBezTo>
                  <a:pt x="455487" y="159249"/>
                  <a:pt x="910975" y="0"/>
                  <a:pt x="1222624" y="30822"/>
                </a:cubicBezTo>
                <a:cubicBezTo>
                  <a:pt x="1534273" y="61644"/>
                  <a:pt x="1702084" y="282538"/>
                  <a:pt x="1869896" y="503433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1" name="Прямоугольник 34"/>
          <p:cNvSpPr>
            <a:spLocks noChangeArrowheads="1"/>
          </p:cNvSpPr>
          <p:nvPr/>
        </p:nvSpPr>
        <p:spPr bwMode="auto">
          <a:xfrm>
            <a:off x="5314950" y="5676900"/>
            <a:ext cx="243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CC"/>
                </a:solidFill>
              </a:rPr>
              <a:t>8888</a:t>
            </a:r>
            <a:r>
              <a:rPr lang="en-US" altLang="ru-RU" sz="3600">
                <a:solidFill>
                  <a:srgbClr val="0000CC"/>
                </a:solidFill>
              </a:rPr>
              <a:t> </a:t>
            </a:r>
            <a:r>
              <a:rPr lang="en-US" altLang="ru-RU" sz="3600">
                <a:sym typeface="Symbol" pitchFamily="18" charset="2"/>
              </a:rPr>
              <a:t> </a:t>
            </a:r>
            <a:r>
              <a:rPr lang="en-US" altLang="ru-RU" sz="3600">
                <a:solidFill>
                  <a:srgbClr val="0000CC"/>
                </a:solidFill>
                <a:sym typeface="Symbol" pitchFamily="18" charset="2"/>
              </a:rPr>
              <a:t>28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2775" grpId="0"/>
      <p:bldP spid="32776" grpId="0"/>
      <p:bldP spid="32777" grpId="0"/>
      <p:bldP spid="32778" grpId="0" animBg="1"/>
      <p:bldP spid="32779" grpId="0"/>
      <p:bldP spid="32780" grpId="0" animBg="1"/>
      <p:bldP spid="32781" grpId="0" animBg="1"/>
      <p:bldP spid="32782" grpId="0" animBg="1"/>
      <p:bldP spid="32783" grpId="0"/>
      <p:bldP spid="32784" grpId="0"/>
      <p:bldP spid="32785" grpId="0"/>
      <p:bldP spid="32786" grpId="0" animBg="1"/>
      <p:bldP spid="32787" grpId="0"/>
      <p:bldP spid="32789" grpId="0"/>
      <p:bldP spid="32790" grpId="0" animBg="1"/>
      <p:bldP spid="3279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2203450" y="3871913"/>
            <a:ext cx="1128713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030288" y="3786188"/>
            <a:ext cx="2262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2216150" y="2468563"/>
            <a:ext cx="1111250" cy="1252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3277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B15: </a:t>
            </a:r>
            <a:r>
              <a:rPr lang="ru-RU" altLang="ru-RU" smtClean="0"/>
              <a:t>количество путей в графах</a:t>
            </a:r>
          </a:p>
        </p:txBody>
      </p:sp>
      <p:sp>
        <p:nvSpPr>
          <p:cNvPr id="3277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412048-54BE-49FD-846A-230BA336211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95288" y="33528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А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1030288" y="2527300"/>
            <a:ext cx="1128712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939800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3294063" y="372110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noFill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564832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800417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2116138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4471988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6826250" y="5072063"/>
            <a:ext cx="160338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2116138" y="239395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471988" y="239395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826250" y="239395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1042988" y="3838575"/>
            <a:ext cx="1106487" cy="1250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4548188" y="3862388"/>
            <a:ext cx="1125537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6905625" y="3867150"/>
            <a:ext cx="1119188" cy="128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5778500" y="3786188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2212975" y="5141913"/>
            <a:ext cx="2255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4605338" y="5162550"/>
            <a:ext cx="2224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2260600" y="2457450"/>
            <a:ext cx="2222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4621213" y="2457450"/>
            <a:ext cx="2224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6921500" y="2468563"/>
            <a:ext cx="1160463" cy="1228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562475" y="2482850"/>
            <a:ext cx="3444875" cy="1246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597025" y="201136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Б</a:t>
            </a: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3417888" y="3786188"/>
            <a:ext cx="2228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3375025" y="2552700"/>
            <a:ext cx="1108075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2540000" y="33274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В</a:t>
            </a: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1539875" y="5133975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Г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4295775" y="1849438"/>
            <a:ext cx="53816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Д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4295775" y="5253038"/>
            <a:ext cx="53816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Е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5483225" y="323215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Ж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6853238" y="1881188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en-US" sz="2800" dirty="0">
                <a:latin typeface="+mn-lt"/>
              </a:rPr>
              <a:t>И</a:t>
            </a:r>
            <a:endParaRPr lang="ru-RU" sz="2800" dirty="0">
              <a:latin typeface="+mn-lt"/>
            </a:endParaRP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670675" y="528161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К</a:t>
            </a: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8069263" y="3598863"/>
            <a:ext cx="538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Л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355600" y="838200"/>
            <a:ext cx="848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ea typeface="Calibri" pitchFamily="34" charset="0"/>
                <a:cs typeface="Courier New" pitchFamily="49" charset="0"/>
              </a:rPr>
              <a:t>Сколько существует различных путей из города А в город Л, </a:t>
            </a:r>
            <a:r>
              <a:rPr lang="ru-RU" altLang="ru-RU" sz="2800" b="1" i="1">
                <a:solidFill>
                  <a:srgbClr val="FF0000"/>
                </a:solidFill>
                <a:ea typeface="Calibri" pitchFamily="34" charset="0"/>
                <a:cs typeface="Courier New" pitchFamily="49" charset="0"/>
              </a:rPr>
              <a:t>не проходящих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 через </a:t>
            </a:r>
            <a:r>
              <a:rPr lang="en-US" altLang="ru-RU" sz="2800" i="1">
                <a:ea typeface="Calibri" pitchFamily="34" charset="0"/>
                <a:cs typeface="Courier New" pitchFamily="49" charset="0"/>
              </a:rPr>
              <a:t>B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?</a:t>
            </a:r>
            <a:endParaRPr lang="ru-RU" altLang="ru-RU" sz="2800"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904" grpId="0"/>
      <p:bldP spid="7990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2203450" y="3871913"/>
            <a:ext cx="1128713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030288" y="3786188"/>
            <a:ext cx="2262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2216150" y="2468563"/>
            <a:ext cx="1111250" cy="1252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3379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B15: </a:t>
            </a:r>
            <a:r>
              <a:rPr lang="ru-RU" altLang="ru-RU" smtClean="0"/>
              <a:t>количество путей в графах</a:t>
            </a:r>
          </a:p>
        </p:txBody>
      </p:sp>
      <p:sp>
        <p:nvSpPr>
          <p:cNvPr id="3379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F3ECD4-AA53-4323-BB94-45D05ACE20F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95288" y="33528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А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1030288" y="2527300"/>
            <a:ext cx="1128712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939800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3294063" y="372110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noFill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564832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800417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2116138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4043363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noFill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6826250" y="5072063"/>
            <a:ext cx="160338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2116138" y="239395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826250" y="239395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1042988" y="3838575"/>
            <a:ext cx="1106487" cy="1250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4152900" y="3862388"/>
            <a:ext cx="1520825" cy="1233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6905625" y="3867150"/>
            <a:ext cx="1119188" cy="128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5778500" y="3786188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2212975" y="5141913"/>
            <a:ext cx="1836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4157663" y="5143500"/>
            <a:ext cx="266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2260600" y="2457450"/>
            <a:ext cx="2222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4621213" y="2457450"/>
            <a:ext cx="2224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6921500" y="2468563"/>
            <a:ext cx="1160463" cy="1228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562475" y="2482850"/>
            <a:ext cx="3444875" cy="1246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597025" y="201136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Б</a:t>
            </a: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3417888" y="3786188"/>
            <a:ext cx="2228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3375025" y="2552700"/>
            <a:ext cx="1108075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2540000" y="33274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В</a:t>
            </a: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1539875" y="5133975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Г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4295775" y="1849438"/>
            <a:ext cx="53816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Д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3944938" y="5253038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Е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5483225" y="323215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Ж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6853238" y="1881188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en-US" sz="2800" dirty="0">
                <a:latin typeface="+mn-lt"/>
              </a:rPr>
              <a:t>И</a:t>
            </a:r>
            <a:endParaRPr lang="ru-RU" sz="2800" dirty="0">
              <a:latin typeface="+mn-lt"/>
            </a:endParaRP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670675" y="528161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К</a:t>
            </a: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8069263" y="3598863"/>
            <a:ext cx="538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Л</a:t>
            </a:r>
          </a:p>
        </p:txBody>
      </p:sp>
      <p:sp>
        <p:nvSpPr>
          <p:cNvPr id="33831" name="Rectangle 40"/>
          <p:cNvSpPr>
            <a:spLocks noChangeArrowheads="1"/>
          </p:cNvSpPr>
          <p:nvPr/>
        </p:nvSpPr>
        <p:spPr bwMode="auto">
          <a:xfrm>
            <a:off x="355600" y="838200"/>
            <a:ext cx="848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ea typeface="Calibri" pitchFamily="34" charset="0"/>
                <a:cs typeface="Courier New" pitchFamily="49" charset="0"/>
              </a:rPr>
              <a:t>Сколько существует различных путей из города А в город Л, </a:t>
            </a:r>
            <a:r>
              <a:rPr lang="ru-RU" altLang="ru-RU" sz="2800" b="1" i="1">
                <a:solidFill>
                  <a:srgbClr val="000099"/>
                </a:solidFill>
                <a:ea typeface="Calibri" pitchFamily="34" charset="0"/>
                <a:cs typeface="Courier New" pitchFamily="49" charset="0"/>
              </a:rPr>
              <a:t>проходящих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 через</a:t>
            </a:r>
            <a:r>
              <a:rPr lang="en-US" altLang="ru-RU" sz="2800" i="1">
                <a:ea typeface="Calibri" pitchFamily="34" charset="0"/>
                <a:cs typeface="Courier New" pitchFamily="49" charset="0"/>
              </a:rPr>
              <a:t> 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Д?</a:t>
            </a:r>
            <a:endParaRPr lang="ru-RU" altLang="ru-RU" sz="28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41" name="Полилиния 40"/>
          <p:cNvSpPr>
            <a:spLocks noChangeArrowheads="1"/>
          </p:cNvSpPr>
          <p:nvPr/>
        </p:nvSpPr>
        <p:spPr bwMode="auto">
          <a:xfrm>
            <a:off x="4551363" y="2352675"/>
            <a:ext cx="0" cy="3687763"/>
          </a:xfrm>
          <a:custGeom>
            <a:avLst/>
            <a:gdLst>
              <a:gd name="T0" fmla="*/ 0 w 41096"/>
              <a:gd name="T1" fmla="*/ 0 h 3688423"/>
              <a:gd name="T2" fmla="*/ 0 w 41096"/>
              <a:gd name="T3" fmla="*/ 3673933 h 3688423"/>
              <a:gd name="T4" fmla="*/ 0 60000 65536"/>
              <a:gd name="T5" fmla="*/ 0 60000 65536"/>
              <a:gd name="T6" fmla="*/ 0 w 41096"/>
              <a:gd name="T7" fmla="*/ 0 h 3688423"/>
              <a:gd name="T8" fmla="*/ 0 w 41096"/>
              <a:gd name="T9" fmla="*/ 3688423 h 36884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96" h="3688423">
                <a:moveTo>
                  <a:pt x="0" y="0"/>
                </a:moveTo>
                <a:lnTo>
                  <a:pt x="41096" y="3688423"/>
                </a:lnTo>
              </a:path>
            </a:pathLst>
          </a:cu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471988" y="2393950"/>
            <a:ext cx="160337" cy="160338"/>
          </a:xfrm>
          <a:prstGeom prst="ellipse">
            <a:avLst/>
          </a:prstGeom>
          <a:solidFill>
            <a:srgbClr val="FF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 animBg="1"/>
      <p:bldP spid="79883" grpId="0" animBg="1"/>
      <p:bldP spid="79884" grpId="0" animBg="1"/>
      <p:bldP spid="79907" grpId="0"/>
      <p:bldP spid="79908" grpId="0"/>
      <p:bldP spid="79910" grpId="0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2203450" y="3871913"/>
            <a:ext cx="1128713" cy="127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030288" y="3786188"/>
            <a:ext cx="2262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2216150" y="2468563"/>
            <a:ext cx="1111250" cy="1252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3482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B15: </a:t>
            </a:r>
            <a:r>
              <a:rPr lang="ru-RU" altLang="ru-RU" smtClean="0"/>
              <a:t>количество путей в графах</a:t>
            </a:r>
          </a:p>
        </p:txBody>
      </p:sp>
      <p:sp>
        <p:nvSpPr>
          <p:cNvPr id="3482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6EE2AF-D109-46BF-B2FA-243FC41B6BF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95288" y="33528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А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1030288" y="2527300"/>
            <a:ext cx="1128712" cy="126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939800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3294063" y="372110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noFill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564832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8004175" y="372110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2116138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6826250" y="5072063"/>
            <a:ext cx="160338" cy="160337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2116138" y="2393950"/>
            <a:ext cx="160337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826250" y="2393950"/>
            <a:ext cx="160338" cy="160338"/>
          </a:xfrm>
          <a:prstGeom prst="ellipse">
            <a:avLst/>
          </a:prstGeom>
          <a:solidFill>
            <a:srgbClr val="00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1042988" y="3838575"/>
            <a:ext cx="1106487" cy="1250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 flipV="1">
            <a:off x="3421063" y="3862388"/>
            <a:ext cx="1931987" cy="127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6905625" y="3867150"/>
            <a:ext cx="1119188" cy="128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5778500" y="3786188"/>
            <a:ext cx="2232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2212975" y="5162550"/>
            <a:ext cx="3089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5383213" y="5143500"/>
            <a:ext cx="14382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2260600" y="2457450"/>
            <a:ext cx="2222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4621213" y="2457450"/>
            <a:ext cx="2224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6921500" y="2468563"/>
            <a:ext cx="1160463" cy="1228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562475" y="2482850"/>
            <a:ext cx="3444875" cy="1246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597025" y="201136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Б</a:t>
            </a: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3417888" y="3786188"/>
            <a:ext cx="2228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3375025" y="2552700"/>
            <a:ext cx="1108075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2540000" y="332740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В</a:t>
            </a: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1539875" y="5133975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Г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4295775" y="1849438"/>
            <a:ext cx="53816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Д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5229225" y="526256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 dirty="0">
                <a:latin typeface="+mn-lt"/>
              </a:rPr>
              <a:t>Е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5483225" y="3232150"/>
            <a:ext cx="5365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Ж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6853238" y="1881188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en-US" sz="2800" dirty="0">
                <a:latin typeface="+mn-lt"/>
              </a:rPr>
              <a:t>И</a:t>
            </a:r>
            <a:endParaRPr lang="ru-RU" sz="2800" dirty="0">
              <a:latin typeface="+mn-lt"/>
            </a:endParaRPr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670675" y="5281613"/>
            <a:ext cx="53657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К</a:t>
            </a:r>
          </a:p>
        </p:txBody>
      </p:sp>
      <p:sp>
        <p:nvSpPr>
          <p:cNvPr id="79911" name="Text Box 39"/>
          <p:cNvSpPr txBox="1">
            <a:spLocks noChangeArrowheads="1"/>
          </p:cNvSpPr>
          <p:nvPr/>
        </p:nvSpPr>
        <p:spPr bwMode="auto">
          <a:xfrm>
            <a:off x="8069263" y="3598863"/>
            <a:ext cx="5381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ru-RU" sz="2800">
                <a:latin typeface="+mn-lt"/>
              </a:rPr>
              <a:t>Л</a:t>
            </a:r>
          </a:p>
        </p:txBody>
      </p:sp>
      <p:sp>
        <p:nvSpPr>
          <p:cNvPr id="34854" name="Rectangle 40"/>
          <p:cNvSpPr>
            <a:spLocks noChangeArrowheads="1"/>
          </p:cNvSpPr>
          <p:nvPr/>
        </p:nvSpPr>
        <p:spPr bwMode="auto">
          <a:xfrm>
            <a:off x="355600" y="838200"/>
            <a:ext cx="848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ea typeface="Calibri" pitchFamily="34" charset="0"/>
                <a:cs typeface="Courier New" pitchFamily="49" charset="0"/>
              </a:rPr>
              <a:t>Сколько существует различных путей из города А в город Л, </a:t>
            </a:r>
            <a:r>
              <a:rPr lang="ru-RU" altLang="ru-RU" sz="2800" b="1" i="1">
                <a:solidFill>
                  <a:srgbClr val="000099"/>
                </a:solidFill>
                <a:ea typeface="Calibri" pitchFamily="34" charset="0"/>
                <a:cs typeface="Courier New" pitchFamily="49" charset="0"/>
              </a:rPr>
              <a:t>проходящих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 через</a:t>
            </a:r>
            <a:r>
              <a:rPr lang="en-US" altLang="ru-RU" sz="2800" i="1">
                <a:ea typeface="Calibri" pitchFamily="34" charset="0"/>
                <a:cs typeface="Courier New" pitchFamily="49" charset="0"/>
              </a:rPr>
              <a:t> </a:t>
            </a:r>
            <a:r>
              <a:rPr lang="ru-RU" altLang="ru-RU" sz="2800" i="1">
                <a:ea typeface="Calibri" pitchFamily="34" charset="0"/>
                <a:cs typeface="Courier New" pitchFamily="49" charset="0"/>
              </a:rPr>
              <a:t>Д?</a:t>
            </a:r>
            <a:endParaRPr lang="ru-RU" altLang="ru-RU" sz="28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41" name="Полилиния 40"/>
          <p:cNvSpPr>
            <a:spLocks noChangeArrowheads="1"/>
          </p:cNvSpPr>
          <p:nvPr/>
        </p:nvSpPr>
        <p:spPr bwMode="auto">
          <a:xfrm>
            <a:off x="4551363" y="2352675"/>
            <a:ext cx="0" cy="3687763"/>
          </a:xfrm>
          <a:custGeom>
            <a:avLst/>
            <a:gdLst>
              <a:gd name="T0" fmla="*/ 0 w 41096"/>
              <a:gd name="T1" fmla="*/ 0 h 3688423"/>
              <a:gd name="T2" fmla="*/ 0 w 41096"/>
              <a:gd name="T3" fmla="*/ 3673933 h 3688423"/>
              <a:gd name="T4" fmla="*/ 0 60000 65536"/>
              <a:gd name="T5" fmla="*/ 0 60000 65536"/>
              <a:gd name="T6" fmla="*/ 0 w 41096"/>
              <a:gd name="T7" fmla="*/ 0 h 3688423"/>
              <a:gd name="T8" fmla="*/ 0 w 41096"/>
              <a:gd name="T9" fmla="*/ 3688423 h 36884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96" h="3688423">
                <a:moveTo>
                  <a:pt x="0" y="0"/>
                </a:moveTo>
                <a:lnTo>
                  <a:pt x="41096" y="3688423"/>
                </a:lnTo>
              </a:path>
            </a:pathLst>
          </a:custGeom>
          <a:noFill/>
          <a:ln w="28575" algn="ctr">
            <a:solidFill>
              <a:srgbClr val="00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471988" y="2393950"/>
            <a:ext cx="160337" cy="160338"/>
          </a:xfrm>
          <a:prstGeom prst="ellipse">
            <a:avLst/>
          </a:prstGeom>
          <a:solidFill>
            <a:srgbClr val="FF0000"/>
          </a:solidFill>
          <a:ln w="3175" algn="ctr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 flipV="1">
            <a:off x="5373688" y="3894138"/>
            <a:ext cx="349250" cy="1222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 flipH="1" flipV="1">
            <a:off x="3411538" y="3852863"/>
            <a:ext cx="1930400" cy="127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  <p:sp>
        <p:nvSpPr>
          <p:cNvPr id="44" name="Полилиния 43"/>
          <p:cNvSpPr>
            <a:spLocks noChangeArrowheads="1"/>
          </p:cNvSpPr>
          <p:nvPr/>
        </p:nvSpPr>
        <p:spPr bwMode="auto">
          <a:xfrm>
            <a:off x="4551363" y="2465388"/>
            <a:ext cx="1624012" cy="3432175"/>
          </a:xfrm>
          <a:custGeom>
            <a:avLst/>
            <a:gdLst>
              <a:gd name="T0" fmla="*/ 0 w 41096"/>
              <a:gd name="T1" fmla="*/ 0 h 3688423"/>
              <a:gd name="T2" fmla="*/ 0 w 41096"/>
              <a:gd name="T3" fmla="*/ 2067787 h 3688423"/>
              <a:gd name="T4" fmla="*/ 0 60000 65536"/>
              <a:gd name="T5" fmla="*/ 0 60000 65536"/>
              <a:gd name="T6" fmla="*/ 0 w 41096"/>
              <a:gd name="T7" fmla="*/ 0 h 3688423"/>
              <a:gd name="T8" fmla="*/ 0 w 41096"/>
              <a:gd name="T9" fmla="*/ 3688423 h 36884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96" h="3688423">
                <a:moveTo>
                  <a:pt x="0" y="0"/>
                </a:moveTo>
                <a:lnTo>
                  <a:pt x="41096" y="3688423"/>
                </a:lnTo>
              </a:path>
            </a:pathLst>
          </a:custGeom>
          <a:noFill/>
          <a:ln w="2857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5297488" y="5072063"/>
            <a:ext cx="160337" cy="160337"/>
          </a:xfrm>
          <a:prstGeom prst="ellipse">
            <a:avLst/>
          </a:prstGeom>
          <a:solidFill>
            <a:srgbClr val="000000"/>
          </a:solidFill>
          <a:ln w="3175" algn="ctr">
            <a:noFill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ru-RU" sz="2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 animBg="1"/>
      <p:bldP spid="79884" grpId="0" animBg="1"/>
      <p:bldP spid="79908" grpId="0"/>
      <p:bldP spid="79910" grpId="0"/>
      <p:bldP spid="41" grpId="0" animBg="1"/>
      <p:bldP spid="41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B1: </a:t>
            </a:r>
            <a:r>
              <a:rPr lang="ru-RU" altLang="ru-RU" smtClean="0"/>
              <a:t>двоичная система счисления</a:t>
            </a:r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E77914-0BEE-4790-8166-DC0BE29BFFE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381000" y="823913"/>
            <a:ext cx="8445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Сколько единиц в двоичной записи шестнадцатеричного числа 12</a:t>
            </a:r>
            <a:r>
              <a:rPr lang="en-US" altLang="ru-RU" sz="2400" i="1"/>
              <a:t>F0</a:t>
            </a:r>
            <a:r>
              <a:rPr lang="en-US" altLang="ru-RU" sz="2400" i="1" baseline="-25000"/>
              <a:t>16</a:t>
            </a:r>
            <a:r>
              <a:rPr lang="en-US" altLang="ru-RU" sz="2400" i="1"/>
              <a:t>.</a:t>
            </a:r>
            <a:endParaRPr lang="ru-RU" altLang="ru-RU" sz="2400" i="1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71813" y="2830513"/>
            <a:ext cx="37465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74763" y="2817813"/>
            <a:ext cx="2247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</a:rPr>
              <a:t>1 + 1 + 4 = 6</a:t>
            </a:r>
            <a:endParaRPr lang="ru-RU" altLang="ru-RU" sz="2800">
              <a:solidFill>
                <a:srgbClr val="000000"/>
              </a:solidFill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381000" y="3629025"/>
            <a:ext cx="844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Укажите наименьшее число, двоичная запись которого содержит ровно </a:t>
            </a:r>
            <a:r>
              <a:rPr lang="ru-RU" altLang="ru-RU" sz="2400" b="1" i="1"/>
              <a:t>три значащих нуля и три единицы</a:t>
            </a:r>
            <a:r>
              <a:rPr lang="ru-RU" altLang="ru-RU" sz="2400" i="1"/>
              <a:t>. Ответ запишите в десятичной системе счисления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67000" y="4824413"/>
            <a:ext cx="6350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6938" y="4832350"/>
            <a:ext cx="2430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</a:t>
            </a:r>
            <a:r>
              <a:rPr lang="en-US" altLang="ru-RU" sz="2800">
                <a:solidFill>
                  <a:srgbClr val="000000"/>
                </a:solidFill>
              </a:rPr>
              <a:t>00011</a:t>
            </a:r>
            <a:r>
              <a:rPr lang="en-US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>
                <a:solidFill>
                  <a:srgbClr val="000000"/>
                </a:solidFill>
              </a:rPr>
              <a:t> =  35</a:t>
            </a:r>
            <a:endParaRPr lang="ru-RU" altLang="ru-RU" sz="2800">
              <a:solidFill>
                <a:srgbClr val="0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150938" y="2157413"/>
            <a:ext cx="657225" cy="576262"/>
          </a:xfrm>
          <a:prstGeom prst="wedgeRoundRectCallout">
            <a:avLst>
              <a:gd name="adj1" fmla="val -5208"/>
              <a:gd name="adj2" fmla="val 9107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latin typeface="Arial" charset="0"/>
              </a:rPr>
              <a:t>1</a:t>
            </a:r>
            <a:r>
              <a:rPr lang="en-US" sz="2800" baseline="-25000" dirty="0">
                <a:latin typeface="Arial" charset="0"/>
              </a:rPr>
              <a:t>2</a:t>
            </a:r>
            <a:endParaRPr lang="ru-RU" dirty="0">
              <a:latin typeface="Arial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1838325" y="2157413"/>
            <a:ext cx="801688" cy="576262"/>
          </a:xfrm>
          <a:prstGeom prst="wedgeRoundRectCallout">
            <a:avLst>
              <a:gd name="adj1" fmla="val -23157"/>
              <a:gd name="adj2" fmla="val 8571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latin typeface="Arial" charset="0"/>
              </a:rPr>
              <a:t>1</a:t>
            </a:r>
            <a:r>
              <a:rPr lang="ru-RU" sz="2800" dirty="0">
                <a:latin typeface="Arial" charset="0"/>
              </a:rPr>
              <a:t>0</a:t>
            </a:r>
            <a:r>
              <a:rPr lang="en-US" sz="2800" baseline="-25000" dirty="0">
                <a:latin typeface="Arial" charset="0"/>
              </a:rPr>
              <a:t>2</a:t>
            </a:r>
            <a:endParaRPr lang="ru-RU" dirty="0"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212850" y="1666875"/>
            <a:ext cx="384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</a:rPr>
              <a:t>1      </a:t>
            </a:r>
            <a:r>
              <a:rPr lang="ru-RU" altLang="ru-RU" sz="2800">
                <a:solidFill>
                  <a:srgbClr val="000000"/>
                </a:solidFill>
              </a:rPr>
              <a:t>2 </a:t>
            </a:r>
            <a:r>
              <a:rPr lang="en-US" altLang="ru-RU" sz="2800">
                <a:solidFill>
                  <a:srgbClr val="000000"/>
                </a:solidFill>
              </a:rPr>
              <a:t>      </a:t>
            </a:r>
            <a:r>
              <a:rPr lang="ru-RU" altLang="ru-RU" sz="2800">
                <a:solidFill>
                  <a:srgbClr val="000000"/>
                </a:solidFill>
              </a:rPr>
              <a:t>   </a:t>
            </a:r>
            <a:r>
              <a:rPr lang="en-US" altLang="ru-RU" sz="2800">
                <a:solidFill>
                  <a:srgbClr val="000000"/>
                </a:solidFill>
              </a:rPr>
              <a:t>F</a:t>
            </a:r>
            <a:r>
              <a:rPr lang="ru-RU" altLang="ru-RU" sz="2800">
                <a:solidFill>
                  <a:srgbClr val="000000"/>
                </a:solidFill>
              </a:rPr>
              <a:t>         0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2713038" y="2157413"/>
            <a:ext cx="1181100" cy="576262"/>
          </a:xfrm>
          <a:prstGeom prst="wedgeRoundRectCallout">
            <a:avLst>
              <a:gd name="adj1" fmla="val -48360"/>
              <a:gd name="adj2" fmla="val 8392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latin typeface="Arial" charset="0"/>
              </a:rPr>
              <a:t>1</a:t>
            </a:r>
            <a:r>
              <a:rPr lang="ru-RU" sz="2800" dirty="0">
                <a:latin typeface="Arial" charset="0"/>
              </a:rPr>
              <a:t>111</a:t>
            </a:r>
            <a:r>
              <a:rPr lang="en-US" sz="2800" baseline="-25000" dirty="0">
                <a:latin typeface="Arial" charset="0"/>
              </a:rPr>
              <a:t>2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7" grpId="0"/>
      <p:bldP spid="8" grpId="0" animBg="1"/>
      <p:bldP spid="9" grpId="0" build="p"/>
      <p:bldP spid="10" grpId="0" animBg="1"/>
      <p:bldP spid="11" grpId="0" animBg="1"/>
      <p:bldP spid="16" grpId="0" build="p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67A745-D25C-4B04-AD07-A2D3E6DDEC1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sp>
        <p:nvSpPr>
          <p:cNvPr id="35844" name="Прямоугольник 3"/>
          <p:cNvSpPr>
            <a:spLocks noChangeArrowheads="1"/>
          </p:cNvSpPr>
          <p:nvPr/>
        </p:nvSpPr>
        <p:spPr bwMode="auto">
          <a:xfrm>
            <a:off x="395288" y="800100"/>
            <a:ext cx="845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/>
              <a:t>Сколько единиц содержится в двоичной (троичной, …) записи числа </a:t>
            </a:r>
            <a:r>
              <a:rPr lang="en-US" altLang="ru-RU" sz="2800"/>
              <a:t>X</a:t>
            </a:r>
            <a:r>
              <a:rPr lang="ru-RU" altLang="ru-RU" sz="2800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44513" y="1860550"/>
            <a:ext cx="345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10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en-US" altLang="ru-RU" sz="4000" b="1">
                <a:solidFill>
                  <a:srgbClr val="000000"/>
                </a:solidFill>
              </a:rPr>
              <a:t> = 100…0 </a:t>
            </a:r>
          </a:p>
        </p:txBody>
      </p:sp>
      <p:sp>
        <p:nvSpPr>
          <p:cNvPr id="14" name="Правая фигурная скобка 13"/>
          <p:cNvSpPr>
            <a:spLocks/>
          </p:cNvSpPr>
          <p:nvPr/>
        </p:nvSpPr>
        <p:spPr bwMode="auto">
          <a:xfrm rot="5400000" flipV="1">
            <a:off x="2878931" y="1864519"/>
            <a:ext cx="231775" cy="1392238"/>
          </a:xfrm>
          <a:prstGeom prst="rightBrace">
            <a:avLst>
              <a:gd name="adj1" fmla="val 632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770188" y="26066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305300" y="1860550"/>
            <a:ext cx="3924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10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ru-RU" altLang="ru-RU" sz="4000" b="1">
                <a:solidFill>
                  <a:srgbClr val="000000"/>
                </a:solidFill>
              </a:rPr>
              <a:t>-1</a:t>
            </a:r>
            <a:r>
              <a:rPr lang="en-US" altLang="ru-RU" sz="4000" b="1">
                <a:solidFill>
                  <a:srgbClr val="000000"/>
                </a:solidFill>
              </a:rPr>
              <a:t> = </a:t>
            </a:r>
            <a:r>
              <a:rPr lang="ru-RU" altLang="ru-RU" sz="4000" b="1">
                <a:solidFill>
                  <a:srgbClr val="000000"/>
                </a:solidFill>
              </a:rPr>
              <a:t>99</a:t>
            </a:r>
            <a:r>
              <a:rPr lang="en-US" altLang="ru-RU" sz="4000" b="1">
                <a:solidFill>
                  <a:srgbClr val="000000"/>
                </a:solidFill>
              </a:rPr>
              <a:t>…</a:t>
            </a:r>
            <a:r>
              <a:rPr lang="ru-RU" altLang="ru-RU" sz="4000" b="1">
                <a:solidFill>
                  <a:srgbClr val="000000"/>
                </a:solidFill>
              </a:rPr>
              <a:t>9</a:t>
            </a:r>
            <a:r>
              <a:rPr lang="en-US" altLang="ru-RU" sz="4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7" name="Правая фигурная скобка 16"/>
          <p:cNvSpPr>
            <a:spLocks/>
          </p:cNvSpPr>
          <p:nvPr/>
        </p:nvSpPr>
        <p:spPr bwMode="auto">
          <a:xfrm rot="5400000" flipV="1">
            <a:off x="6788944" y="1850232"/>
            <a:ext cx="231775" cy="1392237"/>
          </a:xfrm>
          <a:prstGeom prst="rightBrace">
            <a:avLst>
              <a:gd name="adj1" fmla="val 632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680200" y="2592388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44513" y="3238500"/>
            <a:ext cx="345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0000"/>
                </a:solidFill>
              </a:rPr>
              <a:t>2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en-US" altLang="ru-RU" sz="4000" b="1">
                <a:solidFill>
                  <a:srgbClr val="000000"/>
                </a:solidFill>
              </a:rPr>
              <a:t> = 100…0</a:t>
            </a:r>
            <a:r>
              <a:rPr lang="en-US" altLang="ru-RU" sz="4000" b="1" baseline="-25000">
                <a:solidFill>
                  <a:srgbClr val="000000"/>
                </a:solidFill>
              </a:rPr>
              <a:t>2</a:t>
            </a:r>
            <a:r>
              <a:rPr lang="en-US" altLang="ru-RU" sz="4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" name="Правая фигурная скобка 19"/>
          <p:cNvSpPr>
            <a:spLocks/>
          </p:cNvSpPr>
          <p:nvPr/>
        </p:nvSpPr>
        <p:spPr bwMode="auto">
          <a:xfrm rot="5400000" flipV="1">
            <a:off x="2586831" y="3318669"/>
            <a:ext cx="195263" cy="1241425"/>
          </a:xfrm>
          <a:prstGeom prst="rightBrace">
            <a:avLst>
              <a:gd name="adj1" fmla="val 6337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460625" y="398621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305300" y="3238500"/>
            <a:ext cx="3924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0000"/>
                </a:solidFill>
              </a:rPr>
              <a:t>2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ru-RU" altLang="ru-RU" sz="4000" b="1">
                <a:solidFill>
                  <a:srgbClr val="000000"/>
                </a:solidFill>
              </a:rPr>
              <a:t>-1</a:t>
            </a:r>
            <a:r>
              <a:rPr lang="en-US" altLang="ru-RU" sz="4000" b="1">
                <a:solidFill>
                  <a:srgbClr val="000000"/>
                </a:solidFill>
              </a:rPr>
              <a:t> = 11…1 </a:t>
            </a:r>
          </a:p>
        </p:txBody>
      </p:sp>
      <p:sp>
        <p:nvSpPr>
          <p:cNvPr id="23" name="Правая фигурная скобка 22"/>
          <p:cNvSpPr>
            <a:spLocks/>
          </p:cNvSpPr>
          <p:nvPr/>
        </p:nvSpPr>
        <p:spPr bwMode="auto">
          <a:xfrm rot="5400000" flipV="1">
            <a:off x="6528594" y="3307556"/>
            <a:ext cx="185738" cy="1190625"/>
          </a:xfrm>
          <a:prstGeom prst="rightBrace">
            <a:avLst>
              <a:gd name="adj1" fmla="val 6321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384925" y="3943350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544513" y="4702175"/>
            <a:ext cx="345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3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en-US" altLang="ru-RU" sz="4000" b="1">
                <a:solidFill>
                  <a:srgbClr val="000000"/>
                </a:solidFill>
              </a:rPr>
              <a:t> = 100…0</a:t>
            </a:r>
            <a:r>
              <a:rPr lang="ru-RU" altLang="ru-RU" sz="4000" b="1" baseline="-25000">
                <a:solidFill>
                  <a:srgbClr val="000000"/>
                </a:solidFill>
              </a:rPr>
              <a:t>3</a:t>
            </a:r>
            <a:r>
              <a:rPr lang="en-US" altLang="ru-RU" sz="4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" name="Правая фигурная скобка 35"/>
          <p:cNvSpPr>
            <a:spLocks/>
          </p:cNvSpPr>
          <p:nvPr/>
        </p:nvSpPr>
        <p:spPr bwMode="auto">
          <a:xfrm rot="5400000" flipV="1">
            <a:off x="2586831" y="4782344"/>
            <a:ext cx="195263" cy="1241425"/>
          </a:xfrm>
          <a:prstGeom prst="rightBrace">
            <a:avLst>
              <a:gd name="adj1" fmla="val 6337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2460625" y="5448300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4305300" y="4702175"/>
            <a:ext cx="3924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000000"/>
                </a:solidFill>
              </a:rPr>
              <a:t>3</a:t>
            </a:r>
            <a:r>
              <a:rPr lang="en-US" altLang="ru-RU" sz="4000" b="1" baseline="30000">
                <a:solidFill>
                  <a:srgbClr val="FF0000"/>
                </a:solidFill>
              </a:rPr>
              <a:t>N</a:t>
            </a:r>
            <a:r>
              <a:rPr lang="ru-RU" altLang="ru-RU" sz="4000" b="1">
                <a:solidFill>
                  <a:srgbClr val="000000"/>
                </a:solidFill>
              </a:rPr>
              <a:t>-1</a:t>
            </a:r>
            <a:r>
              <a:rPr lang="en-US" altLang="ru-RU" sz="4000" b="1">
                <a:solidFill>
                  <a:srgbClr val="000000"/>
                </a:solidFill>
              </a:rPr>
              <a:t> = </a:t>
            </a:r>
            <a:r>
              <a:rPr lang="ru-RU" altLang="ru-RU" sz="4000" b="1">
                <a:solidFill>
                  <a:srgbClr val="000000"/>
                </a:solidFill>
              </a:rPr>
              <a:t>22</a:t>
            </a:r>
            <a:r>
              <a:rPr lang="en-US" altLang="ru-RU" sz="4000" b="1">
                <a:solidFill>
                  <a:srgbClr val="000000"/>
                </a:solidFill>
              </a:rPr>
              <a:t>…</a:t>
            </a:r>
            <a:r>
              <a:rPr lang="ru-RU" altLang="ru-RU" sz="4000" b="1">
                <a:solidFill>
                  <a:srgbClr val="000000"/>
                </a:solidFill>
              </a:rPr>
              <a:t>2</a:t>
            </a:r>
            <a:r>
              <a:rPr lang="en-US" altLang="ru-RU" sz="4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" name="Правая фигурная скобка 38"/>
          <p:cNvSpPr>
            <a:spLocks/>
          </p:cNvSpPr>
          <p:nvPr/>
        </p:nvSpPr>
        <p:spPr bwMode="auto">
          <a:xfrm rot="5400000" flipV="1">
            <a:off x="6528594" y="4769644"/>
            <a:ext cx="185737" cy="1190625"/>
          </a:xfrm>
          <a:prstGeom prst="rightBrace">
            <a:avLst>
              <a:gd name="adj1" fmla="val 6321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6384925" y="5407025"/>
            <a:ext cx="444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animBg="1"/>
      <p:bldP spid="15" grpId="0"/>
      <p:bldP spid="16" grpId="0" build="p"/>
      <p:bldP spid="17" grpId="0" animBg="1"/>
      <p:bldP spid="18" grpId="0"/>
      <p:bldP spid="19" grpId="0" build="p"/>
      <p:bldP spid="20" grpId="0" animBg="1"/>
      <p:bldP spid="21" grpId="0"/>
      <p:bldP spid="22" grpId="0" build="p"/>
      <p:bldP spid="23" grpId="0" animBg="1"/>
      <p:bldP spid="24" grpId="0"/>
      <p:bldP spid="35" grpId="0" build="p"/>
      <p:bldP spid="36" grpId="0" animBg="1"/>
      <p:bldP spid="37" grpId="0"/>
      <p:bldP spid="38" grpId="0" build="p"/>
      <p:bldP spid="39" grpId="0" animBg="1"/>
      <p:bldP spid="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378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35CB4-A75F-47AD-A513-C50673D29F6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  <p:sp>
        <p:nvSpPr>
          <p:cNvPr id="37892" name="Прямоугольник 18"/>
          <p:cNvSpPr>
            <a:spLocks noChangeArrowheads="1"/>
          </p:cNvSpPr>
          <p:nvPr/>
        </p:nvSpPr>
        <p:spPr bwMode="auto">
          <a:xfrm>
            <a:off x="544513" y="914400"/>
            <a:ext cx="5732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0000"/>
                </a:solidFill>
              </a:rPr>
              <a:t>2</a:t>
            </a:r>
            <a:r>
              <a:rPr lang="en-US" altLang="ru-RU" sz="4000" b="1" baseline="30000"/>
              <a:t>N</a:t>
            </a:r>
            <a:r>
              <a:rPr lang="en-US" altLang="ru-RU" sz="4000" b="1">
                <a:solidFill>
                  <a:srgbClr val="000000"/>
                </a:solidFill>
              </a:rPr>
              <a:t> – 2</a:t>
            </a:r>
            <a:r>
              <a:rPr lang="en-US" altLang="ru-RU" sz="4000" b="1" baseline="30000">
                <a:solidFill>
                  <a:srgbClr val="000000"/>
                </a:solidFill>
              </a:rPr>
              <a:t>M</a:t>
            </a:r>
            <a:r>
              <a:rPr lang="en-US" altLang="ru-RU" sz="4000" b="1">
                <a:solidFill>
                  <a:srgbClr val="000000"/>
                </a:solidFill>
              </a:rPr>
              <a:t> = 2</a:t>
            </a:r>
            <a:r>
              <a:rPr lang="en-US" altLang="ru-RU" sz="4000" b="1" baseline="30000">
                <a:solidFill>
                  <a:srgbClr val="000000"/>
                </a:solidFill>
              </a:rPr>
              <a:t>M </a:t>
            </a:r>
            <a:r>
              <a:rPr lang="en-US" altLang="ru-RU" sz="4000" b="1">
                <a:solidFill>
                  <a:srgbClr val="000000"/>
                </a:solidFill>
              </a:rPr>
              <a:t>· (2</a:t>
            </a:r>
            <a:r>
              <a:rPr lang="en-US" altLang="ru-RU" sz="4000" b="1" baseline="30000">
                <a:solidFill>
                  <a:srgbClr val="000000"/>
                </a:solidFill>
              </a:rPr>
              <a:t>N-M</a:t>
            </a:r>
            <a:r>
              <a:rPr lang="en-US" altLang="ru-RU" sz="4000" b="1">
                <a:solidFill>
                  <a:srgbClr val="000000"/>
                </a:solidFill>
              </a:rPr>
              <a:t> – 1)</a:t>
            </a:r>
          </a:p>
        </p:txBody>
      </p:sp>
      <p:sp>
        <p:nvSpPr>
          <p:cNvPr id="20" name="Правая фигурная скобка 19"/>
          <p:cNvSpPr>
            <a:spLocks/>
          </p:cNvSpPr>
          <p:nvPr/>
        </p:nvSpPr>
        <p:spPr bwMode="auto">
          <a:xfrm rot="5400000" flipV="1">
            <a:off x="2101056" y="1908969"/>
            <a:ext cx="195263" cy="1241425"/>
          </a:xfrm>
          <a:prstGeom prst="rightBrace">
            <a:avLst>
              <a:gd name="adj1" fmla="val 6337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65325" y="2633663"/>
            <a:ext cx="484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M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3" name="Правая фигурная скобка 22"/>
          <p:cNvSpPr>
            <a:spLocks/>
          </p:cNvSpPr>
          <p:nvPr/>
        </p:nvSpPr>
        <p:spPr bwMode="auto">
          <a:xfrm rot="5400000" flipV="1">
            <a:off x="4061619" y="1935956"/>
            <a:ext cx="185738" cy="1190625"/>
          </a:xfrm>
          <a:prstGeom prst="rightBrace">
            <a:avLst>
              <a:gd name="adj1" fmla="val 6321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746500" y="2571750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N-M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744538" y="1825625"/>
            <a:ext cx="6656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0000"/>
                </a:solidFill>
              </a:rPr>
              <a:t>= 100…0</a:t>
            </a:r>
            <a:r>
              <a:rPr lang="en-US" altLang="ru-RU" sz="4000" b="1" baseline="-25000">
                <a:solidFill>
                  <a:srgbClr val="000000"/>
                </a:solidFill>
              </a:rPr>
              <a:t>2</a:t>
            </a:r>
            <a:r>
              <a:rPr lang="en-US" altLang="ru-RU" sz="4000" b="1">
                <a:solidFill>
                  <a:srgbClr val="000000"/>
                </a:solidFill>
              </a:rPr>
              <a:t> · 11…1</a:t>
            </a:r>
            <a:r>
              <a:rPr lang="en-US" altLang="ru-RU" sz="4000" b="1" baseline="-25000">
                <a:solidFill>
                  <a:srgbClr val="000000"/>
                </a:solidFill>
              </a:rPr>
              <a:t>2</a:t>
            </a:r>
            <a:r>
              <a:rPr lang="en-US" altLang="ru-RU" sz="4000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44538" y="3168650"/>
            <a:ext cx="6656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0000"/>
                </a:solidFill>
              </a:rPr>
              <a:t>= 11…100…0</a:t>
            </a:r>
            <a:r>
              <a:rPr lang="en-US" altLang="ru-RU" sz="4000" b="1" baseline="-25000">
                <a:solidFill>
                  <a:srgbClr val="000000"/>
                </a:solidFill>
              </a:rPr>
              <a:t>2</a:t>
            </a:r>
            <a:r>
              <a:rPr lang="en-US" altLang="ru-RU" sz="4000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" name="Правая фигурная скобка 27"/>
          <p:cNvSpPr>
            <a:spLocks/>
          </p:cNvSpPr>
          <p:nvPr/>
        </p:nvSpPr>
        <p:spPr bwMode="auto">
          <a:xfrm rot="5400000" flipV="1">
            <a:off x="1813719" y="3278981"/>
            <a:ext cx="185738" cy="1190625"/>
          </a:xfrm>
          <a:prstGeom prst="rightBrace">
            <a:avLst>
              <a:gd name="adj1" fmla="val 6321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498600" y="3914775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N-M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30" name="Правая фигурная скобка 29"/>
          <p:cNvSpPr>
            <a:spLocks/>
          </p:cNvSpPr>
          <p:nvPr/>
        </p:nvSpPr>
        <p:spPr bwMode="auto">
          <a:xfrm rot="5400000" flipV="1">
            <a:off x="3118644" y="3278981"/>
            <a:ext cx="185738" cy="1190625"/>
          </a:xfrm>
          <a:prstGeom prst="rightBrace">
            <a:avLst>
              <a:gd name="adj1" fmla="val 6321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974975" y="3914775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M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24" grpId="0"/>
      <p:bldP spid="25" grpId="0" build="p"/>
      <p:bldP spid="27" grpId="0" build="p"/>
      <p:bldP spid="28" grpId="0" animBg="1"/>
      <p:bldP spid="29" grpId="0"/>
      <p:bldP spid="30" grpId="0" animBg="1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D339D-265F-4B24-A1A2-2CEF3C3D854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  <p:sp>
        <p:nvSpPr>
          <p:cNvPr id="39940" name="Прямоугольник 3"/>
          <p:cNvSpPr>
            <a:spLocks noChangeArrowheads="1"/>
          </p:cNvSpPr>
          <p:nvPr/>
        </p:nvSpPr>
        <p:spPr bwMode="auto">
          <a:xfrm>
            <a:off x="395288" y="800100"/>
            <a:ext cx="845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/>
              <a:t>Сколько единиц содержится в двоичной записи числа </a:t>
            </a:r>
            <a:r>
              <a:rPr lang="ru-RU" altLang="ru-RU" sz="2800" b="1">
                <a:solidFill>
                  <a:srgbClr val="000099"/>
                </a:solidFill>
              </a:rPr>
              <a:t>(2</a:t>
            </a:r>
            <a:r>
              <a:rPr lang="ru-RU" altLang="ru-RU" sz="2800" b="1" baseline="30000">
                <a:solidFill>
                  <a:srgbClr val="000099"/>
                </a:solidFill>
              </a:rPr>
              <a:t>4400</a:t>
            </a:r>
            <a:r>
              <a:rPr lang="ru-RU" altLang="ru-RU" sz="2800" b="1">
                <a:solidFill>
                  <a:srgbClr val="000099"/>
                </a:solidFill>
              </a:rPr>
              <a:t>–1)</a:t>
            </a:r>
            <a:r>
              <a:rPr lang="ru-RU" altLang="ru-RU" sz="2800" b="1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·</a:t>
            </a:r>
            <a:r>
              <a:rPr lang="ru-RU" altLang="ru-RU" sz="2800" b="1">
                <a:solidFill>
                  <a:srgbClr val="000099"/>
                </a:solidFill>
              </a:rPr>
              <a:t>(4</a:t>
            </a:r>
            <a:r>
              <a:rPr lang="ru-RU" altLang="ru-RU" sz="2800" b="1" baseline="30000">
                <a:solidFill>
                  <a:srgbClr val="000099"/>
                </a:solidFill>
              </a:rPr>
              <a:t>2200</a:t>
            </a:r>
            <a:r>
              <a:rPr lang="ru-RU" altLang="ru-RU" sz="2800" b="1">
                <a:solidFill>
                  <a:srgbClr val="000099"/>
                </a:solidFill>
              </a:rPr>
              <a:t>+2)</a:t>
            </a:r>
            <a:r>
              <a:rPr lang="ru-RU" altLang="ru-RU" sz="2800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44513" y="1958975"/>
            <a:ext cx="6780212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(2</a:t>
            </a:r>
            <a:r>
              <a:rPr lang="ru-RU" altLang="ru-RU" sz="2800" b="1" baseline="30000"/>
              <a:t>4400</a:t>
            </a:r>
            <a:r>
              <a:rPr lang="ru-RU" altLang="ru-RU" sz="2800" b="1"/>
              <a:t>–1)</a:t>
            </a:r>
            <a:r>
              <a:rPr lang="ru-RU" altLang="ru-RU" sz="2800" b="1">
                <a:latin typeface="Calibri" pitchFamily="34" charset="0"/>
                <a:cs typeface="Calibri" pitchFamily="34" charset="0"/>
              </a:rPr>
              <a:t>·</a:t>
            </a:r>
            <a:r>
              <a:rPr lang="ru-RU" altLang="ru-RU" sz="2800" b="1"/>
              <a:t>(4</a:t>
            </a:r>
            <a:r>
              <a:rPr lang="ru-RU" altLang="ru-RU" sz="2800" b="1" baseline="30000"/>
              <a:t>2200</a:t>
            </a:r>
            <a:r>
              <a:rPr lang="ru-RU" altLang="ru-RU" sz="2800" b="1"/>
              <a:t>+2)</a:t>
            </a:r>
            <a:r>
              <a:rPr lang="en-US" altLang="ru-RU" sz="2800" b="1"/>
              <a:t> = </a:t>
            </a:r>
            <a:r>
              <a:rPr lang="ru-RU" altLang="ru-RU" sz="2800" b="1">
                <a:solidFill>
                  <a:srgbClr val="000000"/>
                </a:solidFill>
              </a:rPr>
              <a:t>(2</a:t>
            </a:r>
            <a:r>
              <a:rPr lang="ru-RU" altLang="ru-RU" sz="2800" b="1" baseline="30000">
                <a:solidFill>
                  <a:srgbClr val="000000"/>
                </a:solidFill>
              </a:rPr>
              <a:t>4400</a:t>
            </a:r>
            <a:r>
              <a:rPr lang="ru-RU" altLang="ru-RU" sz="2800" b="1">
                <a:solidFill>
                  <a:srgbClr val="000000"/>
                </a:solidFill>
              </a:rPr>
              <a:t>–1)</a:t>
            </a: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·</a:t>
            </a:r>
            <a:r>
              <a:rPr lang="ru-RU" altLang="ru-RU" sz="2800" b="1">
                <a:solidFill>
                  <a:srgbClr val="000000"/>
                </a:solidFill>
              </a:rPr>
              <a:t>(</a:t>
            </a:r>
            <a:r>
              <a:rPr lang="en-US" altLang="ru-RU" sz="2800" b="1">
                <a:solidFill>
                  <a:srgbClr val="000000"/>
                </a:solidFill>
              </a:rPr>
              <a:t>2</a:t>
            </a:r>
            <a:r>
              <a:rPr lang="en-US" altLang="ru-RU" sz="2800" b="1" baseline="30000">
                <a:solidFill>
                  <a:srgbClr val="000000"/>
                </a:solidFill>
              </a:rPr>
              <a:t>44</a:t>
            </a:r>
            <a:r>
              <a:rPr lang="ru-RU" altLang="ru-RU" sz="2800" b="1" baseline="30000">
                <a:solidFill>
                  <a:srgbClr val="000000"/>
                </a:solidFill>
              </a:rPr>
              <a:t>00</a:t>
            </a:r>
            <a:r>
              <a:rPr lang="ru-RU" altLang="ru-RU" sz="2800" b="1">
                <a:solidFill>
                  <a:srgbClr val="000000"/>
                </a:solidFill>
              </a:rPr>
              <a:t>+</a:t>
            </a:r>
            <a:r>
              <a:rPr lang="en-US" altLang="ru-RU" sz="2800" b="1">
                <a:solidFill>
                  <a:srgbClr val="000000"/>
                </a:solidFill>
              </a:rPr>
              <a:t>1+1</a:t>
            </a:r>
            <a:r>
              <a:rPr lang="ru-RU" altLang="ru-RU" sz="2800" b="1">
                <a:solidFill>
                  <a:srgbClr val="000000"/>
                </a:solidFill>
              </a:rPr>
              <a:t>)</a:t>
            </a:r>
            <a:endParaRPr lang="en-US" altLang="ru-RU" sz="28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</a:rPr>
              <a:t>            = </a:t>
            </a:r>
            <a:r>
              <a:rPr lang="ru-RU" altLang="ru-RU" sz="2800" b="1">
                <a:solidFill>
                  <a:srgbClr val="000000"/>
                </a:solidFill>
              </a:rPr>
              <a:t>(2</a:t>
            </a:r>
            <a:r>
              <a:rPr lang="ru-RU" altLang="ru-RU" sz="2800" b="1" baseline="30000">
                <a:solidFill>
                  <a:srgbClr val="000000"/>
                </a:solidFill>
              </a:rPr>
              <a:t>4400</a:t>
            </a:r>
            <a:r>
              <a:rPr lang="ru-RU" altLang="ru-RU" sz="2800" b="1">
                <a:solidFill>
                  <a:srgbClr val="000000"/>
                </a:solidFill>
              </a:rPr>
              <a:t>–1)</a:t>
            </a: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·</a:t>
            </a:r>
            <a:r>
              <a:rPr lang="ru-RU" altLang="ru-RU" sz="2800" b="1">
                <a:solidFill>
                  <a:srgbClr val="000000"/>
                </a:solidFill>
              </a:rPr>
              <a:t>(</a:t>
            </a:r>
            <a:r>
              <a:rPr lang="en-US" altLang="ru-RU" sz="2800" b="1">
                <a:solidFill>
                  <a:srgbClr val="000000"/>
                </a:solidFill>
              </a:rPr>
              <a:t>2</a:t>
            </a:r>
            <a:r>
              <a:rPr lang="en-US" altLang="ru-RU" sz="2800" b="1" baseline="30000">
                <a:solidFill>
                  <a:srgbClr val="000000"/>
                </a:solidFill>
              </a:rPr>
              <a:t>44</a:t>
            </a:r>
            <a:r>
              <a:rPr lang="ru-RU" altLang="ru-RU" sz="2800" b="1" baseline="30000">
                <a:solidFill>
                  <a:srgbClr val="000000"/>
                </a:solidFill>
              </a:rPr>
              <a:t>00</a:t>
            </a:r>
            <a:r>
              <a:rPr lang="ru-RU" altLang="ru-RU" sz="2800" b="1">
                <a:solidFill>
                  <a:srgbClr val="000000"/>
                </a:solidFill>
              </a:rPr>
              <a:t>+</a:t>
            </a:r>
            <a:r>
              <a:rPr lang="en-US" altLang="ru-RU" sz="2800" b="1">
                <a:solidFill>
                  <a:srgbClr val="000000"/>
                </a:solidFill>
              </a:rPr>
              <a:t>1</a:t>
            </a:r>
            <a:r>
              <a:rPr lang="ru-RU" altLang="ru-RU" sz="2800" b="1">
                <a:solidFill>
                  <a:srgbClr val="000000"/>
                </a:solidFill>
              </a:rPr>
              <a:t>)</a:t>
            </a:r>
            <a:r>
              <a:rPr lang="en-US" altLang="ru-RU" sz="2800" b="1">
                <a:solidFill>
                  <a:srgbClr val="000000"/>
                </a:solidFill>
              </a:rPr>
              <a:t> + </a:t>
            </a:r>
            <a:r>
              <a:rPr lang="ru-RU" altLang="ru-RU" sz="2800" b="1">
                <a:solidFill>
                  <a:srgbClr val="000000"/>
                </a:solidFill>
              </a:rPr>
              <a:t>2</a:t>
            </a:r>
            <a:r>
              <a:rPr lang="ru-RU" altLang="ru-RU" sz="2800" b="1" baseline="30000">
                <a:solidFill>
                  <a:srgbClr val="000000"/>
                </a:solidFill>
              </a:rPr>
              <a:t>4400</a:t>
            </a:r>
            <a:r>
              <a:rPr lang="ru-RU" altLang="ru-RU" sz="2800" b="1">
                <a:solidFill>
                  <a:srgbClr val="000000"/>
                </a:solidFill>
              </a:rPr>
              <a:t>–1</a:t>
            </a:r>
            <a:endParaRPr lang="en-US" altLang="ru-RU" sz="28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</a:rPr>
              <a:t>            = </a:t>
            </a:r>
            <a:r>
              <a:rPr lang="ru-RU" altLang="ru-RU" sz="2800" b="1">
                <a:solidFill>
                  <a:srgbClr val="000000"/>
                </a:solidFill>
              </a:rPr>
              <a:t>2</a:t>
            </a:r>
            <a:r>
              <a:rPr lang="en-US" altLang="ru-RU" sz="2800" b="1" baseline="30000">
                <a:solidFill>
                  <a:srgbClr val="000000"/>
                </a:solidFill>
              </a:rPr>
              <a:t>88</a:t>
            </a:r>
            <a:r>
              <a:rPr lang="ru-RU" altLang="ru-RU" sz="2800" b="1" baseline="30000">
                <a:solidFill>
                  <a:srgbClr val="000000"/>
                </a:solidFill>
              </a:rPr>
              <a:t>00</a:t>
            </a:r>
            <a:r>
              <a:rPr lang="en-US" altLang="ru-RU" sz="2800" b="1" baseline="300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–</a:t>
            </a:r>
            <a:r>
              <a:rPr lang="en-US" altLang="ru-RU" sz="2800" b="1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1</a:t>
            </a:r>
            <a:r>
              <a:rPr lang="en-US" altLang="ru-RU" sz="2800" b="1">
                <a:solidFill>
                  <a:srgbClr val="000000"/>
                </a:solidFill>
              </a:rPr>
              <a:t> + </a:t>
            </a:r>
            <a:r>
              <a:rPr lang="ru-RU" altLang="ru-RU" sz="2800" b="1">
                <a:solidFill>
                  <a:srgbClr val="000000"/>
                </a:solidFill>
              </a:rPr>
              <a:t>2</a:t>
            </a:r>
            <a:r>
              <a:rPr lang="ru-RU" altLang="ru-RU" sz="2800" b="1" baseline="30000">
                <a:solidFill>
                  <a:srgbClr val="000000"/>
                </a:solidFill>
              </a:rPr>
              <a:t>4400</a:t>
            </a:r>
            <a:r>
              <a:rPr lang="ru-RU" altLang="ru-RU" sz="2800" b="1">
                <a:solidFill>
                  <a:srgbClr val="000000"/>
                </a:solidFill>
              </a:rPr>
              <a:t>–1</a:t>
            </a:r>
            <a:endParaRPr lang="en-US" altLang="ru-RU" sz="2800" b="1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</a:rPr>
              <a:t>            = </a:t>
            </a:r>
            <a:r>
              <a:rPr lang="ru-RU" altLang="ru-RU" sz="2800" b="1">
                <a:solidFill>
                  <a:srgbClr val="000000"/>
                </a:solidFill>
              </a:rPr>
              <a:t>2</a:t>
            </a:r>
            <a:r>
              <a:rPr lang="en-US" altLang="ru-RU" sz="2800" b="1" baseline="30000">
                <a:solidFill>
                  <a:srgbClr val="000000"/>
                </a:solidFill>
              </a:rPr>
              <a:t>88</a:t>
            </a:r>
            <a:r>
              <a:rPr lang="ru-RU" altLang="ru-RU" sz="2800" b="1" baseline="30000">
                <a:solidFill>
                  <a:srgbClr val="000000"/>
                </a:solidFill>
              </a:rPr>
              <a:t>00</a:t>
            </a:r>
            <a:r>
              <a:rPr lang="en-US" altLang="ru-RU" sz="2800" b="1" baseline="30000">
                <a:solidFill>
                  <a:srgbClr val="000000"/>
                </a:solidFill>
              </a:rPr>
              <a:t> </a:t>
            </a:r>
            <a:r>
              <a:rPr lang="en-US" altLang="ru-RU" sz="2800" b="1">
                <a:solidFill>
                  <a:srgbClr val="000000"/>
                </a:solidFill>
              </a:rPr>
              <a:t>+ </a:t>
            </a:r>
            <a:r>
              <a:rPr lang="ru-RU" altLang="ru-RU" sz="2800" b="1">
                <a:solidFill>
                  <a:srgbClr val="000000"/>
                </a:solidFill>
              </a:rPr>
              <a:t>2</a:t>
            </a:r>
            <a:r>
              <a:rPr lang="ru-RU" altLang="ru-RU" sz="2800" b="1" baseline="30000">
                <a:solidFill>
                  <a:srgbClr val="000000"/>
                </a:solidFill>
              </a:rPr>
              <a:t>4400</a:t>
            </a:r>
            <a:r>
              <a:rPr lang="en-US" altLang="ru-RU" sz="2800" b="1" baseline="300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–</a:t>
            </a:r>
            <a:r>
              <a:rPr lang="en-US" altLang="ru-RU" sz="2800" b="1">
                <a:solidFill>
                  <a:srgbClr val="000000"/>
                </a:solidFill>
              </a:rPr>
              <a:t> 2</a:t>
            </a:r>
            <a:r>
              <a:rPr lang="en-US" altLang="ru-RU" sz="2800" b="1" baseline="30000">
                <a:solidFill>
                  <a:srgbClr val="000000"/>
                </a:solidFill>
              </a:rPr>
              <a:t>1</a:t>
            </a:r>
            <a:endParaRPr lang="ru-RU" altLang="ru-RU" sz="1800" baseline="30000">
              <a:solidFill>
                <a:srgbClr val="000000"/>
              </a:solidFill>
            </a:endParaRPr>
          </a:p>
        </p:txBody>
      </p:sp>
      <p:sp>
        <p:nvSpPr>
          <p:cNvPr id="6" name="Правая фигурная скобка 5"/>
          <p:cNvSpPr>
            <a:spLocks/>
          </p:cNvSpPr>
          <p:nvPr/>
        </p:nvSpPr>
        <p:spPr bwMode="auto">
          <a:xfrm rot="5400000" flipV="1">
            <a:off x="2337593" y="3447257"/>
            <a:ext cx="220663" cy="692150"/>
          </a:xfrm>
          <a:prstGeom prst="rightBrace">
            <a:avLst>
              <a:gd name="adj1" fmla="val 6337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254250" y="3859213"/>
            <a:ext cx="384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10" name="Правая фигурная скобка 9"/>
          <p:cNvSpPr>
            <a:spLocks/>
          </p:cNvSpPr>
          <p:nvPr/>
        </p:nvSpPr>
        <p:spPr bwMode="auto">
          <a:xfrm rot="5400000" flipV="1">
            <a:off x="3750469" y="3102769"/>
            <a:ext cx="231775" cy="1392237"/>
          </a:xfrm>
          <a:prstGeom prst="rightBrace">
            <a:avLst>
              <a:gd name="adj1" fmla="val 6326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444875" y="3859213"/>
            <a:ext cx="987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4399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35188" y="4764088"/>
            <a:ext cx="2905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</a:rPr>
              <a:t>1 + 4399 = 4400</a:t>
            </a:r>
            <a:r>
              <a:rPr lang="ru-RU" altLang="ru-RU" sz="2800" b="1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13" name="Прямоугольник 12"/>
          <p:cNvSpPr/>
          <p:nvPr/>
        </p:nvSpPr>
        <p:spPr>
          <a:xfrm>
            <a:off x="3911600" y="4756150"/>
            <a:ext cx="985838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4400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10" grpId="0" animBg="1"/>
      <p:bldP spid="11" grpId="0"/>
      <p:bldP spid="12" grpId="0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409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A78206-3CAD-43BF-9BBC-9C9626F8A5A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/>
          </a:p>
        </p:txBody>
      </p:sp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395288" y="800100"/>
            <a:ext cx="845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/>
              <a:t>Сколько единиц содержится в двоичной записи значения числа </a:t>
            </a:r>
            <a:r>
              <a:rPr lang="ru-RU" altLang="ru-RU" sz="2800" b="1">
                <a:solidFill>
                  <a:srgbClr val="000099"/>
                </a:solidFill>
              </a:rPr>
              <a:t>8</a:t>
            </a:r>
            <a:r>
              <a:rPr lang="ru-RU" altLang="ru-RU" sz="2800" b="1" baseline="30000">
                <a:solidFill>
                  <a:srgbClr val="000099"/>
                </a:solidFill>
              </a:rPr>
              <a:t>148</a:t>
            </a:r>
            <a:r>
              <a:rPr lang="ru-RU" altLang="ru-RU" sz="2800" b="1">
                <a:solidFill>
                  <a:srgbClr val="000099"/>
                </a:solidFill>
              </a:rPr>
              <a:t> – 4</a:t>
            </a:r>
            <a:r>
              <a:rPr lang="ru-RU" altLang="ru-RU" sz="2800" b="1" baseline="30000">
                <a:solidFill>
                  <a:srgbClr val="000099"/>
                </a:solidFill>
              </a:rPr>
              <a:t>123 </a:t>
            </a:r>
            <a:r>
              <a:rPr lang="ru-RU" altLang="ru-RU" sz="2800" b="1">
                <a:solidFill>
                  <a:srgbClr val="000099"/>
                </a:solidFill>
              </a:rPr>
              <a:t>+ 2</a:t>
            </a:r>
            <a:r>
              <a:rPr lang="ru-RU" altLang="ru-RU" sz="2800" b="1" baseline="30000">
                <a:solidFill>
                  <a:srgbClr val="000099"/>
                </a:solidFill>
              </a:rPr>
              <a:t>654</a:t>
            </a:r>
            <a:r>
              <a:rPr lang="ru-RU" altLang="ru-RU" sz="2800" b="1">
                <a:solidFill>
                  <a:srgbClr val="000099"/>
                </a:solidFill>
              </a:rPr>
              <a:t> – 17</a:t>
            </a:r>
            <a:r>
              <a:rPr lang="ru-RU" altLang="ru-RU" sz="2800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7063" y="1855788"/>
            <a:ext cx="30099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8</a:t>
            </a:r>
            <a:r>
              <a:rPr lang="ru-RU" altLang="ru-RU" sz="2800" b="1" baseline="30000"/>
              <a:t>148</a:t>
            </a:r>
            <a:r>
              <a:rPr lang="ru-RU" altLang="ru-RU" sz="2800" b="1"/>
              <a:t> = 2</a:t>
            </a:r>
            <a:r>
              <a:rPr lang="ru-RU" altLang="ru-RU" sz="2800" b="1" baseline="30000"/>
              <a:t>444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4</a:t>
            </a:r>
            <a:r>
              <a:rPr lang="ru-RU" altLang="ru-RU" sz="2800" b="1" baseline="30000"/>
              <a:t>123 </a:t>
            </a:r>
            <a:r>
              <a:rPr lang="ru-RU" altLang="ru-RU" sz="2800" b="1"/>
              <a:t>= 2</a:t>
            </a:r>
            <a:r>
              <a:rPr lang="ru-RU" altLang="ru-RU" sz="2800" b="1" baseline="30000"/>
              <a:t>246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2</a:t>
            </a:r>
            <a:r>
              <a:rPr lang="ru-RU" altLang="ru-RU" sz="2800" b="1" baseline="30000"/>
              <a:t>654</a:t>
            </a:r>
            <a:r>
              <a:rPr lang="ru-RU" altLang="ru-RU" sz="2800" b="1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17 = 32 – 15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     = 2</a:t>
            </a:r>
            <a:r>
              <a:rPr lang="ru-RU" altLang="ru-RU" sz="2800" b="1" baseline="30000"/>
              <a:t>5</a:t>
            </a:r>
            <a:r>
              <a:rPr lang="ru-RU" altLang="ru-RU" sz="2800" b="1"/>
              <a:t> – 2</a:t>
            </a:r>
            <a:r>
              <a:rPr lang="ru-RU" altLang="ru-RU" sz="2800" b="1" baseline="30000"/>
              <a:t>4</a:t>
            </a:r>
            <a:r>
              <a:rPr lang="ru-RU" altLang="ru-RU" sz="2800" b="1"/>
              <a:t> + 2</a:t>
            </a:r>
            <a:r>
              <a:rPr lang="ru-RU" altLang="ru-RU" sz="2800" b="1" baseline="30000"/>
              <a:t>0</a:t>
            </a:r>
            <a:endParaRPr lang="ru-RU" altLang="ru-RU" sz="1800" baseline="300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46438" y="2319338"/>
            <a:ext cx="5414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2</a:t>
            </a:r>
            <a:r>
              <a:rPr lang="ru-RU" altLang="ru-RU" sz="2800" b="1" baseline="30000">
                <a:solidFill>
                  <a:srgbClr val="000099"/>
                </a:solidFill>
              </a:rPr>
              <a:t>654</a:t>
            </a:r>
            <a:r>
              <a:rPr lang="ru-RU" altLang="ru-RU" sz="2800" b="1">
                <a:solidFill>
                  <a:srgbClr val="000099"/>
                </a:solidFill>
              </a:rPr>
              <a:t> + 2</a:t>
            </a:r>
            <a:r>
              <a:rPr lang="ru-RU" altLang="ru-RU" sz="2800" b="1" baseline="30000">
                <a:solidFill>
                  <a:srgbClr val="000099"/>
                </a:solidFill>
              </a:rPr>
              <a:t>444 </a:t>
            </a:r>
            <a:r>
              <a:rPr lang="ru-RU" altLang="ru-RU" sz="2800" b="1">
                <a:solidFill>
                  <a:srgbClr val="000099"/>
                </a:solidFill>
              </a:rPr>
              <a:t>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246</a:t>
            </a:r>
            <a:r>
              <a:rPr lang="ru-RU" altLang="ru-RU" sz="2800" b="1">
                <a:solidFill>
                  <a:srgbClr val="000099"/>
                </a:solidFill>
              </a:rPr>
              <a:t> 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5 </a:t>
            </a:r>
            <a:r>
              <a:rPr lang="ru-RU" altLang="ru-RU" sz="2800" b="1">
                <a:solidFill>
                  <a:srgbClr val="000099"/>
                </a:solidFill>
              </a:rPr>
              <a:t>+ 2</a:t>
            </a:r>
            <a:r>
              <a:rPr lang="ru-RU" altLang="ru-RU" sz="2800" b="1" baseline="30000">
                <a:solidFill>
                  <a:srgbClr val="000099"/>
                </a:solidFill>
              </a:rPr>
              <a:t>4</a:t>
            </a:r>
            <a:r>
              <a:rPr lang="ru-RU" altLang="ru-RU" sz="2800" b="1">
                <a:solidFill>
                  <a:srgbClr val="000099"/>
                </a:solidFill>
              </a:rPr>
              <a:t> 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0</a:t>
            </a:r>
            <a:endParaRPr lang="ru-RU" altLang="ru-RU" sz="1800"/>
          </a:p>
        </p:txBody>
      </p:sp>
      <p:sp>
        <p:nvSpPr>
          <p:cNvPr id="7" name="Полилиния 6"/>
          <p:cNvSpPr>
            <a:spLocks noChangeArrowheads="1"/>
          </p:cNvSpPr>
          <p:nvPr/>
        </p:nvSpPr>
        <p:spPr bwMode="auto">
          <a:xfrm>
            <a:off x="3441700" y="1663700"/>
            <a:ext cx="1038225" cy="688975"/>
          </a:xfrm>
          <a:custGeom>
            <a:avLst/>
            <a:gdLst>
              <a:gd name="T0" fmla="*/ 0 w 1037690"/>
              <a:gd name="T1" fmla="*/ 0 h 688369"/>
              <a:gd name="T2" fmla="*/ 322131 w 1037690"/>
              <a:gd name="T3" fmla="*/ 324725 h 688369"/>
              <a:gd name="T4" fmla="*/ 1049524 w 1037690"/>
              <a:gd name="T5" fmla="*/ 70182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4500563" y="1663700"/>
            <a:ext cx="1036637" cy="688975"/>
          </a:xfrm>
          <a:custGeom>
            <a:avLst/>
            <a:gdLst>
              <a:gd name="T0" fmla="*/ 0 w 1037690"/>
              <a:gd name="T1" fmla="*/ 0 h 688369"/>
              <a:gd name="T2" fmla="*/ 311464 w 1037690"/>
              <a:gd name="T3" fmla="*/ 324725 h 688369"/>
              <a:gd name="T4" fmla="*/ 1014769 w 1037690"/>
              <a:gd name="T5" fmla="*/ 70182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 flipH="1">
            <a:off x="3544888" y="1663700"/>
            <a:ext cx="1838325" cy="658813"/>
          </a:xfrm>
          <a:custGeom>
            <a:avLst/>
            <a:gdLst>
              <a:gd name="T0" fmla="*/ 0 w 1037690"/>
              <a:gd name="T1" fmla="*/ 0 h 688369"/>
              <a:gd name="T2" fmla="*/ 2147483646 w 1037690"/>
              <a:gd name="T3" fmla="*/ 115854 h 688369"/>
              <a:gd name="T4" fmla="*/ 2147483646 w 1037690"/>
              <a:gd name="T5" fmla="*/ 25039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авая фигурная скобка 9"/>
          <p:cNvSpPr>
            <a:spLocks/>
          </p:cNvSpPr>
          <p:nvPr/>
        </p:nvSpPr>
        <p:spPr bwMode="auto">
          <a:xfrm rot="-5400000">
            <a:off x="7038181" y="1386682"/>
            <a:ext cx="174625" cy="1684338"/>
          </a:xfrm>
          <a:prstGeom prst="rightBrace">
            <a:avLst>
              <a:gd name="adj1" fmla="val 6341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олилиния 10"/>
          <p:cNvSpPr>
            <a:spLocks noChangeArrowheads="1"/>
          </p:cNvSpPr>
          <p:nvPr/>
        </p:nvSpPr>
        <p:spPr bwMode="auto">
          <a:xfrm>
            <a:off x="6359525" y="1663700"/>
            <a:ext cx="739775" cy="493713"/>
          </a:xfrm>
          <a:custGeom>
            <a:avLst/>
            <a:gdLst>
              <a:gd name="T0" fmla="*/ 0 w 1037690"/>
              <a:gd name="T1" fmla="*/ 0 h 688369"/>
              <a:gd name="T2" fmla="*/ 133 w 1037690"/>
              <a:gd name="T3" fmla="*/ 152 h 688369"/>
              <a:gd name="T4" fmla="*/ 432 w 1037690"/>
              <a:gd name="T5" fmla="*/ 329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Правая фигурная скобка 11"/>
          <p:cNvSpPr>
            <a:spLocks/>
          </p:cNvSpPr>
          <p:nvPr/>
        </p:nvSpPr>
        <p:spPr bwMode="auto">
          <a:xfrm rot="5400000" flipV="1">
            <a:off x="4983163" y="2127250"/>
            <a:ext cx="220662" cy="1525588"/>
          </a:xfrm>
          <a:prstGeom prst="rightBrace">
            <a:avLst>
              <a:gd name="adj1" fmla="val 6350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" name="Правая фигурная скобка 13"/>
          <p:cNvSpPr>
            <a:spLocks/>
          </p:cNvSpPr>
          <p:nvPr/>
        </p:nvSpPr>
        <p:spPr bwMode="auto">
          <a:xfrm rot="5400000" flipV="1">
            <a:off x="3498851" y="2543175"/>
            <a:ext cx="220662" cy="693737"/>
          </a:xfrm>
          <a:prstGeom prst="rightBrace">
            <a:avLst>
              <a:gd name="adj1" fmla="val 6351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414713" y="2954338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689475" y="2954338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B050"/>
                </a:solidFill>
              </a:rPr>
              <a:t>198</a:t>
            </a:r>
            <a:endParaRPr lang="ru-RU" altLang="ru-RU" sz="1800">
              <a:solidFill>
                <a:srgbClr val="00B050"/>
              </a:solidFill>
            </a:endParaRPr>
          </a:p>
        </p:txBody>
      </p:sp>
      <p:sp>
        <p:nvSpPr>
          <p:cNvPr id="20" name="Правая фигурная скобка 19"/>
          <p:cNvSpPr>
            <a:spLocks/>
          </p:cNvSpPr>
          <p:nvPr/>
        </p:nvSpPr>
        <p:spPr bwMode="auto">
          <a:xfrm rot="5400000" flipV="1">
            <a:off x="4823619" y="2994819"/>
            <a:ext cx="241300" cy="1227138"/>
          </a:xfrm>
          <a:prstGeom prst="rightBrace">
            <a:avLst>
              <a:gd name="adj1" fmla="val 6345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595813" y="3756025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19</a:t>
            </a:r>
            <a:r>
              <a:rPr lang="ru-RU" altLang="ru-RU" sz="2800" b="1">
                <a:solidFill>
                  <a:srgbClr val="FF0000"/>
                </a:solidFill>
              </a:rPr>
              <a:t>7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2" name="Правая фигурная скобка 21"/>
          <p:cNvSpPr>
            <a:spLocks/>
          </p:cNvSpPr>
          <p:nvPr/>
        </p:nvSpPr>
        <p:spPr bwMode="auto">
          <a:xfrm rot="5400000" flipV="1">
            <a:off x="6154738" y="2906712"/>
            <a:ext cx="179388" cy="1382713"/>
          </a:xfrm>
          <a:prstGeom prst="rightBrace">
            <a:avLst>
              <a:gd name="adj1" fmla="val 6362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973763" y="3756025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241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546725" y="3027363"/>
            <a:ext cx="3206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2</a:t>
            </a:r>
            <a:r>
              <a:rPr lang="ru-RU" altLang="ru-RU" sz="2800" b="1" baseline="30000">
                <a:solidFill>
                  <a:srgbClr val="000099"/>
                </a:solidFill>
              </a:rPr>
              <a:t>246</a:t>
            </a:r>
            <a:r>
              <a:rPr lang="ru-RU" altLang="ru-RU" sz="2800" b="1">
                <a:solidFill>
                  <a:srgbClr val="000099"/>
                </a:solidFill>
              </a:rPr>
              <a:t> 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5 </a:t>
            </a:r>
            <a:r>
              <a:rPr lang="ru-RU" altLang="ru-RU" sz="2800" b="1">
                <a:solidFill>
                  <a:srgbClr val="000099"/>
                </a:solidFill>
              </a:rPr>
              <a:t>+ 2</a:t>
            </a:r>
            <a:r>
              <a:rPr lang="ru-RU" altLang="ru-RU" sz="2800" b="1" baseline="30000">
                <a:solidFill>
                  <a:srgbClr val="000099"/>
                </a:solidFill>
              </a:rPr>
              <a:t>4</a:t>
            </a:r>
            <a:r>
              <a:rPr lang="ru-RU" altLang="ru-RU" sz="2800" b="1">
                <a:solidFill>
                  <a:srgbClr val="000099"/>
                </a:solidFill>
              </a:rPr>
              <a:t> 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0</a:t>
            </a:r>
            <a:endParaRPr lang="ru-RU" altLang="ru-RU" sz="1800"/>
          </a:p>
        </p:txBody>
      </p:sp>
      <p:sp>
        <p:nvSpPr>
          <p:cNvPr id="26" name="Правая фигурная скобка 25"/>
          <p:cNvSpPr>
            <a:spLocks/>
          </p:cNvSpPr>
          <p:nvPr/>
        </p:nvSpPr>
        <p:spPr bwMode="auto">
          <a:xfrm rot="5400000" flipV="1">
            <a:off x="7721600" y="3097213"/>
            <a:ext cx="200025" cy="1022350"/>
          </a:xfrm>
          <a:prstGeom prst="rightBrace">
            <a:avLst>
              <a:gd name="adj1" fmla="val 635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658100" y="37560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4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135188" y="4764088"/>
            <a:ext cx="4222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1</a:t>
            </a:r>
            <a:r>
              <a:rPr lang="en-US" altLang="ru-RU" sz="2800" b="1">
                <a:solidFill>
                  <a:srgbClr val="000000"/>
                </a:solidFill>
              </a:rPr>
              <a:t> + 19</a:t>
            </a:r>
            <a:r>
              <a:rPr lang="ru-RU" altLang="ru-RU" sz="2800" b="1">
                <a:solidFill>
                  <a:srgbClr val="000000"/>
                </a:solidFill>
              </a:rPr>
              <a:t>7 </a:t>
            </a:r>
            <a:r>
              <a:rPr lang="en-US" altLang="ru-RU" sz="2800" b="1">
                <a:solidFill>
                  <a:srgbClr val="000000"/>
                </a:solidFill>
              </a:rPr>
              <a:t> + 241 + 4 = 443</a:t>
            </a:r>
            <a:r>
              <a:rPr lang="ru-RU" altLang="ru-RU" sz="2800" b="1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5432425" y="4756150"/>
            <a:ext cx="785813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443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/>
      <p:bldP spid="18" grpId="0"/>
      <p:bldP spid="20" grpId="0" animBg="1"/>
      <p:bldP spid="21" grpId="0"/>
      <p:bldP spid="22" grpId="0" animBg="1"/>
      <p:bldP spid="23" grpId="0"/>
      <p:bldP spid="25" grpId="0"/>
      <p:bldP spid="26" grpId="0" animBg="1"/>
      <p:bldP spid="27" grpId="0"/>
      <p:bldP spid="28" grpId="0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F7FC5E-A8F9-4602-B722-11A88269DF7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/>
          </a:p>
        </p:txBody>
      </p:sp>
      <p:sp>
        <p:nvSpPr>
          <p:cNvPr id="41988" name="Прямоугольник 3"/>
          <p:cNvSpPr>
            <a:spLocks noChangeArrowheads="1"/>
          </p:cNvSpPr>
          <p:nvPr/>
        </p:nvSpPr>
        <p:spPr bwMode="auto">
          <a:xfrm>
            <a:off x="395288" y="800100"/>
            <a:ext cx="845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/>
              <a:t>Сколько единиц содержится в двоичной записи значения числа </a:t>
            </a:r>
            <a:r>
              <a:rPr lang="ru-RU" altLang="ru-RU" sz="2800" b="1">
                <a:solidFill>
                  <a:srgbClr val="000099"/>
                </a:solidFill>
              </a:rPr>
              <a:t>8</a:t>
            </a:r>
            <a:r>
              <a:rPr lang="ru-RU" altLang="ru-RU" sz="2800" b="1" baseline="30000">
                <a:solidFill>
                  <a:srgbClr val="000099"/>
                </a:solidFill>
              </a:rPr>
              <a:t>148</a:t>
            </a:r>
            <a:r>
              <a:rPr lang="ru-RU" altLang="ru-RU" sz="2800" b="1">
                <a:solidFill>
                  <a:srgbClr val="000099"/>
                </a:solidFill>
              </a:rPr>
              <a:t> – 4</a:t>
            </a:r>
            <a:r>
              <a:rPr lang="ru-RU" altLang="ru-RU" sz="2800" b="1" baseline="30000">
                <a:solidFill>
                  <a:srgbClr val="000099"/>
                </a:solidFill>
              </a:rPr>
              <a:t>123 </a:t>
            </a:r>
            <a:r>
              <a:rPr lang="ru-RU" altLang="ru-RU" sz="2800" b="1">
                <a:solidFill>
                  <a:srgbClr val="000099"/>
                </a:solidFill>
              </a:rPr>
              <a:t>+ 2</a:t>
            </a:r>
            <a:r>
              <a:rPr lang="ru-RU" altLang="ru-RU" sz="2800" b="1" baseline="30000">
                <a:solidFill>
                  <a:srgbClr val="000099"/>
                </a:solidFill>
              </a:rPr>
              <a:t>654</a:t>
            </a:r>
            <a:r>
              <a:rPr lang="ru-RU" altLang="ru-RU" sz="2800" b="1">
                <a:solidFill>
                  <a:srgbClr val="000099"/>
                </a:solidFill>
              </a:rPr>
              <a:t> – 17</a:t>
            </a:r>
            <a:r>
              <a:rPr lang="ru-RU" altLang="ru-RU" sz="2800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7063" y="1855788"/>
            <a:ext cx="30099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8</a:t>
            </a:r>
            <a:r>
              <a:rPr lang="ru-RU" altLang="ru-RU" sz="2800" b="1" baseline="30000"/>
              <a:t>148</a:t>
            </a:r>
            <a:r>
              <a:rPr lang="ru-RU" altLang="ru-RU" sz="2800" b="1"/>
              <a:t> = 2</a:t>
            </a:r>
            <a:r>
              <a:rPr lang="ru-RU" altLang="ru-RU" sz="2800" b="1" baseline="30000"/>
              <a:t>444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4</a:t>
            </a:r>
            <a:r>
              <a:rPr lang="ru-RU" altLang="ru-RU" sz="2800" b="1" baseline="30000"/>
              <a:t>123 </a:t>
            </a:r>
            <a:r>
              <a:rPr lang="ru-RU" altLang="ru-RU" sz="2800" b="1"/>
              <a:t>= 2</a:t>
            </a:r>
            <a:r>
              <a:rPr lang="ru-RU" altLang="ru-RU" sz="2800" b="1" baseline="30000"/>
              <a:t>246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2</a:t>
            </a:r>
            <a:r>
              <a:rPr lang="ru-RU" altLang="ru-RU" sz="2800" b="1" baseline="30000"/>
              <a:t>654</a:t>
            </a:r>
            <a:r>
              <a:rPr lang="ru-RU" altLang="ru-RU" sz="2800" b="1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17 = 16 + 1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     = 2</a:t>
            </a:r>
            <a:r>
              <a:rPr lang="ru-RU" altLang="ru-RU" sz="2800" b="1" baseline="30000"/>
              <a:t>4</a:t>
            </a:r>
            <a:r>
              <a:rPr lang="ru-RU" altLang="ru-RU" sz="2800" b="1"/>
              <a:t> + 2</a:t>
            </a:r>
            <a:r>
              <a:rPr lang="en-US" altLang="ru-RU" sz="2800" b="1" baseline="30000"/>
              <a:t>0</a:t>
            </a:r>
            <a:endParaRPr lang="ru-RU" altLang="ru-RU" sz="1800" baseline="300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46438" y="2319338"/>
            <a:ext cx="5414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2</a:t>
            </a:r>
            <a:r>
              <a:rPr lang="ru-RU" altLang="ru-RU" sz="2800" b="1" baseline="30000">
                <a:solidFill>
                  <a:srgbClr val="000099"/>
                </a:solidFill>
              </a:rPr>
              <a:t>654</a:t>
            </a:r>
            <a:r>
              <a:rPr lang="ru-RU" altLang="ru-RU" sz="2800" b="1">
                <a:solidFill>
                  <a:srgbClr val="000099"/>
                </a:solidFill>
              </a:rPr>
              <a:t> + 2</a:t>
            </a:r>
            <a:r>
              <a:rPr lang="ru-RU" altLang="ru-RU" sz="2800" b="1" baseline="30000">
                <a:solidFill>
                  <a:srgbClr val="000099"/>
                </a:solidFill>
              </a:rPr>
              <a:t>444 </a:t>
            </a:r>
            <a:r>
              <a:rPr lang="ru-RU" altLang="ru-RU" sz="2800" b="1">
                <a:solidFill>
                  <a:srgbClr val="000099"/>
                </a:solidFill>
              </a:rPr>
              <a:t>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246</a:t>
            </a:r>
            <a:r>
              <a:rPr lang="ru-RU" altLang="ru-RU" sz="2800" b="1">
                <a:solidFill>
                  <a:srgbClr val="000099"/>
                </a:solidFill>
              </a:rPr>
              <a:t> – 2</a:t>
            </a:r>
            <a:r>
              <a:rPr lang="en-US" altLang="ru-RU" sz="2800" b="1" baseline="30000">
                <a:solidFill>
                  <a:srgbClr val="000099"/>
                </a:solidFill>
              </a:rPr>
              <a:t>4</a:t>
            </a:r>
            <a:r>
              <a:rPr lang="ru-RU" altLang="ru-RU" sz="2800" b="1" baseline="30000">
                <a:solidFill>
                  <a:srgbClr val="000099"/>
                </a:solidFill>
              </a:rPr>
              <a:t> </a:t>
            </a:r>
            <a:r>
              <a:rPr lang="ru-RU" altLang="ru-RU" sz="2800" b="1">
                <a:solidFill>
                  <a:srgbClr val="000099"/>
                </a:solidFill>
              </a:rPr>
              <a:t>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0</a:t>
            </a:r>
            <a:endParaRPr lang="ru-RU" altLang="ru-RU" sz="1800"/>
          </a:p>
        </p:txBody>
      </p:sp>
      <p:sp>
        <p:nvSpPr>
          <p:cNvPr id="7" name="Полилиния 6"/>
          <p:cNvSpPr>
            <a:spLocks noChangeArrowheads="1"/>
          </p:cNvSpPr>
          <p:nvPr/>
        </p:nvSpPr>
        <p:spPr bwMode="auto">
          <a:xfrm>
            <a:off x="3441700" y="1663700"/>
            <a:ext cx="1038225" cy="688975"/>
          </a:xfrm>
          <a:custGeom>
            <a:avLst/>
            <a:gdLst>
              <a:gd name="T0" fmla="*/ 0 w 1037690"/>
              <a:gd name="T1" fmla="*/ 0 h 688369"/>
              <a:gd name="T2" fmla="*/ 322131 w 1037690"/>
              <a:gd name="T3" fmla="*/ 324725 h 688369"/>
              <a:gd name="T4" fmla="*/ 1049524 w 1037690"/>
              <a:gd name="T5" fmla="*/ 70182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4500563" y="1663700"/>
            <a:ext cx="1036637" cy="688975"/>
          </a:xfrm>
          <a:custGeom>
            <a:avLst/>
            <a:gdLst>
              <a:gd name="T0" fmla="*/ 0 w 1037690"/>
              <a:gd name="T1" fmla="*/ 0 h 688369"/>
              <a:gd name="T2" fmla="*/ 311464 w 1037690"/>
              <a:gd name="T3" fmla="*/ 324725 h 688369"/>
              <a:gd name="T4" fmla="*/ 1014769 w 1037690"/>
              <a:gd name="T5" fmla="*/ 70182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 flipH="1">
            <a:off x="3544888" y="1663700"/>
            <a:ext cx="1838325" cy="658813"/>
          </a:xfrm>
          <a:custGeom>
            <a:avLst/>
            <a:gdLst>
              <a:gd name="T0" fmla="*/ 0 w 1037690"/>
              <a:gd name="T1" fmla="*/ 0 h 688369"/>
              <a:gd name="T2" fmla="*/ 2147483646 w 1037690"/>
              <a:gd name="T3" fmla="*/ 115854 h 688369"/>
              <a:gd name="T4" fmla="*/ 2147483646 w 1037690"/>
              <a:gd name="T5" fmla="*/ 250396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авая фигурная скобка 9"/>
          <p:cNvSpPr>
            <a:spLocks/>
          </p:cNvSpPr>
          <p:nvPr/>
        </p:nvSpPr>
        <p:spPr bwMode="auto">
          <a:xfrm rot="-5400000">
            <a:off x="6698456" y="1726407"/>
            <a:ext cx="180975" cy="1011238"/>
          </a:xfrm>
          <a:prstGeom prst="rightBrace">
            <a:avLst>
              <a:gd name="adj1" fmla="val 6319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олилиния 10"/>
          <p:cNvSpPr>
            <a:spLocks noChangeArrowheads="1"/>
          </p:cNvSpPr>
          <p:nvPr/>
        </p:nvSpPr>
        <p:spPr bwMode="auto">
          <a:xfrm>
            <a:off x="6359525" y="1663700"/>
            <a:ext cx="401638" cy="473075"/>
          </a:xfrm>
          <a:custGeom>
            <a:avLst/>
            <a:gdLst>
              <a:gd name="T0" fmla="*/ 0 w 1037690"/>
              <a:gd name="T1" fmla="*/ 0 h 688369"/>
              <a:gd name="T2" fmla="*/ 0 w 1037690"/>
              <a:gd name="T3" fmla="*/ 65 h 688369"/>
              <a:gd name="T4" fmla="*/ 0 w 1037690"/>
              <a:gd name="T5" fmla="*/ 140 h 688369"/>
              <a:gd name="T6" fmla="*/ 0 60000 65536"/>
              <a:gd name="T7" fmla="*/ 0 60000 65536"/>
              <a:gd name="T8" fmla="*/ 0 60000 65536"/>
              <a:gd name="T9" fmla="*/ 0 w 1037690"/>
              <a:gd name="T10" fmla="*/ 0 h 688369"/>
              <a:gd name="T11" fmla="*/ 1037690 w 1037690"/>
              <a:gd name="T12" fmla="*/ 688369 h 688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7690" h="688369">
                <a:moveTo>
                  <a:pt x="0" y="0"/>
                </a:moveTo>
                <a:cubicBezTo>
                  <a:pt x="72775" y="101885"/>
                  <a:pt x="145551" y="203771"/>
                  <a:pt x="318499" y="318499"/>
                </a:cubicBezTo>
                <a:cubicBezTo>
                  <a:pt x="491447" y="433227"/>
                  <a:pt x="764568" y="560798"/>
                  <a:pt x="1037690" y="688369"/>
                </a:cubicBez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Правая фигурная скобка 11"/>
          <p:cNvSpPr>
            <a:spLocks/>
          </p:cNvSpPr>
          <p:nvPr/>
        </p:nvSpPr>
        <p:spPr bwMode="auto">
          <a:xfrm rot="5400000" flipV="1">
            <a:off x="5718175" y="1957388"/>
            <a:ext cx="239713" cy="2954337"/>
          </a:xfrm>
          <a:prstGeom prst="rightBrace">
            <a:avLst>
              <a:gd name="adj1" fmla="val 6384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" name="Правая фигурная скобка 13"/>
          <p:cNvSpPr>
            <a:spLocks/>
          </p:cNvSpPr>
          <p:nvPr/>
        </p:nvSpPr>
        <p:spPr bwMode="auto">
          <a:xfrm rot="5400000" flipV="1">
            <a:off x="3498851" y="2543175"/>
            <a:ext cx="220662" cy="693737"/>
          </a:xfrm>
          <a:prstGeom prst="rightBrace">
            <a:avLst>
              <a:gd name="adj1" fmla="val 6351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414713" y="2954338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1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480050" y="3581400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8000"/>
                </a:solidFill>
              </a:rPr>
              <a:t>444</a:t>
            </a:r>
            <a:endParaRPr lang="ru-RU" altLang="ru-RU" sz="1800">
              <a:solidFill>
                <a:srgbClr val="008000"/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233738" y="4384675"/>
            <a:ext cx="3105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1</a:t>
            </a:r>
            <a:r>
              <a:rPr lang="en-US" altLang="ru-RU" sz="2800" b="1">
                <a:solidFill>
                  <a:srgbClr val="000000"/>
                </a:solidFill>
              </a:rPr>
              <a:t> + 444</a:t>
            </a:r>
            <a:r>
              <a:rPr lang="ru-RU" altLang="ru-RU" sz="2800" b="1">
                <a:solidFill>
                  <a:srgbClr val="000000"/>
                </a:solidFill>
              </a:rPr>
              <a:t> </a:t>
            </a:r>
            <a:r>
              <a:rPr lang="en-US" altLang="ru-RU" sz="2800" b="1">
                <a:solidFill>
                  <a:srgbClr val="000000"/>
                </a:solidFill>
              </a:rPr>
              <a:t>– 2 = 443</a:t>
            </a:r>
            <a:r>
              <a:rPr lang="ru-RU" altLang="ru-RU" sz="2800" b="1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5432425" y="4365625"/>
            <a:ext cx="785813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443</a:t>
            </a:r>
            <a:endParaRPr lang="ru-RU" b="1" dirty="0">
              <a:latin typeface="+mn-lt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232275" y="2833688"/>
            <a:ext cx="3165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</a:rPr>
              <a:t>2</a:t>
            </a:r>
            <a:r>
              <a:rPr lang="ru-RU" altLang="ru-RU" sz="2800" b="1" baseline="30000">
                <a:solidFill>
                  <a:srgbClr val="000099"/>
                </a:solidFill>
              </a:rPr>
              <a:t>444 </a:t>
            </a:r>
            <a:r>
              <a:rPr lang="ru-RU" altLang="ru-RU" sz="2800" b="1">
                <a:solidFill>
                  <a:srgbClr val="000099"/>
                </a:solidFill>
              </a:rPr>
              <a:t>– </a:t>
            </a:r>
            <a:r>
              <a:rPr lang="ru-RU" altLang="ru-RU" sz="2800" b="1">
                <a:solidFill>
                  <a:schemeClr val="bg1"/>
                </a:solidFill>
              </a:rPr>
              <a:t>2</a:t>
            </a:r>
            <a:r>
              <a:rPr lang="ru-RU" altLang="ru-RU" sz="2800" b="1" baseline="30000">
                <a:solidFill>
                  <a:schemeClr val="bg1"/>
                </a:solidFill>
              </a:rPr>
              <a:t>246</a:t>
            </a:r>
            <a:r>
              <a:rPr lang="ru-RU" altLang="ru-RU" sz="2800" b="1">
                <a:solidFill>
                  <a:schemeClr val="bg1"/>
                </a:solidFill>
              </a:rPr>
              <a:t> – 2</a:t>
            </a:r>
            <a:r>
              <a:rPr lang="en-US" altLang="ru-RU" sz="2800" b="1" baseline="30000">
                <a:solidFill>
                  <a:schemeClr val="bg1"/>
                </a:solidFill>
              </a:rPr>
              <a:t>4</a:t>
            </a:r>
            <a:r>
              <a:rPr lang="ru-RU" altLang="ru-RU" sz="2800" b="1" baseline="30000">
                <a:solidFill>
                  <a:schemeClr val="bg1"/>
                </a:solidFill>
              </a:rPr>
              <a:t> </a:t>
            </a:r>
            <a:r>
              <a:rPr lang="ru-RU" altLang="ru-RU" sz="2800" b="1">
                <a:solidFill>
                  <a:srgbClr val="000099"/>
                </a:solidFill>
              </a:rPr>
              <a:t>– 2</a:t>
            </a:r>
            <a:r>
              <a:rPr lang="ru-RU" altLang="ru-RU" sz="2800" b="1" baseline="30000">
                <a:solidFill>
                  <a:srgbClr val="000099"/>
                </a:solidFill>
              </a:rPr>
              <a:t>0</a:t>
            </a:r>
            <a:endParaRPr lang="ru-RU" altLang="ru-RU" sz="180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270625" y="3581400"/>
            <a:ext cx="78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– 2 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5208588" y="2332038"/>
            <a:ext cx="1449387" cy="503237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3" name="Полилиния 32"/>
          <p:cNvSpPr>
            <a:spLocks noChangeArrowheads="1"/>
          </p:cNvSpPr>
          <p:nvPr/>
        </p:nvSpPr>
        <p:spPr bwMode="auto">
          <a:xfrm>
            <a:off x="6051550" y="2844800"/>
            <a:ext cx="636588" cy="833438"/>
          </a:xfrm>
          <a:custGeom>
            <a:avLst/>
            <a:gdLst>
              <a:gd name="T0" fmla="*/ 0 w 1037690"/>
              <a:gd name="T1" fmla="*/ 0 h 1175418"/>
              <a:gd name="T2" fmla="*/ 59 w 1037690"/>
              <a:gd name="T3" fmla="*/ 1212 h 1175418"/>
              <a:gd name="T4" fmla="*/ 0 60000 65536"/>
              <a:gd name="T5" fmla="*/ 0 60000 65536"/>
              <a:gd name="T6" fmla="*/ 0 w 1037690"/>
              <a:gd name="T7" fmla="*/ 0 h 1175418"/>
              <a:gd name="T8" fmla="*/ 1037690 w 1037690"/>
              <a:gd name="T9" fmla="*/ 1175418 h 11754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7690" h="1175418">
                <a:moveTo>
                  <a:pt x="0" y="0"/>
                </a:moveTo>
                <a:cubicBezTo>
                  <a:pt x="216191" y="549381"/>
                  <a:pt x="648559" y="253588"/>
                  <a:pt x="1037690" y="117541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/>
      <p:bldP spid="21" grpId="0"/>
      <p:bldP spid="28" grpId="0"/>
      <p:bldP spid="29" grpId="0" animBg="1"/>
      <p:bldP spid="30" grpId="0"/>
      <p:bldP spid="31" grpId="0"/>
      <p:bldP spid="32" grpId="0" animBg="1"/>
      <p:bldP spid="3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B16: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430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D3BFC-65FB-486D-B73C-304F0B340CC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/>
          </a:p>
        </p:txBody>
      </p:sp>
      <p:sp>
        <p:nvSpPr>
          <p:cNvPr id="43012" name="Прямоугольник 3"/>
          <p:cNvSpPr>
            <a:spLocks noChangeArrowheads="1"/>
          </p:cNvSpPr>
          <p:nvPr/>
        </p:nvSpPr>
        <p:spPr bwMode="auto">
          <a:xfrm>
            <a:off x="395288" y="800100"/>
            <a:ext cx="845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/>
              <a:t>Сколько двоек содержится в троичной записи значения числа </a:t>
            </a:r>
            <a:r>
              <a:rPr lang="ru-RU" altLang="ru-RU" sz="2800" b="1">
                <a:solidFill>
                  <a:srgbClr val="000099"/>
                </a:solidFill>
              </a:rPr>
              <a:t>9</a:t>
            </a:r>
            <a:r>
              <a:rPr lang="ru-RU" altLang="ru-RU" sz="2800" b="1" baseline="30000">
                <a:solidFill>
                  <a:srgbClr val="000099"/>
                </a:solidFill>
              </a:rPr>
              <a:t>118</a:t>
            </a:r>
            <a:r>
              <a:rPr lang="ru-RU" altLang="ru-RU" sz="2800" b="1">
                <a:solidFill>
                  <a:srgbClr val="000099"/>
                </a:solidFill>
              </a:rPr>
              <a:t> + 3</a:t>
            </a:r>
            <a:r>
              <a:rPr lang="ru-RU" altLang="ru-RU" sz="2800" b="1" baseline="30000">
                <a:solidFill>
                  <a:srgbClr val="000099"/>
                </a:solidFill>
              </a:rPr>
              <a:t>123 </a:t>
            </a:r>
            <a:r>
              <a:rPr lang="ru-RU" altLang="ru-RU" sz="2800" b="1">
                <a:solidFill>
                  <a:srgbClr val="000099"/>
                </a:solidFill>
              </a:rPr>
              <a:t>– 27</a:t>
            </a:r>
            <a:r>
              <a:rPr lang="ru-RU" altLang="ru-RU" sz="2800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7063" y="1855788"/>
            <a:ext cx="3009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9</a:t>
            </a:r>
            <a:r>
              <a:rPr lang="ru-RU" altLang="ru-RU" sz="2800" b="1" baseline="30000"/>
              <a:t>118</a:t>
            </a:r>
            <a:r>
              <a:rPr lang="ru-RU" altLang="ru-RU" sz="2800" b="1"/>
              <a:t> = 3</a:t>
            </a:r>
            <a:r>
              <a:rPr lang="ru-RU" altLang="ru-RU" sz="2800" b="1" baseline="30000"/>
              <a:t>236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/>
              <a:t>27</a:t>
            </a:r>
            <a:r>
              <a:rPr lang="ru-RU" altLang="ru-RU" sz="2800" b="1" baseline="30000"/>
              <a:t> </a:t>
            </a:r>
            <a:r>
              <a:rPr lang="ru-RU" altLang="ru-RU" sz="2800" b="1"/>
              <a:t>= 3</a:t>
            </a:r>
            <a:r>
              <a:rPr lang="ru-RU" altLang="ru-RU" sz="2800" b="1" baseline="30000"/>
              <a:t>3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051175" y="1878013"/>
            <a:ext cx="448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0099"/>
                </a:solidFill>
              </a:rPr>
              <a:t>3</a:t>
            </a:r>
            <a:r>
              <a:rPr lang="ru-RU" altLang="ru-RU" sz="3600" b="1" baseline="30000">
                <a:solidFill>
                  <a:srgbClr val="000099"/>
                </a:solidFill>
              </a:rPr>
              <a:t>236</a:t>
            </a:r>
            <a:r>
              <a:rPr lang="ru-RU" altLang="ru-RU" sz="3600" b="1">
                <a:solidFill>
                  <a:srgbClr val="000099"/>
                </a:solidFill>
              </a:rPr>
              <a:t> + 3</a:t>
            </a:r>
            <a:r>
              <a:rPr lang="ru-RU" altLang="ru-RU" sz="3600" b="1" baseline="30000">
                <a:solidFill>
                  <a:srgbClr val="000099"/>
                </a:solidFill>
              </a:rPr>
              <a:t>123 </a:t>
            </a:r>
            <a:r>
              <a:rPr lang="ru-RU" altLang="ru-RU" sz="3600" b="1">
                <a:solidFill>
                  <a:srgbClr val="000099"/>
                </a:solidFill>
              </a:rPr>
              <a:t>– 3</a:t>
            </a:r>
            <a:r>
              <a:rPr lang="ru-RU" altLang="ru-RU" sz="3600" b="1" baseline="30000">
                <a:solidFill>
                  <a:srgbClr val="000099"/>
                </a:solidFill>
              </a:rPr>
              <a:t>3</a:t>
            </a:r>
            <a:endParaRPr lang="ru-RU" altLang="ru-RU" sz="2400"/>
          </a:p>
        </p:txBody>
      </p:sp>
      <p:sp>
        <p:nvSpPr>
          <p:cNvPr id="22" name="Правая фигурная скобка 21"/>
          <p:cNvSpPr>
            <a:spLocks/>
          </p:cNvSpPr>
          <p:nvPr/>
        </p:nvSpPr>
        <p:spPr bwMode="auto">
          <a:xfrm rot="5400000" flipV="1">
            <a:off x="5199063" y="1757363"/>
            <a:ext cx="177800" cy="1670050"/>
          </a:xfrm>
          <a:prstGeom prst="rightBrace">
            <a:avLst>
              <a:gd name="adj1" fmla="val 6409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4949825" y="2741613"/>
            <a:ext cx="1925638" cy="530225"/>
            <a:chOff x="4405009" y="3338209"/>
            <a:chExt cx="1926588" cy="53010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05009" y="3338209"/>
              <a:ext cx="786201" cy="523756"/>
            </a:xfrm>
            <a:prstGeom prst="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dirty="0">
                  <a:solidFill>
                    <a:srgbClr val="000000"/>
                  </a:solidFill>
                  <a:latin typeface="+mn-lt"/>
                  <a:cs typeface="Consolas" pitchFamily="49" charset="0"/>
                </a:rPr>
                <a:t>120</a:t>
              </a:r>
              <a:endParaRPr lang="ru-RU" b="1" dirty="0">
                <a:latin typeface="+mn-lt"/>
              </a:endParaRPr>
            </a:p>
          </p:txBody>
        </p:sp>
        <p:sp>
          <p:nvSpPr>
            <p:cNvPr id="43020" name="Прямоугольник 22"/>
            <p:cNvSpPr>
              <a:spLocks noChangeArrowheads="1"/>
            </p:cNvSpPr>
            <p:nvPr/>
          </p:nvSpPr>
          <p:spPr bwMode="auto">
            <a:xfrm>
              <a:off x="5192374" y="3345094"/>
              <a:ext cx="113922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/>
                <a:t>двоек</a:t>
              </a:r>
              <a:endParaRPr lang="ru-RU" altLang="ru-RU" sz="1800"/>
            </a:p>
          </p:txBody>
        </p:sp>
      </p:grpSp>
      <p:sp>
        <p:nvSpPr>
          <p:cNvPr id="24585" name="Прямоугольник 24"/>
          <p:cNvSpPr>
            <a:spLocks noChangeArrowheads="1"/>
          </p:cNvSpPr>
          <p:nvPr/>
        </p:nvSpPr>
        <p:spPr bwMode="auto">
          <a:xfrm>
            <a:off x="3257550" y="2586038"/>
            <a:ext cx="385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1</a:t>
            </a:r>
            <a:endParaRPr lang="ru-RU" altLang="ru-RU" sz="1800" b="1">
              <a:solidFill>
                <a:srgbClr val="FF0000"/>
              </a:solidFill>
            </a:endParaRPr>
          </a:p>
        </p:txBody>
      </p:sp>
      <p:sp>
        <p:nvSpPr>
          <p:cNvPr id="12" name="Правая фигурная скобка 11"/>
          <p:cNvSpPr>
            <a:spLocks/>
          </p:cNvSpPr>
          <p:nvPr/>
        </p:nvSpPr>
        <p:spPr bwMode="auto">
          <a:xfrm rot="5400000" flipV="1">
            <a:off x="3382963" y="2163763"/>
            <a:ext cx="163512" cy="842962"/>
          </a:xfrm>
          <a:prstGeom prst="rightBrace">
            <a:avLst>
              <a:gd name="adj1" fmla="val 6410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 animBg="1"/>
      <p:bldP spid="24585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B17: </a:t>
            </a:r>
            <a:r>
              <a:rPr lang="ru-RU" altLang="ru-RU" smtClean="0"/>
              <a:t>запросы в поисковых системах</a:t>
            </a:r>
          </a:p>
        </p:txBody>
      </p:sp>
      <p:sp>
        <p:nvSpPr>
          <p:cNvPr id="440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993084-193C-4497-BDDA-F07B49B2E0E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ru-RU" alt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9575" y="865188"/>
          <a:ext cx="7974013" cy="2135187"/>
        </p:xfrm>
        <a:graphic>
          <a:graphicData uri="http://schemas.openxmlformats.org/drawingml/2006/table">
            <a:tbl>
              <a:tblPr/>
              <a:tblGrid>
                <a:gridCol w="5323142"/>
                <a:gridCol w="2650871"/>
              </a:tblGrid>
              <a:tr h="427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+mn-lt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+mn-lt"/>
                          <a:ea typeface="Calibri"/>
                          <a:cs typeface="Times New Roman"/>
                        </a:rPr>
                        <a:t>Страниц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США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| Япония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| Китай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Япония | Китай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260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(США &amp; Япония) | (США &amp; Китай)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США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1963" y="3094038"/>
            <a:ext cx="5332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США </a:t>
            </a:r>
            <a:r>
              <a:rPr lang="en-US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     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en-US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Япония | Китай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0688" y="3619500"/>
          <a:ext cx="3462337" cy="2025650"/>
        </p:xfrm>
        <a:graphic>
          <a:graphicData uri="http://schemas.openxmlformats.org/drawingml/2006/table">
            <a:tbl>
              <a:tblPr/>
              <a:tblGrid>
                <a:gridCol w="1503229"/>
                <a:gridCol w="1959108"/>
              </a:tblGrid>
              <a:tr h="4051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+mn-lt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+mn-lt"/>
                          <a:ea typeface="Calibri"/>
                          <a:cs typeface="Times New Roman"/>
                        </a:rPr>
                        <a:t>Страниц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А | 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260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А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822825" y="5262563"/>
            <a:ext cx="3814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altLang="ru-RU" sz="2800" b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| </a:t>
            </a:r>
            <a:r>
              <a:rPr lang="en-US" altLang="ru-RU" sz="2800" b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altLang="ru-RU" sz="2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altLang="ru-RU" sz="2800" b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altLang="ru-RU" sz="2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altLang="ru-RU" sz="2800" b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altLang="ru-RU" sz="2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altLang="ru-RU" sz="2800" b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&amp; B</a:t>
            </a:r>
            <a:endParaRPr lang="ru-RU" altLang="ru-RU" sz="2800" b="1" baseline="-25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438" y="5851525"/>
            <a:ext cx="4514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+mn-lt"/>
                <a:ea typeface="Calibri"/>
                <a:cs typeface="Times New Roman" pitchFamily="18" charset="0"/>
              </a:rPr>
              <a:t>= 450 – 260 + 50 = 240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800" b="1" baseline="-25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38600" y="5819775"/>
            <a:ext cx="785813" cy="522288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240</a:t>
            </a:r>
            <a:endParaRPr lang="ru-RU" b="1" dirty="0">
              <a:latin typeface="+mn-lt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5527675" y="3817938"/>
            <a:ext cx="1438275" cy="14382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" name="Овал 11"/>
          <p:cNvSpPr>
            <a:spLocks noChangeArrowheads="1"/>
          </p:cNvSpPr>
          <p:nvPr/>
        </p:nvSpPr>
        <p:spPr bwMode="auto">
          <a:xfrm>
            <a:off x="6350000" y="3817938"/>
            <a:ext cx="1438275" cy="14382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051550" y="3194050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&amp; B</a:t>
            </a: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804150" y="393065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99050" y="393065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1800"/>
          </a:p>
        </p:txBody>
      </p:sp>
      <p:sp>
        <p:nvSpPr>
          <p:cNvPr id="18" name="Полилиния 17"/>
          <p:cNvSpPr>
            <a:spLocks noChangeArrowheads="1"/>
          </p:cNvSpPr>
          <p:nvPr/>
        </p:nvSpPr>
        <p:spPr bwMode="auto">
          <a:xfrm>
            <a:off x="6019800" y="3632200"/>
            <a:ext cx="1143000" cy="787400"/>
          </a:xfrm>
          <a:custGeom>
            <a:avLst/>
            <a:gdLst>
              <a:gd name="T0" fmla="*/ 0 w 1143000"/>
              <a:gd name="T1" fmla="*/ 0 h 787400"/>
              <a:gd name="T2" fmla="*/ 0 w 1143000"/>
              <a:gd name="T3" fmla="*/ 0 h 787400"/>
              <a:gd name="T4" fmla="*/ 1143000 w 1143000"/>
              <a:gd name="T5" fmla="*/ 0 h 787400"/>
              <a:gd name="T6" fmla="*/ 622300 w 1143000"/>
              <a:gd name="T7" fmla="*/ 787400 h 787400"/>
              <a:gd name="T8" fmla="*/ 0 60000 65536"/>
              <a:gd name="T9" fmla="*/ 0 60000 65536"/>
              <a:gd name="T10" fmla="*/ 0 60000 65536"/>
              <a:gd name="T11" fmla="*/ 0 60000 65536"/>
              <a:gd name="T12" fmla="*/ 0 w 1143000"/>
              <a:gd name="T13" fmla="*/ 0 h 787400"/>
              <a:gd name="T14" fmla="*/ 1143000 w 1143000"/>
              <a:gd name="T15" fmla="*/ 787400 h 787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3000" h="787400">
                <a:moveTo>
                  <a:pt x="0" y="0"/>
                </a:moveTo>
                <a:lnTo>
                  <a:pt x="0" y="0"/>
                </a:lnTo>
                <a:lnTo>
                  <a:pt x="1143000" y="0"/>
                </a:lnTo>
                <a:lnTo>
                  <a:pt x="622300" y="7874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628650" y="5745163"/>
            <a:ext cx="5829300" cy="803275"/>
            <a:chOff x="628507" y="5745596"/>
            <a:chExt cx="5829389" cy="802746"/>
          </a:xfrm>
        </p:grpSpPr>
        <p:sp>
          <p:nvSpPr>
            <p:cNvPr id="46112" name="Rectangle 28"/>
            <p:cNvSpPr>
              <a:spLocks noChangeArrowheads="1"/>
            </p:cNvSpPr>
            <p:nvPr/>
          </p:nvSpPr>
          <p:spPr bwMode="auto">
            <a:xfrm>
              <a:off x="628507" y="5745596"/>
              <a:ext cx="2098865" cy="269346"/>
            </a:xfrm>
            <a:prstGeom prst="rect">
              <a:avLst/>
            </a:prstGeom>
            <a:solidFill>
              <a:srgbClr val="660066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13" name="Rectangle 27"/>
            <p:cNvSpPr>
              <a:spLocks noChangeArrowheads="1"/>
            </p:cNvSpPr>
            <p:nvPr/>
          </p:nvSpPr>
          <p:spPr bwMode="auto">
            <a:xfrm>
              <a:off x="5773690" y="5745596"/>
              <a:ext cx="684206" cy="269346"/>
            </a:xfrm>
            <a:prstGeom prst="rect">
              <a:avLst/>
            </a:prstGeom>
            <a:solidFill>
              <a:srgbClr val="660066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graphicFrame>
          <p:nvGraphicFramePr>
            <p:cNvPr id="46114" name="Object 15"/>
            <p:cNvGraphicFramePr>
              <a:graphicFrameLocks noChangeAspect="1"/>
            </p:cNvGraphicFramePr>
            <p:nvPr/>
          </p:nvGraphicFramePr>
          <p:xfrm>
            <a:off x="1339702" y="6011234"/>
            <a:ext cx="443061" cy="537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6" name="Формула" r:id="rId3" imgW="177569" imgH="215619" progId="Equation.3">
                    <p:embed/>
                  </p:oleObj>
                </mc:Choice>
                <mc:Fallback>
                  <p:oleObj name="Формула" r:id="rId3" imgW="177569" imgH="215619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9702" y="6011234"/>
                          <a:ext cx="443061" cy="5371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115" name="Object 10"/>
            <p:cNvGraphicFramePr>
              <a:graphicFrameLocks noChangeAspect="1"/>
            </p:cNvGraphicFramePr>
            <p:nvPr/>
          </p:nvGraphicFramePr>
          <p:xfrm>
            <a:off x="5889477" y="6011234"/>
            <a:ext cx="443061" cy="537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7" name="Формула" r:id="rId5" imgW="177569" imgH="215619" progId="Equation.3">
                    <p:embed/>
                  </p:oleObj>
                </mc:Choice>
                <mc:Fallback>
                  <p:oleObj name="Формула" r:id="rId5" imgW="177569" imgH="21561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9477" y="6011234"/>
                          <a:ext cx="443061" cy="5371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627063" y="5032375"/>
            <a:ext cx="5829300" cy="717550"/>
            <a:chOff x="627321" y="5032375"/>
            <a:chExt cx="5829390" cy="716781"/>
          </a:xfrm>
        </p:grpSpPr>
        <p:sp>
          <p:nvSpPr>
            <p:cNvPr id="46108" name="Rectangle 26"/>
            <p:cNvSpPr>
              <a:spLocks noChangeArrowheads="1"/>
            </p:cNvSpPr>
            <p:nvPr/>
          </p:nvSpPr>
          <p:spPr bwMode="auto">
            <a:xfrm>
              <a:off x="4120686" y="5479810"/>
              <a:ext cx="2336025" cy="26934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09" name="Rectangle 25"/>
            <p:cNvSpPr>
              <a:spLocks noChangeArrowheads="1"/>
            </p:cNvSpPr>
            <p:nvPr/>
          </p:nvSpPr>
          <p:spPr bwMode="auto">
            <a:xfrm>
              <a:off x="627321" y="5479810"/>
              <a:ext cx="1347068" cy="26934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graphicFrame>
          <p:nvGraphicFramePr>
            <p:cNvPr id="46110" name="Object 18"/>
            <p:cNvGraphicFramePr>
              <a:graphicFrameLocks noChangeAspect="1"/>
            </p:cNvGraphicFramePr>
            <p:nvPr/>
          </p:nvGraphicFramePr>
          <p:xfrm>
            <a:off x="1171575" y="5032375"/>
            <a:ext cx="365125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8" name="Формула" r:id="rId7" imgW="152334" imgH="190417" progId="Equation.3">
                    <p:embed/>
                  </p:oleObj>
                </mc:Choice>
                <mc:Fallback>
                  <p:oleObj name="Формула" r:id="rId7" imgW="152334" imgH="190417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1575" y="5032375"/>
                          <a:ext cx="365125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111" name="Object 11"/>
            <p:cNvGraphicFramePr>
              <a:graphicFrameLocks noChangeAspect="1"/>
            </p:cNvGraphicFramePr>
            <p:nvPr/>
          </p:nvGraphicFramePr>
          <p:xfrm>
            <a:off x="4924425" y="5032375"/>
            <a:ext cx="365125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9" name="Формула" r:id="rId9" imgW="152334" imgH="190417" progId="Equation.3">
                    <p:embed/>
                  </p:oleObj>
                </mc:Choice>
                <mc:Fallback>
                  <p:oleObj name="Формула" r:id="rId9" imgW="152334" imgH="190417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4425" y="5032375"/>
                          <a:ext cx="365125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4608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FCE1D-3751-4CE6-B1BF-69C4060466D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ru-RU" altLang="ru-RU" sz="1400"/>
          </a:p>
        </p:txBody>
      </p:sp>
      <p:sp>
        <p:nvSpPr>
          <p:cNvPr id="46086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P =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[37; 60]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 и Q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= [40; 77]. 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Укажите наименьшую возможную длину такого отрезка </a:t>
            </a:r>
            <a:r>
              <a:rPr lang="ru-RU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, что выражение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6087" name="Object 1"/>
          <p:cNvGraphicFramePr>
            <a:graphicFrameLocks noChangeAspect="1"/>
          </p:cNvGraphicFramePr>
          <p:nvPr/>
        </p:nvGraphicFramePr>
        <p:xfrm>
          <a:off x="862013" y="1651000"/>
          <a:ext cx="76993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Формула" r:id="rId11" imgW="2794000" imgH="203200" progId="Equation.3">
                  <p:embed/>
                </p:oleObj>
              </mc:Choice>
              <mc:Fallback>
                <p:oleObj name="Формула" r:id="rId11" imgW="27940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1651000"/>
                        <a:ext cx="76993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Rectangle 3"/>
          <p:cNvSpPr>
            <a:spLocks noChangeArrowheads="1"/>
          </p:cNvSpPr>
          <p:nvPr/>
        </p:nvSpPr>
        <p:spPr bwMode="auto">
          <a:xfrm>
            <a:off x="357188" y="2198688"/>
            <a:ext cx="8408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тождественно истинно, то есть равно 1 при любом значении переменной </a:t>
            </a:r>
            <a:r>
              <a:rPr lang="ru-RU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. 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574675" y="3592513"/>
          <a:ext cx="300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Формула" r:id="rId13" imgW="1091726" imgH="228501" progId="Equation.3">
                  <p:embed/>
                </p:oleObj>
              </mc:Choice>
              <mc:Fallback>
                <p:oleObj name="Формула" r:id="rId13" imgW="1091726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592513"/>
                        <a:ext cx="300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574675" y="3040063"/>
          <a:ext cx="73136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2" name="Формула" r:id="rId15" imgW="2654300" imgH="203200" progId="Equation.3">
                  <p:embed/>
                </p:oleObj>
              </mc:Choice>
              <mc:Fallback>
                <p:oleObj name="Формула" r:id="rId15" imgW="26543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040063"/>
                        <a:ext cx="731361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5422900" y="3592513"/>
          <a:ext cx="28003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Формула" r:id="rId17" imgW="1016000" imgH="228600" progId="Equation.3">
                  <p:embed/>
                </p:oleObj>
              </mc:Choice>
              <mc:Fallback>
                <p:oleObj name="Формула" r:id="rId17" imgW="1016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3592513"/>
                        <a:ext cx="28003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574675" y="4178300"/>
          <a:ext cx="42354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Формула" r:id="rId19" imgW="1536700" imgH="241300" progId="Equation.3">
                  <p:embed/>
                </p:oleObj>
              </mc:Choice>
              <mc:Fallback>
                <p:oleObj name="Формула" r:id="rId19" imgW="15367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178300"/>
                        <a:ext cx="42354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5422900" y="4248150"/>
          <a:ext cx="18557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Формула" r:id="rId21" imgW="672808" imgH="215806" progId="Equation.3">
                  <p:embed/>
                </p:oleObj>
              </mc:Choice>
              <mc:Fallback>
                <p:oleObj name="Формула" r:id="rId21" imgW="672808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4248150"/>
                        <a:ext cx="18557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2716213" y="5430838"/>
            <a:ext cx="1404937" cy="56832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650875" y="5392738"/>
            <a:ext cx="6149975" cy="746125"/>
            <a:chOff x="651037" y="5393192"/>
            <a:chExt cx="6149555" cy="745150"/>
          </a:xfrm>
        </p:grpSpPr>
        <p:sp>
          <p:nvSpPr>
            <p:cNvPr id="46098" name="Line 23"/>
            <p:cNvSpPr>
              <a:spLocks noChangeShapeType="1"/>
            </p:cNvSpPr>
            <p:nvPr/>
          </p:nvSpPr>
          <p:spPr bwMode="auto">
            <a:xfrm>
              <a:off x="651037" y="5736103"/>
              <a:ext cx="6052319" cy="47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99" name="Oval 22"/>
            <p:cNvSpPr>
              <a:spLocks noChangeArrowheads="1"/>
            </p:cNvSpPr>
            <p:nvPr/>
          </p:nvSpPr>
          <p:spPr bwMode="auto">
            <a:xfrm flipV="1">
              <a:off x="1889011" y="5679149"/>
              <a:ext cx="100793" cy="1020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00" name="Oval 21"/>
            <p:cNvSpPr>
              <a:spLocks noChangeArrowheads="1"/>
            </p:cNvSpPr>
            <p:nvPr/>
          </p:nvSpPr>
          <p:spPr bwMode="auto">
            <a:xfrm flipV="1">
              <a:off x="4080368" y="5679149"/>
              <a:ext cx="100793" cy="1020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01" name="Rectangle 20"/>
            <p:cNvSpPr>
              <a:spLocks noChangeArrowheads="1"/>
            </p:cNvSpPr>
            <p:nvPr/>
          </p:nvSpPr>
          <p:spPr bwMode="auto">
            <a:xfrm>
              <a:off x="2626242" y="5820348"/>
              <a:ext cx="543770" cy="31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46102" name="Rectangle 19"/>
            <p:cNvSpPr>
              <a:spLocks noChangeArrowheads="1"/>
            </p:cNvSpPr>
            <p:nvPr/>
          </p:nvSpPr>
          <p:spPr bwMode="auto">
            <a:xfrm>
              <a:off x="6481612" y="5745596"/>
              <a:ext cx="318980" cy="31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6103" name="Oval 17"/>
            <p:cNvSpPr>
              <a:spLocks noChangeArrowheads="1"/>
            </p:cNvSpPr>
            <p:nvPr/>
          </p:nvSpPr>
          <p:spPr bwMode="auto">
            <a:xfrm flipV="1">
              <a:off x="5708471" y="5679149"/>
              <a:ext cx="100793" cy="1020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04" name="Rectangle 16"/>
            <p:cNvSpPr>
              <a:spLocks noChangeArrowheads="1"/>
            </p:cNvSpPr>
            <p:nvPr/>
          </p:nvSpPr>
          <p:spPr bwMode="auto">
            <a:xfrm>
              <a:off x="5283535" y="5820348"/>
              <a:ext cx="638800" cy="31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77</a:t>
              </a:r>
            </a:p>
          </p:txBody>
        </p:sp>
        <p:sp>
          <p:nvSpPr>
            <p:cNvPr id="46105" name="Rectangle 14"/>
            <p:cNvSpPr>
              <a:spLocks noChangeArrowheads="1"/>
            </p:cNvSpPr>
            <p:nvPr/>
          </p:nvSpPr>
          <p:spPr bwMode="auto">
            <a:xfrm>
              <a:off x="3786170" y="5820348"/>
              <a:ext cx="626342" cy="31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46106" name="Oval 13"/>
            <p:cNvSpPr>
              <a:spLocks noChangeArrowheads="1"/>
            </p:cNvSpPr>
            <p:nvPr/>
          </p:nvSpPr>
          <p:spPr bwMode="auto">
            <a:xfrm flipV="1">
              <a:off x="2670453" y="5679149"/>
              <a:ext cx="100793" cy="1020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46107" name="Rectangle 12"/>
            <p:cNvSpPr>
              <a:spLocks noChangeArrowheads="1"/>
            </p:cNvSpPr>
            <p:nvPr/>
          </p:nvSpPr>
          <p:spPr bwMode="auto">
            <a:xfrm>
              <a:off x="1894485" y="5393192"/>
              <a:ext cx="519106" cy="31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37</a:t>
              </a: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7781925" y="5426075"/>
            <a:ext cx="585788" cy="522288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20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0" grpId="0" animBg="1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471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276C6C-C66D-45B8-BFA8-7D64822B259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40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Множество А: натуральные числа. Выражение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57188" y="2260600"/>
            <a:ext cx="8408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значении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наименьшее возможное значение суммы элементов множества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738188" y="4705350"/>
          <a:ext cx="300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4705350"/>
                        <a:ext cx="300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623888" y="3524250"/>
          <a:ext cx="61563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Формула" r:id="rId5" imgW="2235200" imgH="431800" progId="Equation.3">
                  <p:embed/>
                </p:oleObj>
              </mc:Choice>
              <mc:Fallback>
                <p:oleObj name="Формула" r:id="rId5" imgW="22352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524250"/>
                        <a:ext cx="61563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4129088" y="4708525"/>
          <a:ext cx="26955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Формула" r:id="rId7" imgW="977900" imgH="228600" progId="Equation.3">
                  <p:embed/>
                </p:oleObj>
              </mc:Choice>
              <mc:Fallback>
                <p:oleObj name="Формула" r:id="rId7" imgW="977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4708525"/>
                        <a:ext cx="26955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3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{2, 4, 6, 8, 10, 12}) → (((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{4, 8, 12, 116})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                     ¬(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A)) → ¬(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{2, 4, 6, 8, 10, 12}))</a:t>
            </a:r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720725" y="5405438"/>
          <a:ext cx="542766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Формула" r:id="rId9" imgW="1968500" imgH="254000" progId="Equation.3">
                  <p:embed/>
                </p:oleObj>
              </mc:Choice>
              <mc:Fallback>
                <p:oleObj name="Формула" r:id="rId9" imgW="19685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5405438"/>
                        <a:ext cx="5427663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675438" y="5540375"/>
            <a:ext cx="1306512" cy="522288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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= 24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481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8B5DA8-7F71-43AB-80D0-E9972DCBD67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ru-RU" altLang="ru-RU" sz="140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"</a:t>
            </a:r>
            <a:r>
              <a:rPr lang="en-US" altLang="ru-RU" sz="2400" i="1"/>
              <a:t>&amp;</a:t>
            </a:r>
            <a:r>
              <a:rPr lang="ru-RU" altLang="ru-RU" sz="2400" i="1"/>
              <a:t>" – побитовая конъюнкция (И). Выражение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5913" y="1716088"/>
            <a:ext cx="8408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натуральном 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наименьшее возможное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666750" y="3914775"/>
          <a:ext cx="25542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Формула" r:id="rId4" imgW="927100" imgH="228600" progId="Equation.3">
                  <p:embed/>
                </p:oleObj>
              </mc:Choice>
              <mc:Fallback>
                <p:oleObj name="Формула" r:id="rId4" imgW="927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914775"/>
                        <a:ext cx="25542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565150" y="2660650"/>
          <a:ext cx="64389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Формула" r:id="rId6" imgW="2336800" imgH="431800" progId="Equation.3">
                  <p:embed/>
                </p:oleObj>
              </mc:Choice>
              <mc:Fallback>
                <p:oleObj name="Формула" r:id="rId6" imgW="2336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660650"/>
                        <a:ext cx="64389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3409950" y="3917950"/>
          <a:ext cx="52863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Формула" r:id="rId8" imgW="1917700" imgH="228600" progId="Equation.3">
                  <p:embed/>
                </p:oleObj>
              </mc:Choice>
              <mc:Fallback>
                <p:oleObj name="Формула" r:id="rId8" imgW="1917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3917950"/>
                        <a:ext cx="52863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 33 = 0) 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0))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812800" y="4572000"/>
          <a:ext cx="49720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Формула" r:id="rId10" imgW="1803400" imgH="254000" progId="Equation.3">
                  <p:embed/>
                </p:oleObj>
              </mc:Choice>
              <mc:Fallback>
                <p:oleObj name="Формула" r:id="rId10" imgW="18034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572000"/>
                        <a:ext cx="49720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2108200" y="5429250"/>
            <a:ext cx="4572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08200" y="3486150"/>
            <a:ext cx="4572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922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B1: </a:t>
            </a:r>
            <a:r>
              <a:rPr lang="ru-RU" altLang="ru-RU" smtClean="0"/>
              <a:t>двоичная система счисления</a:t>
            </a:r>
          </a:p>
        </p:txBody>
      </p:sp>
      <p:sp>
        <p:nvSpPr>
          <p:cNvPr id="922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975F53-1D57-4B76-B0E6-FE5E2BB0833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9222" name="Прямоугольник 3"/>
          <p:cNvSpPr>
            <a:spLocks noChangeArrowheads="1"/>
          </p:cNvSpPr>
          <p:nvPr/>
        </p:nvSpPr>
        <p:spPr bwMode="auto">
          <a:xfrm>
            <a:off x="393700" y="819150"/>
            <a:ext cx="8420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Сколько единиц в двоичной записи десятичного числа </a:t>
            </a:r>
            <a:r>
              <a:rPr lang="ru-RU" altLang="ru-RU" sz="2800" b="1" i="1">
                <a:solidFill>
                  <a:srgbClr val="000099"/>
                </a:solidFill>
              </a:rPr>
              <a:t>1025</a:t>
            </a:r>
            <a:r>
              <a:rPr lang="ru-RU" altLang="ru-RU" sz="2800" i="1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8938" y="1760538"/>
            <a:ext cx="84756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«в лоб» – переводить…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1025 = 1024 + </a:t>
            </a:r>
            <a:r>
              <a:rPr lang="en-US" altLang="ru-RU" sz="2800">
                <a:solidFill>
                  <a:srgbClr val="000000"/>
                </a:solidFill>
              </a:rPr>
              <a:t>1</a:t>
            </a:r>
            <a:endParaRPr lang="ru-RU" altLang="ru-RU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  1024 = 10000000000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  <a:endParaRPr lang="en-US" altLang="ru-RU" sz="2800" baseline="-250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</a:rPr>
              <a:t>     </a:t>
            </a:r>
            <a:r>
              <a:rPr lang="ru-RU" altLang="ru-RU" sz="2800">
                <a:solidFill>
                  <a:srgbClr val="000000"/>
                </a:solidFill>
              </a:rPr>
              <a:t>1025 = 1000000000</a:t>
            </a:r>
            <a:r>
              <a:rPr lang="ru-RU" altLang="ru-RU" sz="2800" b="1">
                <a:solidFill>
                  <a:srgbClr val="FF0000"/>
                </a:solidFill>
              </a:rPr>
              <a:t>1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	Ответ:  2</a:t>
            </a:r>
            <a:endParaRPr lang="ru-RU" altLang="ru-RU" sz="2800" baseline="-2500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3700" y="4127500"/>
            <a:ext cx="842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99"/>
                </a:solidFill>
              </a:rPr>
              <a:t>51</a:t>
            </a:r>
            <a:r>
              <a:rPr lang="ru-RU" altLang="ru-RU" sz="2800" b="1" i="1">
                <a:solidFill>
                  <a:srgbClr val="000099"/>
                </a:solidFill>
              </a:rPr>
              <a:t>1</a:t>
            </a:r>
            <a:r>
              <a:rPr lang="ru-RU" altLang="ru-RU" sz="2800" i="1"/>
              <a:t>?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96938" y="4573588"/>
            <a:ext cx="70040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511 = 512 - 1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    = 1</a:t>
            </a:r>
            <a:r>
              <a:rPr lang="en-US" altLang="ru-RU" sz="2800">
                <a:solidFill>
                  <a:srgbClr val="000000"/>
                </a:solidFill>
              </a:rPr>
              <a:t>000000000</a:t>
            </a:r>
            <a:r>
              <a:rPr lang="ru-RU" altLang="ru-RU" sz="2800" baseline="-25000">
                <a:solidFill>
                  <a:srgbClr val="000000"/>
                </a:solidFill>
              </a:rPr>
              <a:t>2 </a:t>
            </a:r>
            <a:r>
              <a:rPr lang="ru-RU" altLang="ru-RU" sz="2800">
                <a:solidFill>
                  <a:srgbClr val="000000"/>
                </a:solidFill>
              </a:rPr>
              <a:t> - 1 = 111111111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</a:t>
            </a:r>
            <a:r>
              <a:rPr lang="en-US" altLang="ru-RU" sz="2800">
                <a:solidFill>
                  <a:srgbClr val="000000"/>
                </a:solidFill>
              </a:rPr>
              <a:t>  </a:t>
            </a:r>
            <a:r>
              <a:rPr lang="ru-RU" altLang="ru-RU" sz="2800">
                <a:solidFill>
                  <a:srgbClr val="000000"/>
                </a:solidFill>
              </a:rPr>
              <a:t>9</a:t>
            </a:r>
            <a:endParaRPr lang="ru-RU" altLang="ru-RU" sz="2800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5" grpId="0" build="p"/>
      <p:bldP spid="7" grpId="0"/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501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164BDA-DB57-4EDF-A006-854B295BF38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ru-RU" altLang="ru-RU" sz="1400"/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"</a:t>
            </a:r>
            <a:r>
              <a:rPr lang="en-US" altLang="ru-RU" sz="2400" i="1"/>
              <a:t>&amp;</a:t>
            </a:r>
            <a:r>
              <a:rPr lang="ru-RU" altLang="ru-RU" sz="2400" i="1"/>
              <a:t>" – побитовая конъюнкция (И). Выражение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15913" y="1716088"/>
            <a:ext cx="8408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натуральном 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наименьшее возможное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sp>
        <p:nvSpPr>
          <p:cNvPr id="50182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 33 = 0) 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0))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1828800" y="2640013"/>
            <a:ext cx="62880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90713" algn="l"/>
              </a:tabLst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90713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9071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номер бита</a:t>
            </a:r>
            <a:r>
              <a:rPr lang="ru-RU" altLang="ru-RU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ru-RU" altLang="ru-RU" sz="1400" b="1"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1400" b="1">
                <a:ea typeface="Times New Roman" pitchFamily="18" charset="0"/>
                <a:cs typeface="Calibri" pitchFamily="34" charset="0"/>
              </a:rPr>
              <a:t>    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5  4 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3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2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1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 0</a:t>
            </a: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49 =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11</a:t>
            </a:r>
            <a:r>
              <a:rPr lang="ru-RU" altLang="ru-RU" sz="28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000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     X = abcdef</a:t>
            </a: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X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&amp; 49 =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ab</a:t>
            </a:r>
            <a:r>
              <a:rPr lang="ru-RU" altLang="ru-RU" sz="28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000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f</a:t>
            </a:r>
            <a:endParaRPr lang="en-US" altLang="ru-RU" sz="4400"/>
          </a:p>
        </p:txBody>
      </p:sp>
      <p:sp>
        <p:nvSpPr>
          <p:cNvPr id="13" name="Прямоугольник 12"/>
          <p:cNvSpPr/>
          <p:nvPr/>
        </p:nvSpPr>
        <p:spPr>
          <a:xfrm>
            <a:off x="427038" y="2625725"/>
            <a:ext cx="1160462" cy="5238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endParaRPr lang="ru-RU" dirty="0">
              <a:latin typeface="Arial" charset="0"/>
            </a:endParaRPr>
          </a:p>
        </p:txBody>
      </p:sp>
      <p:sp>
        <p:nvSpPr>
          <p:cNvPr id="29705" name="Прямоугольник 13"/>
          <p:cNvSpPr>
            <a:spLocks noChangeArrowheads="1"/>
          </p:cNvSpPr>
          <p:nvPr/>
        </p:nvSpPr>
        <p:spPr bwMode="auto">
          <a:xfrm>
            <a:off x="569913" y="4608513"/>
            <a:ext cx="1722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ru-RU" altLang="ru-RU" sz="1800"/>
          </a:p>
        </p:txBody>
      </p:sp>
      <p:sp>
        <p:nvSpPr>
          <p:cNvPr id="29706" name="Прямоугольник 14"/>
          <p:cNvSpPr>
            <a:spLocks noChangeArrowheads="1"/>
          </p:cNvSpPr>
          <p:nvPr/>
        </p:nvSpPr>
        <p:spPr bwMode="auto">
          <a:xfrm>
            <a:off x="2443163" y="4649788"/>
            <a:ext cx="4573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все биты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{5, 4, 0}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29707" name="Прямоугольник 15"/>
          <p:cNvSpPr>
            <a:spLocks noChangeArrowheads="1"/>
          </p:cNvSpPr>
          <p:nvPr/>
        </p:nvSpPr>
        <p:spPr bwMode="auto">
          <a:xfrm>
            <a:off x="569913" y="5122863"/>
            <a:ext cx="171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ru-RU" altLang="ru-RU" sz="1800"/>
          </a:p>
        </p:txBody>
      </p:sp>
      <p:sp>
        <p:nvSpPr>
          <p:cNvPr id="29708" name="Прямоугольник 16"/>
          <p:cNvSpPr>
            <a:spLocks noChangeArrowheads="1"/>
          </p:cNvSpPr>
          <p:nvPr/>
        </p:nvSpPr>
        <p:spPr bwMode="auto">
          <a:xfrm>
            <a:off x="2443163" y="5164138"/>
            <a:ext cx="593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среди битов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{5, 4, 0}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есть ненулевые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13" grpId="0" animBg="1"/>
      <p:bldP spid="29705" grpId="0"/>
      <p:bldP spid="29706" grpId="0"/>
      <p:bldP spid="29707" grpId="0"/>
      <p:bldP spid="2970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512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52DD26-438E-47FA-9111-B3F471E1102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ru-RU" altLang="ru-RU" sz="140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"</a:t>
            </a:r>
            <a:r>
              <a:rPr lang="en-US" altLang="ru-RU" sz="2400" i="1"/>
              <a:t>&amp;</a:t>
            </a:r>
            <a:r>
              <a:rPr lang="ru-RU" altLang="ru-RU" sz="2400" i="1"/>
              <a:t>" – побитовая конъюнкция (И). Выражение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5913" y="1716088"/>
            <a:ext cx="8408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натуральном 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наименьшее возможное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sp>
        <p:nvSpPr>
          <p:cNvPr id="51206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 33 = 0) 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0))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57200" y="2728913"/>
          <a:ext cx="21717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Уравнение" r:id="rId4" imgW="787400" imgH="228600" progId="Equation.3">
                  <p:embed/>
                </p:oleObj>
              </mc:Choice>
              <mc:Fallback>
                <p:oleObj name="Уравнение" r:id="rId4" imgW="787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28913"/>
                        <a:ext cx="21717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Прямоугольник 13"/>
          <p:cNvSpPr>
            <a:spLocks noChangeArrowheads="1"/>
          </p:cNvSpPr>
          <p:nvPr/>
        </p:nvSpPr>
        <p:spPr bwMode="auto">
          <a:xfrm>
            <a:off x="1158875" y="3903663"/>
            <a:ext cx="172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ru-RU" altLang="ru-RU" sz="1800"/>
          </a:p>
        </p:txBody>
      </p:sp>
      <p:sp>
        <p:nvSpPr>
          <p:cNvPr id="30729" name="Прямоугольник 14"/>
          <p:cNvSpPr>
            <a:spLocks noChangeArrowheads="1"/>
          </p:cNvSpPr>
          <p:nvPr/>
        </p:nvSpPr>
        <p:spPr bwMode="auto">
          <a:xfrm>
            <a:off x="2924175" y="3935413"/>
            <a:ext cx="4573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все биты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{5, 0}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30730" name="Прямоугольник 15"/>
          <p:cNvSpPr>
            <a:spLocks noChangeArrowheads="1"/>
          </p:cNvSpPr>
          <p:nvPr/>
        </p:nvSpPr>
        <p:spPr bwMode="auto">
          <a:xfrm>
            <a:off x="569913" y="3427413"/>
            <a:ext cx="230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ru-RU" altLang="ru-RU" sz="1800"/>
          </a:p>
        </p:txBody>
      </p:sp>
      <p:sp>
        <p:nvSpPr>
          <p:cNvPr id="30731" name="Прямоугольник 16"/>
          <p:cNvSpPr>
            <a:spLocks noChangeArrowheads="1"/>
          </p:cNvSpPr>
          <p:nvPr/>
        </p:nvSpPr>
        <p:spPr bwMode="auto">
          <a:xfrm>
            <a:off x="2925763" y="3443288"/>
            <a:ext cx="593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среди битов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{5, 4, 0}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есть ненулевые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graphicFrame>
        <p:nvGraphicFramePr>
          <p:cNvPr id="30732" name="Объект 1"/>
          <p:cNvGraphicFramePr>
            <a:graphicFrameLocks noChangeAspect="1"/>
          </p:cNvGraphicFramePr>
          <p:nvPr/>
        </p:nvGraphicFramePr>
        <p:xfrm>
          <a:off x="538163" y="3908425"/>
          <a:ext cx="5191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Уравнение" r:id="rId6" imgW="228501" imgH="215806" progId="Equation.3">
                  <p:embed/>
                </p:oleObj>
              </mc:Choice>
              <mc:Fallback>
                <p:oleObj name="Уравнение" r:id="rId6" imgW="228501" imgH="215806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908425"/>
                        <a:ext cx="5191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6"/>
          <p:cNvSpPr>
            <a:spLocks noChangeArrowheads="1"/>
          </p:cNvSpPr>
          <p:nvPr/>
        </p:nvSpPr>
        <p:spPr bwMode="auto">
          <a:xfrm>
            <a:off x="0" y="4400550"/>
            <a:ext cx="3670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90713" algn="l"/>
              </a:tabLst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90713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9071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90713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номер бита</a:t>
            </a:r>
            <a:r>
              <a:rPr lang="ru-RU" altLang="ru-RU" sz="2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ru-RU" altLang="ru-RU" sz="1400" b="1"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1400" b="1">
                <a:ea typeface="Times New Roman" pitchFamily="18" charset="0"/>
                <a:cs typeface="Calibri" pitchFamily="34" charset="0"/>
              </a:rPr>
              <a:t>    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5  4 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3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2 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1</a:t>
            </a:r>
            <a:r>
              <a:rPr lang="en-US" altLang="ru-RU" sz="1400"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1400">
                <a:ea typeface="Times New Roman" pitchFamily="18" charset="0"/>
                <a:cs typeface="Calibri" pitchFamily="34" charset="0"/>
              </a:rPr>
              <a:t> 0</a:t>
            </a: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    33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 =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00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180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884613" y="4573588"/>
            <a:ext cx="4802187" cy="663575"/>
            <a:chOff x="433" y="3902"/>
            <a:chExt cx="3025" cy="418"/>
          </a:xfrm>
        </p:grpSpPr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731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Что из этого следует?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122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69913" y="5492750"/>
            <a:ext cx="3781425" cy="663575"/>
            <a:chOff x="433" y="3902"/>
            <a:chExt cx="2382" cy="418"/>
          </a:xfrm>
        </p:grpSpPr>
        <p:sp>
          <p:nvSpPr>
            <p:cNvPr id="20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088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Бит 4 ненулевой!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121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5032375" y="5575300"/>
            <a:ext cx="2794000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=  2</a:t>
            </a:r>
            <a:r>
              <a:rPr lang="en-US" sz="2800" b="1" baseline="300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= 16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  <p:bldP spid="30730" grpId="0"/>
      <p:bldP spid="30731" grpId="0"/>
      <p:bldP spid="30733" grpId="0"/>
      <p:bldP spid="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532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761CE-C95A-4DBA-8ADE-5519020615F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ru-RU" altLang="ru-RU" sz="1400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"</a:t>
            </a:r>
            <a:r>
              <a:rPr lang="en-US" altLang="ru-RU" sz="2400" i="1"/>
              <a:t>&amp;</a:t>
            </a:r>
            <a:r>
              <a:rPr lang="ru-RU" altLang="ru-RU" sz="2400" i="1"/>
              <a:t>" – побитовая конъюнкция (И). Выражение</a:t>
            </a:r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315913" y="1716088"/>
            <a:ext cx="8408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натуральном 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наибольшее возможное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684213" y="3914775"/>
          <a:ext cx="25193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Уравнение" r:id="rId3" imgW="914400" imgH="228600" progId="Equation.3">
                  <p:embed/>
                </p:oleObj>
              </mc:Choice>
              <mc:Fallback>
                <p:oleObj name="Уравнение" r:id="rId3" imgW="914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914775"/>
                        <a:ext cx="251936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669925" y="2660650"/>
          <a:ext cx="62261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Формула" r:id="rId5" imgW="2260600" imgH="431800" progId="Equation.3">
                  <p:embed/>
                </p:oleObj>
              </mc:Choice>
              <mc:Fallback>
                <p:oleObj name="Формула" r:id="rId5" imgW="22606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660650"/>
                        <a:ext cx="622617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3427413" y="3917950"/>
          <a:ext cx="5251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Уравнение" r:id="rId7" imgW="1905000" imgH="228600" progId="Equation.3">
                  <p:embed/>
                </p:oleObj>
              </mc:Choice>
              <mc:Fallback>
                <p:oleObj name="Уравнение" r:id="rId7" imgW="1905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3917950"/>
                        <a:ext cx="52514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= 0) 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0))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795338" y="4572000"/>
          <a:ext cx="50069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Уравнение" r:id="rId9" imgW="1815312" imgH="253890" progId="Equation.3">
                  <p:embed/>
                </p:oleObj>
              </mc:Choice>
              <mc:Fallback>
                <p:oleObj name="Уравнение" r:id="rId9" imgW="1815312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572000"/>
                        <a:ext cx="50069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B18: </a:t>
            </a:r>
            <a:r>
              <a:rPr lang="ru-RU" altLang="ru-RU" smtClean="0"/>
              <a:t>логические операции, множества</a:t>
            </a:r>
          </a:p>
        </p:txBody>
      </p:sp>
      <p:sp>
        <p:nvSpPr>
          <p:cNvPr id="542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71D65-AFF9-437D-ACA9-2DE6A5810FB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ru-RU" altLang="ru-RU" sz="140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354013" y="801688"/>
            <a:ext cx="853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"</a:t>
            </a:r>
            <a:r>
              <a:rPr lang="en-US" altLang="ru-RU" sz="2400" i="1"/>
              <a:t>&amp;</a:t>
            </a:r>
            <a:r>
              <a:rPr lang="ru-RU" altLang="ru-RU" sz="2400" i="1"/>
              <a:t>" – побитовая конъюнкция (И). Выражение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57200" y="2728913"/>
          <a:ext cx="21717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Уравнение" r:id="rId4" imgW="787400" imgH="228600" progId="Equation.3">
                  <p:embed/>
                </p:oleObj>
              </mc:Choice>
              <mc:Fallback>
                <p:oleObj name="Уравнение" r:id="rId4" imgW="787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28913"/>
                        <a:ext cx="21717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Прямоугольник 13"/>
          <p:cNvSpPr>
            <a:spLocks noChangeArrowheads="1"/>
          </p:cNvSpPr>
          <p:nvPr/>
        </p:nvSpPr>
        <p:spPr bwMode="auto">
          <a:xfrm>
            <a:off x="1158875" y="3903663"/>
            <a:ext cx="154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ru-RU" altLang="ru-RU" sz="1800"/>
          </a:p>
        </p:txBody>
      </p:sp>
      <p:sp>
        <p:nvSpPr>
          <p:cNvPr id="30729" name="Прямоугольник 14"/>
          <p:cNvSpPr>
            <a:spLocks noChangeArrowheads="1"/>
          </p:cNvSpPr>
          <p:nvPr/>
        </p:nvSpPr>
        <p:spPr bwMode="auto">
          <a:xfrm>
            <a:off x="2924175" y="3935413"/>
            <a:ext cx="4573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все биты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, 0}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sp>
        <p:nvSpPr>
          <p:cNvPr id="30730" name="Прямоугольник 15"/>
          <p:cNvSpPr>
            <a:spLocks noChangeArrowheads="1"/>
          </p:cNvSpPr>
          <p:nvPr/>
        </p:nvSpPr>
        <p:spPr bwMode="auto">
          <a:xfrm>
            <a:off x="1158875" y="3425825"/>
            <a:ext cx="1722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 = 0</a:t>
            </a:r>
            <a:endParaRPr lang="ru-RU" altLang="ru-RU" sz="1800"/>
          </a:p>
        </p:txBody>
      </p:sp>
      <p:sp>
        <p:nvSpPr>
          <p:cNvPr id="30731" name="Прямоугольник 16"/>
          <p:cNvSpPr>
            <a:spLocks noChangeArrowheads="1"/>
          </p:cNvSpPr>
          <p:nvPr/>
        </p:nvSpPr>
        <p:spPr bwMode="auto">
          <a:xfrm>
            <a:off x="2925763" y="3443288"/>
            <a:ext cx="593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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все биты 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4, 2</a:t>
            </a:r>
            <a:r>
              <a:rPr lang="en-US" altLang="ru-RU" sz="2400">
                <a:solidFill>
                  <a:srgbClr val="000000"/>
                </a:solidFill>
                <a:sym typeface="Symbol" pitchFamily="18" charset="2"/>
              </a:rPr>
              <a:t>}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нулевые</a:t>
            </a:r>
            <a:r>
              <a:rPr lang="ru-RU" altLang="ru-RU" sz="2400">
                <a:solidFill>
                  <a:srgbClr val="000000"/>
                </a:solidFill>
              </a:rPr>
              <a:t> </a:t>
            </a:r>
            <a:endParaRPr lang="ru-RU" altLang="ru-RU" sz="1800"/>
          </a:p>
        </p:txBody>
      </p:sp>
      <p:graphicFrame>
        <p:nvGraphicFramePr>
          <p:cNvPr id="30732" name="Объект 1"/>
          <p:cNvGraphicFramePr>
            <a:graphicFrameLocks noChangeAspect="1"/>
          </p:cNvGraphicFramePr>
          <p:nvPr/>
        </p:nvGraphicFramePr>
        <p:xfrm>
          <a:off x="538163" y="3908425"/>
          <a:ext cx="5191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Уравнение" r:id="rId6" imgW="228501" imgH="215806" progId="Equation.3">
                  <p:embed/>
                </p:oleObj>
              </mc:Choice>
              <mc:Fallback>
                <p:oleObj name="Уравнение" r:id="rId6" imgW="228501" imgH="215806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908425"/>
                        <a:ext cx="5191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69913" y="4684713"/>
            <a:ext cx="5737225" cy="727075"/>
            <a:chOff x="433" y="3902"/>
            <a:chExt cx="3614" cy="458"/>
          </a:xfrm>
        </p:grpSpPr>
        <p:sp>
          <p:nvSpPr>
            <p:cNvPr id="20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3320" cy="407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Биты </a:t>
              </a:r>
              <a:r>
                <a:rPr lang="en-US" sz="2800" dirty="0">
                  <a:latin typeface="Arial" charset="0"/>
                </a:rPr>
                <a:t>{</a:t>
              </a:r>
              <a:r>
                <a:rPr lang="ru-RU" sz="2800" dirty="0">
                  <a:latin typeface="Arial" charset="0"/>
                </a:rPr>
                <a:t>4</a:t>
              </a:r>
              <a:r>
                <a:rPr lang="en-US" sz="2800" dirty="0">
                  <a:latin typeface="Arial" charset="0"/>
                </a:rPr>
                <a:t>, 2, 0}</a:t>
              </a:r>
              <a:r>
                <a:rPr lang="ru-RU" sz="2800" dirty="0">
                  <a:latin typeface="Arial" charset="0"/>
                </a:rPr>
                <a:t> в </a:t>
              </a:r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800" dirty="0">
                  <a:latin typeface="Arial" charset="0"/>
                </a:rPr>
                <a:t> </a:t>
              </a:r>
              <a:r>
                <a:rPr lang="ru-RU" sz="2800" dirty="0">
                  <a:latin typeface="Arial" charset="0"/>
                </a:rPr>
                <a:t>нулевые!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429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534988" y="5732463"/>
            <a:ext cx="4192587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=  2</a:t>
            </a:r>
            <a:r>
              <a:rPr lang="en-US" sz="2800" b="1" baseline="30000" dirty="0">
                <a:solidFill>
                  <a:srgbClr val="000000"/>
                </a:solidFill>
                <a:latin typeface="+mn-lt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+ </a:t>
            </a:r>
            <a:r>
              <a:rPr lang="en-US" sz="2800" b="1" dirty="0">
                <a:solidFill>
                  <a:srgbClr val="000000"/>
                </a:solidFill>
                <a:cs typeface="Consolas" pitchFamily="49" charset="0"/>
              </a:rPr>
              <a:t>2</a:t>
            </a:r>
            <a:r>
              <a:rPr lang="en-US" sz="2800" b="1" baseline="30000" dirty="0">
                <a:solidFill>
                  <a:srgbClr val="000000"/>
                </a:solidFill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Consolas" pitchFamily="49" charset="0"/>
              </a:rPr>
              <a:t> + 2</a:t>
            </a:r>
            <a:r>
              <a:rPr lang="en-US" sz="2800" b="1" baseline="30000" dirty="0">
                <a:solidFill>
                  <a:srgbClr val="000000"/>
                </a:solidFill>
                <a:cs typeface="Consolas" pitchFamily="49" charset="0"/>
              </a:rPr>
              <a:t>0</a:t>
            </a:r>
            <a:r>
              <a:rPr lang="en-US" sz="2800" b="1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= 21</a:t>
            </a:r>
            <a:endParaRPr lang="ru-RU" b="1" dirty="0">
              <a:latin typeface="+mn-lt"/>
            </a:endParaRPr>
          </a:p>
        </p:txBody>
      </p:sp>
      <p:sp>
        <p:nvSpPr>
          <p:cNvPr id="54285" name="Rectangle 3"/>
          <p:cNvSpPr>
            <a:spLocks noChangeArrowheads="1"/>
          </p:cNvSpPr>
          <p:nvPr/>
        </p:nvSpPr>
        <p:spPr bwMode="auto">
          <a:xfrm>
            <a:off x="315913" y="1716088"/>
            <a:ext cx="84089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/>
              <a:t>истинно при любом натуральном 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400" i="1"/>
              <a:t>. Определите наибольшее возможное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i="1"/>
              <a:t>.</a:t>
            </a:r>
          </a:p>
        </p:txBody>
      </p:sp>
      <p:sp>
        <p:nvSpPr>
          <p:cNvPr id="54286" name="Прямоугольник 11"/>
          <p:cNvSpPr>
            <a:spLocks noChangeArrowheads="1"/>
          </p:cNvSpPr>
          <p:nvPr/>
        </p:nvSpPr>
        <p:spPr bwMode="auto">
          <a:xfrm>
            <a:off x="457200" y="1262063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= 0) 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0))</a:t>
            </a:r>
          </a:p>
        </p:txBody>
      </p:sp>
      <p:graphicFrame>
        <p:nvGraphicFramePr>
          <p:cNvPr id="25" name="Объект 1"/>
          <p:cNvGraphicFramePr>
            <a:graphicFrameLocks noChangeAspect="1"/>
          </p:cNvGraphicFramePr>
          <p:nvPr/>
        </p:nvGraphicFramePr>
        <p:xfrm>
          <a:off x="534988" y="3440113"/>
          <a:ext cx="460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Уравнение" r:id="rId8" imgW="203024" imgH="203024" progId="Equation.3">
                  <p:embed/>
                </p:oleObj>
              </mc:Choice>
              <mc:Fallback>
                <p:oleObj name="Уравнение" r:id="rId8" imgW="203024" imgH="203024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440113"/>
                        <a:ext cx="4603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кругленная прямоугольная выноска 1"/>
          <p:cNvSpPr/>
          <p:nvPr/>
        </p:nvSpPr>
        <p:spPr bwMode="auto">
          <a:xfrm>
            <a:off x="6111875" y="4471988"/>
            <a:ext cx="2713038" cy="1611312"/>
          </a:xfrm>
          <a:prstGeom prst="wedgeRoundRectCallout">
            <a:avLst>
              <a:gd name="adj1" fmla="val -60011"/>
              <a:gd name="adj2" fmla="val -9006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800" dirty="0">
                <a:latin typeface="Arial" charset="0"/>
              </a:rPr>
              <a:t>Они обнулят биты числа при </a:t>
            </a:r>
            <a:r>
              <a:rPr lang="en-US" sz="2800" dirty="0">
                <a:latin typeface="Arial" charset="0"/>
              </a:rPr>
              <a:t>&amp;!</a:t>
            </a:r>
            <a:endParaRPr lang="ru-RU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  <p:bldP spid="30730" grpId="0"/>
      <p:bldP spid="30731" grpId="0"/>
      <p:bldP spid="22" grpId="0" animBg="1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B19: </a:t>
            </a:r>
            <a:r>
              <a:rPr lang="ru-RU" altLang="ru-RU" smtClean="0"/>
              <a:t>обработка массивов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1F1325-496F-453A-BC61-E0B3B1AC749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ru-RU" altLang="ru-RU" sz="1400"/>
          </a:p>
        </p:txBody>
      </p:sp>
      <p:sp>
        <p:nvSpPr>
          <p:cNvPr id="56324" name="Rectangle 1"/>
          <p:cNvSpPr>
            <a:spLocks noChangeArrowheads="1"/>
          </p:cNvSpPr>
          <p:nvPr/>
        </p:nvSpPr>
        <p:spPr bwMode="auto">
          <a:xfrm>
            <a:off x="381000" y="788988"/>
            <a:ext cx="8763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Массив с индексами от 0 до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9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c:=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for i:= 1 to 9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if A[i-1] &lt; A[i] then 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c:= c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t:= A[i];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A[i]:= A[i-1];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A[i-1]:=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Какое значение будет иметь переменная «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c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»?</a:t>
            </a:r>
            <a:endParaRPr lang="ru-RU" altLang="ru-RU" sz="2400"/>
          </a:p>
        </p:txBody>
      </p:sp>
      <p:sp>
        <p:nvSpPr>
          <p:cNvPr id="9" name="Правая фигурная скобка 8"/>
          <p:cNvSpPr>
            <a:spLocks/>
          </p:cNvSpPr>
          <p:nvPr/>
        </p:nvSpPr>
        <p:spPr bwMode="auto">
          <a:xfrm>
            <a:off x="4541838" y="2743200"/>
            <a:ext cx="163512" cy="1068388"/>
          </a:xfrm>
          <a:prstGeom prst="rightBrace">
            <a:avLst>
              <a:gd name="adj1" fmla="val 537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762500" y="2682875"/>
            <a:ext cx="3446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перестановка пары при сортировке пузырьком</a:t>
            </a:r>
            <a:endParaRPr lang="ru-RU" altLang="ru-RU" sz="18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B19: </a:t>
            </a:r>
            <a:r>
              <a:rPr lang="ru-RU" altLang="ru-RU" smtClean="0"/>
              <a:t>обработка массивов</a:t>
            </a:r>
          </a:p>
        </p:txBody>
      </p:sp>
      <p:sp>
        <p:nvSpPr>
          <p:cNvPr id="573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57F5DE-C680-4C64-8B1E-24B05D4D290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ru-RU" altLang="ru-RU" sz="1400"/>
          </a:p>
        </p:txBody>
      </p:sp>
      <p:sp>
        <p:nvSpPr>
          <p:cNvPr id="57348" name="Прямоугольник 7"/>
          <p:cNvSpPr>
            <a:spLocks noChangeArrowheads="1"/>
          </p:cNvSpPr>
          <p:nvPr/>
        </p:nvSpPr>
        <p:spPr bwMode="auto">
          <a:xfrm>
            <a:off x="1812925" y="819150"/>
            <a:ext cx="570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6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9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5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4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227138" y="1247775"/>
            <a:ext cx="629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1) 9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5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4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27138" y="1676400"/>
            <a:ext cx="6297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2) 9 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5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4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27138" y="2103438"/>
            <a:ext cx="629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3) 9 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6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5  </a:t>
            </a:r>
            <a:r>
              <a:rPr lang="ru-RU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4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27138" y="2532063"/>
            <a:ext cx="629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4) 9 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6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5  </a:t>
            </a:r>
            <a:r>
              <a:rPr lang="ru-RU" altLang="ru-RU" sz="280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4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227138" y="2960688"/>
            <a:ext cx="62976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5) 9 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6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5  </a:t>
            </a:r>
            <a:r>
              <a:rPr lang="ru-RU" altLang="ru-RU" sz="280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4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227138" y="3387725"/>
            <a:ext cx="629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6) 9  7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6 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5  </a:t>
            </a:r>
            <a:r>
              <a:rPr lang="ru-RU" altLang="ru-RU" sz="280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3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4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16338" y="3986213"/>
            <a:ext cx="1093787" cy="522287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с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= </a:t>
            </a: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6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B19: </a:t>
            </a:r>
            <a:r>
              <a:rPr lang="ru-RU" altLang="ru-RU" smtClean="0"/>
              <a:t>обработка массивов</a:t>
            </a:r>
          </a:p>
        </p:txBody>
      </p:sp>
      <p:sp>
        <p:nvSpPr>
          <p:cNvPr id="583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675C3-D7BC-4E1A-AD5E-9A73C79DC70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ru-RU" altLang="ru-RU" sz="1400"/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381000" y="788988"/>
            <a:ext cx="8763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Массив с индексами от 0 до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9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c:=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for i:= 1 to 9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if A[i] &lt; A[0] then 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c:= c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t:= A[i];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A[i]:= A[0];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A[0]:=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  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Какое значение будет иметь переменная «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c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»?</a:t>
            </a:r>
            <a:endParaRPr lang="ru-RU" altLang="ru-RU" sz="2400"/>
          </a:p>
        </p:txBody>
      </p:sp>
      <p:sp>
        <p:nvSpPr>
          <p:cNvPr id="58373" name="Правая фигурная скобка 8"/>
          <p:cNvSpPr>
            <a:spLocks/>
          </p:cNvSpPr>
          <p:nvPr/>
        </p:nvSpPr>
        <p:spPr bwMode="auto">
          <a:xfrm>
            <a:off x="4541838" y="2743200"/>
            <a:ext cx="163512" cy="1068388"/>
          </a:xfrm>
          <a:prstGeom prst="rightBrace">
            <a:avLst>
              <a:gd name="adj1" fmla="val 5378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8374" name="Прямоугольник 9"/>
          <p:cNvSpPr>
            <a:spLocks noChangeArrowheads="1"/>
          </p:cNvSpPr>
          <p:nvPr/>
        </p:nvSpPr>
        <p:spPr bwMode="auto">
          <a:xfrm>
            <a:off x="4762500" y="3001963"/>
            <a:ext cx="3446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перестановка пары</a:t>
            </a:r>
            <a:endParaRPr lang="ru-RU" altLang="ru-RU" sz="18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375" name="Прямоугольник 7"/>
          <p:cNvSpPr>
            <a:spLocks noChangeArrowheads="1"/>
          </p:cNvSpPr>
          <p:nvPr/>
        </p:nvSpPr>
        <p:spPr bwMode="auto">
          <a:xfrm>
            <a:off x="538163" y="4589463"/>
            <a:ext cx="3932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4 7 3 8 5 0 1 2 9 6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8163" y="5113338"/>
            <a:ext cx="3932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latin typeface="Consolas" pitchFamily="49" charset="0"/>
                <a:cs typeface="Consolas" pitchFamily="49" charset="0"/>
              </a:rPr>
              <a:t>4 7 </a:t>
            </a:r>
            <a:r>
              <a:rPr lang="ru-RU" altLang="ru-RU" sz="28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8 5 0 1 2 9 6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8163" y="5637213"/>
            <a:ext cx="3930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latin typeface="Consolas" pitchFamily="49" charset="0"/>
                <a:cs typeface="Consolas" pitchFamily="49" charset="0"/>
              </a:rPr>
              <a:t>3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7 </a:t>
            </a:r>
            <a:r>
              <a:rPr lang="en-US" altLang="ru-RU" sz="2800">
                <a:latin typeface="Consolas" pitchFamily="49" charset="0"/>
                <a:cs typeface="Consolas" pitchFamily="49" charset="0"/>
              </a:rPr>
              <a:t>4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8 5 </a:t>
            </a:r>
            <a:r>
              <a:rPr lang="ru-RU" altLang="ru-RU" sz="28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ru-RU" altLang="ru-RU" sz="2800">
                <a:latin typeface="Consolas" pitchFamily="49" charset="0"/>
                <a:cs typeface="Consolas" pitchFamily="49" charset="0"/>
              </a:rPr>
              <a:t> 1 2 9 6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56163" y="5105400"/>
            <a:ext cx="1093787" cy="522288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с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= 2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367213" y="5089525"/>
            <a:ext cx="1035050" cy="400050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/>
          </a:p>
        </p:txBody>
      </p:sp>
      <p:sp>
        <p:nvSpPr>
          <p:cNvPr id="5939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B19: </a:t>
            </a:r>
            <a:r>
              <a:rPr lang="ru-RU" altLang="ru-RU" smtClean="0"/>
              <a:t>обработка массивов</a:t>
            </a:r>
          </a:p>
        </p:txBody>
      </p:sp>
      <p:sp>
        <p:nvSpPr>
          <p:cNvPr id="593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DD0336-0335-4665-AD04-67CEA8623D7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ru-RU" altLang="ru-RU" sz="1400"/>
          </a:p>
        </p:txBody>
      </p:sp>
      <p:sp>
        <p:nvSpPr>
          <p:cNvPr id="59397" name="Rectangle 1"/>
          <p:cNvSpPr>
            <a:spLocks noChangeArrowheads="1"/>
          </p:cNvSpPr>
          <p:nvPr/>
        </p:nvSpPr>
        <p:spPr bwMode="auto">
          <a:xfrm>
            <a:off x="381000" y="850900"/>
            <a:ext cx="8763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Массив с индексами от 0 до 10.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s:=0;</a:t>
            </a:r>
            <a:endParaRPr lang="ru-RU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n:=10;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for i:=0 to n-1 do begin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s:=s+A[i]-A[i+1]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end; 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cs typeface="Calibri" pitchFamily="34" charset="0"/>
              </a:rPr>
              <a:t>В массиве находились </a:t>
            </a:r>
            <a:r>
              <a:rPr lang="ru-RU" altLang="ru-RU" sz="2400" b="1" i="1">
                <a:solidFill>
                  <a:srgbClr val="0000CC"/>
                </a:solidFill>
                <a:cs typeface="Calibri" pitchFamily="34" charset="0"/>
              </a:rPr>
              <a:t>трёхзначные</a:t>
            </a:r>
            <a:r>
              <a:rPr lang="ru-RU" altLang="ru-RU" sz="2400" i="1">
                <a:cs typeface="Calibri" pitchFamily="34" charset="0"/>
              </a:rPr>
              <a:t> натуральные числа. Какое </a:t>
            </a:r>
            <a:r>
              <a:rPr lang="ru-RU" altLang="ru-RU" sz="2400" b="1" i="1">
                <a:solidFill>
                  <a:srgbClr val="0000CC"/>
                </a:solidFill>
                <a:cs typeface="Calibri" pitchFamily="34" charset="0"/>
              </a:rPr>
              <a:t>наибольшее</a:t>
            </a:r>
            <a:r>
              <a:rPr lang="ru-RU" altLang="ru-RU" sz="2400" i="1">
                <a:cs typeface="Calibri" pitchFamily="34" charset="0"/>
              </a:rPr>
              <a:t> значение может иметь «s»?</a:t>
            </a:r>
            <a:endParaRPr lang="ru-RU" altLang="ru-RU" sz="2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2300" y="3997325"/>
            <a:ext cx="7835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s:=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A[0]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-A[1]+</a:t>
            </a:r>
            <a:r>
              <a:rPr lang="en-US" altLang="ru-RU" sz="28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A[1]-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A[2]+A[2]-...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+A[7]-A[8]+A[8]-</a:t>
            </a:r>
            <a:r>
              <a:rPr lang="en-US" altLang="ru-RU" sz="28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A[9]+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A[9]-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A[10]</a:t>
            </a:r>
            <a:endParaRPr lang="ru-RU" altLang="ru-RU" sz="2000">
              <a:solidFill>
                <a:srgbClr val="FF0000"/>
              </a:solidFill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22300" y="5026025"/>
            <a:ext cx="7835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max = 999 – 100 = 899</a:t>
            </a:r>
            <a:endParaRPr lang="ru-RU" altLang="ru-RU" sz="2000">
              <a:solidFill>
                <a:srgbClr val="FF0000"/>
              </a:solidFill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B19: </a:t>
            </a:r>
            <a:r>
              <a:rPr lang="ru-RU" altLang="ru-RU" smtClean="0"/>
              <a:t>обработка массивов</a:t>
            </a:r>
          </a:p>
        </p:txBody>
      </p:sp>
      <p:sp>
        <p:nvSpPr>
          <p:cNvPr id="614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576A83-7DF7-4AD6-9B30-294B83F3FE7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ru-RU" altLang="ru-RU" sz="1400"/>
          </a:p>
        </p:txBody>
      </p:sp>
      <p:sp>
        <p:nvSpPr>
          <p:cNvPr id="61444" name="Rectangle 1"/>
          <p:cNvSpPr>
            <a:spLocks noChangeArrowheads="1"/>
          </p:cNvSpPr>
          <p:nvPr/>
        </p:nvSpPr>
        <p:spPr bwMode="auto">
          <a:xfrm>
            <a:off x="381000" y="850900"/>
            <a:ext cx="8763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Массив с индексами от 0 до 10.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s:=0;</a:t>
            </a:r>
            <a:endParaRPr lang="ru-RU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n:=10;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for i:=0 to n-2 do begin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s:=s+A[i]-A[i+2]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alibri" pitchFamily="34" charset="0"/>
              </a:rPr>
              <a:t>     </a:t>
            </a:r>
            <a:r>
              <a:rPr lang="en-US" altLang="ru-RU" sz="2400" b="1">
                <a:latin typeface="Courier New" pitchFamily="49" charset="0"/>
                <a:cs typeface="Calibri" pitchFamily="34" charset="0"/>
              </a:rPr>
              <a:t>end; </a:t>
            </a: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cs typeface="Calibri" pitchFamily="34" charset="0"/>
              </a:rPr>
              <a:t>В массиве находились </a:t>
            </a:r>
            <a:r>
              <a:rPr lang="ru-RU" altLang="ru-RU" sz="2400" b="1" i="1">
                <a:solidFill>
                  <a:srgbClr val="0000CC"/>
                </a:solidFill>
                <a:cs typeface="Calibri" pitchFamily="34" charset="0"/>
              </a:rPr>
              <a:t>трёхзначные</a:t>
            </a:r>
            <a:r>
              <a:rPr lang="ru-RU" altLang="ru-RU" sz="2400" i="1">
                <a:cs typeface="Calibri" pitchFamily="34" charset="0"/>
              </a:rPr>
              <a:t> натуральные числа. Какое </a:t>
            </a:r>
            <a:r>
              <a:rPr lang="ru-RU" altLang="ru-RU" sz="2400" b="1" i="1">
                <a:solidFill>
                  <a:srgbClr val="0000CC"/>
                </a:solidFill>
                <a:cs typeface="Calibri" pitchFamily="34" charset="0"/>
              </a:rPr>
              <a:t>наибольшее</a:t>
            </a:r>
            <a:r>
              <a:rPr lang="ru-RU" altLang="ru-RU" sz="2400" i="1">
                <a:cs typeface="Calibri" pitchFamily="34" charset="0"/>
              </a:rPr>
              <a:t> значение может иметь «s»?</a:t>
            </a:r>
            <a:endParaRPr lang="ru-RU" altLang="ru-RU" sz="2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2300" y="3997325"/>
            <a:ext cx="7835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s:=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A[0]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-A[2]+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A[1]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-A[3]+A[2]-...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+A[6]-A[8]+A[7]-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A[9]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+A[8]-</a:t>
            </a: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A[10]</a:t>
            </a:r>
            <a:endParaRPr lang="ru-RU" altLang="ru-RU" sz="2000">
              <a:solidFill>
                <a:srgbClr val="FF0000"/>
              </a:solidFill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22300" y="5026025"/>
            <a:ext cx="7835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max = 999 + 999 – 100 – 100 = 1798</a:t>
            </a:r>
            <a:endParaRPr lang="ru-RU" altLang="ru-RU" sz="2000">
              <a:solidFill>
                <a:srgbClr val="FF0000"/>
              </a:solidFill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11988" y="5005388"/>
            <a:ext cx="985837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</a:rPr>
              <a:t>1798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</a:t>
            </a:r>
            <a:r>
              <a:rPr lang="ru-RU" altLang="ru-RU" smtClean="0"/>
              <a:t>20:</a:t>
            </a:r>
            <a:r>
              <a:rPr lang="en-US" altLang="ru-RU" smtClean="0"/>
              <a:t> </a:t>
            </a:r>
            <a:r>
              <a:rPr lang="ru-RU" altLang="ru-RU" smtClean="0"/>
              <a:t>циклы и условия</a:t>
            </a:r>
            <a:r>
              <a:rPr lang="en-US" altLang="ru-RU" smtClean="0"/>
              <a:t> (</a:t>
            </a:r>
            <a:r>
              <a:rPr lang="ru-RU" altLang="ru-RU" smtClean="0"/>
              <a:t>«узнай алгоритм»</a:t>
            </a:r>
            <a:r>
              <a:rPr lang="en-US" altLang="ru-RU" smtClean="0"/>
              <a:t>)</a:t>
            </a:r>
            <a:endParaRPr lang="ru-RU" altLang="ru-RU" smtClean="0"/>
          </a:p>
        </p:txBody>
      </p:sp>
      <p:sp>
        <p:nvSpPr>
          <p:cNvPr id="634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0BA285-1B22-40F6-A0DE-59FE41C67D0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ru-RU" altLang="ru-RU" sz="1400"/>
          </a:p>
        </p:txBody>
      </p:sp>
      <p:sp>
        <p:nvSpPr>
          <p:cNvPr id="63492" name="Прямоугольник 3"/>
          <p:cNvSpPr>
            <a:spLocks noChangeArrowheads="1"/>
          </p:cNvSpPr>
          <p:nvPr/>
        </p:nvSpPr>
        <p:spPr bwMode="auto">
          <a:xfrm>
            <a:off x="385763" y="754063"/>
            <a:ext cx="84597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Укажите наименьшее пятизначное число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i="1"/>
              <a:t>, </a:t>
            </a:r>
            <a:r>
              <a:rPr lang="ru-RU" altLang="ru-RU" sz="2400"/>
              <a:t>при котором будет напечатано сначала 6, а потом 3.</a:t>
            </a:r>
          </a:p>
        </p:txBody>
      </p:sp>
      <p:sp>
        <p:nvSpPr>
          <p:cNvPr id="63493" name="Прямоугольник 4"/>
          <p:cNvSpPr>
            <a:spLocks noChangeArrowheads="1"/>
          </p:cNvSpPr>
          <p:nvPr/>
        </p:nvSpPr>
        <p:spPr bwMode="auto">
          <a:xfrm>
            <a:off x="857250" y="1597025"/>
            <a:ext cx="510222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a 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 :=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readln(x);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while x &gt; 0 do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y := x mod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x := x div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if y &gt; a then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a := 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if y &lt; b then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 := y;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writeln(a);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writeln(b);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6113" y="3475038"/>
            <a:ext cx="1187450" cy="523875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0000"/>
                </a:solidFill>
              </a:rPr>
              <a:t>33336</a:t>
            </a:r>
            <a:endParaRPr lang="ru-RU" sz="2000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60700" y="4886325"/>
            <a:ext cx="4783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ru-RU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максимальная цифра </a:t>
            </a: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4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ru-RU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минимальная цифра </a:t>
            </a: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4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263900" y="1722438"/>
            <a:ext cx="4914900" cy="663575"/>
            <a:chOff x="433" y="3902"/>
            <a:chExt cx="3096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802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Минимум и максимум!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349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4203700" y="4902200"/>
            <a:ext cx="4572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330700" y="3048000"/>
            <a:ext cx="457200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B1: </a:t>
            </a:r>
            <a:r>
              <a:rPr lang="ru-RU" altLang="ru-RU" smtClean="0"/>
              <a:t>двоичная система счисления</a:t>
            </a: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91243B-B24A-449E-820F-6867B19F7E3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93700" y="819150"/>
            <a:ext cx="8420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/>
              <a:t>Сколько единиц в двоичной записи десятичного числа </a:t>
            </a:r>
            <a:r>
              <a:rPr lang="ru-RU" altLang="ru-RU" sz="2800" b="1" i="1">
                <a:solidFill>
                  <a:srgbClr val="000099"/>
                </a:solidFill>
              </a:rPr>
              <a:t>999</a:t>
            </a:r>
            <a:r>
              <a:rPr lang="ru-RU" altLang="ru-RU" sz="2800" i="1"/>
              <a:t>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8938" y="1760538"/>
            <a:ext cx="84756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«в лоб» – переводить…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999 = 1023 – </a:t>
            </a:r>
            <a:r>
              <a:rPr lang="en-US" altLang="ru-RU" sz="2800">
                <a:solidFill>
                  <a:srgbClr val="000000"/>
                </a:solidFill>
              </a:rPr>
              <a:t>16</a:t>
            </a:r>
            <a:r>
              <a:rPr lang="ru-RU" altLang="ru-RU" sz="2800">
                <a:solidFill>
                  <a:srgbClr val="000000"/>
                </a:solidFill>
              </a:rPr>
              <a:t> – </a:t>
            </a:r>
            <a:r>
              <a:rPr lang="en-US" altLang="ru-RU" sz="2800">
                <a:solidFill>
                  <a:srgbClr val="000000"/>
                </a:solidFill>
              </a:rPr>
              <a:t>8</a:t>
            </a:r>
            <a:endParaRPr lang="ru-RU" altLang="ru-RU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     1023 = 1024 – 1 = 1111111111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	минус две единицы:  8</a:t>
            </a:r>
            <a:endParaRPr lang="ru-RU" altLang="ru-RU" sz="2800" baseline="-2500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3700" y="3600450"/>
            <a:ext cx="842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 i="1">
                <a:solidFill>
                  <a:srgbClr val="000099"/>
                </a:solidFill>
              </a:rPr>
              <a:t>519</a:t>
            </a:r>
            <a:r>
              <a:rPr lang="ru-RU" altLang="ru-RU" sz="2800" i="1"/>
              <a:t>?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96938" y="4046538"/>
            <a:ext cx="5834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519 = 512 + 7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512 = 1</a:t>
            </a:r>
            <a:r>
              <a:rPr lang="en-US" altLang="ru-RU" sz="2800">
                <a:solidFill>
                  <a:srgbClr val="000000"/>
                </a:solidFill>
              </a:rPr>
              <a:t>000000000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  <a:r>
              <a:rPr lang="en-US" altLang="ru-RU" sz="2800" baseline="-25000">
                <a:solidFill>
                  <a:srgbClr val="000000"/>
                </a:solidFill>
              </a:rPr>
              <a:t>     </a:t>
            </a:r>
            <a:r>
              <a:rPr lang="en-US" altLang="ru-RU" sz="2800">
                <a:solidFill>
                  <a:srgbClr val="000000"/>
                </a:solidFill>
              </a:rPr>
              <a:t>    7</a:t>
            </a:r>
            <a:r>
              <a:rPr lang="ru-RU" altLang="ru-RU" sz="2800">
                <a:solidFill>
                  <a:srgbClr val="000000"/>
                </a:solidFill>
              </a:rPr>
              <a:t> = 1</a:t>
            </a:r>
            <a:r>
              <a:rPr lang="en-US" altLang="ru-RU" sz="2800">
                <a:solidFill>
                  <a:srgbClr val="000000"/>
                </a:solidFill>
              </a:rPr>
              <a:t>11</a:t>
            </a:r>
            <a:r>
              <a:rPr lang="ru-RU" altLang="ru-RU" sz="2800" baseline="-25000">
                <a:solidFill>
                  <a:srgbClr val="00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плюс три единицы:</a:t>
            </a:r>
            <a:r>
              <a:rPr lang="en-US" altLang="ru-RU" sz="2800">
                <a:solidFill>
                  <a:srgbClr val="000000"/>
                </a:solidFill>
              </a:rPr>
              <a:t>  4</a:t>
            </a:r>
            <a:endParaRPr lang="ru-RU" altLang="ru-RU" sz="2800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5" grpId="0" build="p"/>
      <p:bldP spid="7" grpId="0"/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</a:t>
            </a:r>
            <a:r>
              <a:rPr lang="ru-RU" altLang="ru-RU" smtClean="0"/>
              <a:t>20:</a:t>
            </a:r>
            <a:r>
              <a:rPr lang="en-US" altLang="ru-RU" smtClean="0"/>
              <a:t> </a:t>
            </a:r>
            <a:r>
              <a:rPr lang="ru-RU" altLang="ru-RU" smtClean="0"/>
              <a:t>циклы и условия</a:t>
            </a:r>
          </a:p>
        </p:txBody>
      </p:sp>
      <p:sp>
        <p:nvSpPr>
          <p:cNvPr id="645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145342-758A-4D86-8417-FE1753B27E1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ru-RU" altLang="ru-RU" sz="1400"/>
          </a:p>
        </p:txBody>
      </p:sp>
      <p:sp>
        <p:nvSpPr>
          <p:cNvPr id="64516" name="Прямоугольник 3"/>
          <p:cNvSpPr>
            <a:spLocks noChangeArrowheads="1"/>
          </p:cNvSpPr>
          <p:nvPr/>
        </p:nvSpPr>
        <p:spPr bwMode="auto">
          <a:xfrm>
            <a:off x="385763" y="754063"/>
            <a:ext cx="84597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Укажите наименьшее число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i="1"/>
              <a:t>, </a:t>
            </a:r>
            <a:r>
              <a:rPr lang="ru-RU" altLang="ru-RU" sz="2400"/>
              <a:t>большее 100, при котором будет напечатано 26.</a:t>
            </a:r>
          </a:p>
        </p:txBody>
      </p:sp>
      <p:sp>
        <p:nvSpPr>
          <p:cNvPr id="64517" name="Прямоугольник 4"/>
          <p:cNvSpPr>
            <a:spLocks noChangeArrowheads="1"/>
          </p:cNvSpPr>
          <p:nvPr/>
        </p:nvSpPr>
        <p:spPr bwMode="auto">
          <a:xfrm>
            <a:off x="579438" y="1595438"/>
            <a:ext cx="410527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var x, L, M: integer;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readln(x);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L := x;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M := 65;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if L mod 2 = 0 then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M := 52;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while L &lt;&gt; M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if L &gt; M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L := L - 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M := M – L;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writeln(M);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end.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14800" y="5595938"/>
            <a:ext cx="4279900" cy="663575"/>
            <a:chOff x="433" y="3902"/>
            <a:chExt cx="2696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402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Алгоритм Евклида!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453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78363" y="2011363"/>
            <a:ext cx="4057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i="1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нечётное: НОД(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>
                <a:solidFill>
                  <a:srgbClr val="000000"/>
                </a:solidFill>
              </a:rPr>
              <a:t>,65) = 26</a:t>
            </a:r>
            <a:endParaRPr lang="ru-RU" altLang="ru-RU" sz="1800"/>
          </a:p>
        </p:txBody>
      </p:sp>
      <p:sp>
        <p:nvSpPr>
          <p:cNvPr id="13" name="Умножение 12"/>
          <p:cNvSpPr/>
          <p:nvPr/>
        </p:nvSpPr>
        <p:spPr bwMode="auto">
          <a:xfrm>
            <a:off x="4879975" y="1920875"/>
            <a:ext cx="781050" cy="781050"/>
          </a:xfrm>
          <a:prstGeom prst="mathMultiply">
            <a:avLst>
              <a:gd name="adj1" fmla="val 12994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78363" y="2525713"/>
            <a:ext cx="3732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i="1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чётное: НОД(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>
                <a:solidFill>
                  <a:srgbClr val="000000"/>
                </a:solidFill>
              </a:rPr>
              <a:t>,5</a:t>
            </a:r>
            <a:r>
              <a:rPr lang="ru-RU" altLang="ru-RU" sz="2400">
                <a:solidFill>
                  <a:srgbClr val="000000"/>
                </a:solidFill>
              </a:rPr>
              <a:t>2</a:t>
            </a:r>
            <a:r>
              <a:rPr lang="en-US" altLang="ru-RU" sz="2400">
                <a:solidFill>
                  <a:srgbClr val="000000"/>
                </a:solidFill>
              </a:rPr>
              <a:t>) = 26</a:t>
            </a: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78363" y="2976563"/>
            <a:ext cx="295592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i="1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делится на </a:t>
            </a:r>
            <a:r>
              <a:rPr lang="en-US" altLang="ru-RU" sz="2400">
                <a:solidFill>
                  <a:srgbClr val="000000"/>
                </a:solidFill>
              </a:rPr>
              <a:t>26</a:t>
            </a:r>
            <a:r>
              <a:rPr lang="ru-RU" altLang="ru-RU" sz="2400">
                <a:solidFill>
                  <a:srgbClr val="000000"/>
                </a:solidFill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   не делится на 52!</a:t>
            </a:r>
            <a:endParaRPr lang="ru-RU" altLang="ru-RU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724400" y="3859213"/>
            <a:ext cx="954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CC"/>
                </a:solidFill>
              </a:rPr>
              <a:t>104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18" name="Умножение 17"/>
          <p:cNvSpPr/>
          <p:nvPr/>
        </p:nvSpPr>
        <p:spPr bwMode="auto">
          <a:xfrm>
            <a:off x="4849813" y="3811588"/>
            <a:ext cx="781050" cy="781050"/>
          </a:xfrm>
          <a:prstGeom prst="mathMultiply">
            <a:avLst>
              <a:gd name="adj1" fmla="val 12994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927725" y="3951288"/>
            <a:ext cx="304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НОД(104,52) = 52</a:t>
            </a:r>
            <a:endParaRPr lang="ru-RU" altLang="ru-RU" sz="1800"/>
          </a:p>
        </p:txBody>
      </p: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5711825" y="4687888"/>
            <a:ext cx="2097088" cy="522287"/>
            <a:chOff x="4981859" y="4481905"/>
            <a:chExt cx="2097042" cy="52322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043874" y="4481905"/>
              <a:ext cx="785795" cy="523220"/>
            </a:xfrm>
            <a:prstGeom prst="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solidFill>
                    <a:srgbClr val="000000"/>
                  </a:solidFill>
                </a:rPr>
                <a:t>130</a:t>
              </a:r>
              <a:endParaRPr lang="ru-RU" sz="2000" dirty="0"/>
            </a:p>
          </p:txBody>
        </p:sp>
        <p:sp>
          <p:nvSpPr>
            <p:cNvPr id="64528" name="Прямоугольник 20"/>
            <p:cNvSpPr>
              <a:spLocks noChangeArrowheads="1"/>
            </p:cNvSpPr>
            <p:nvPr/>
          </p:nvSpPr>
          <p:spPr bwMode="auto">
            <a:xfrm>
              <a:off x="4981859" y="4536786"/>
              <a:ext cx="20970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Ответ: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7" grpId="0"/>
      <p:bldP spid="2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B21: </a:t>
            </a:r>
            <a:r>
              <a:rPr lang="ru-RU" altLang="ru-RU" smtClean="0"/>
              <a:t>циклы и процедуры</a:t>
            </a:r>
          </a:p>
        </p:txBody>
      </p:sp>
      <p:sp>
        <p:nvSpPr>
          <p:cNvPr id="655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77914-749A-4314-B8FA-BCF4B878F34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ru-RU" altLang="ru-RU" sz="1400"/>
          </a:p>
        </p:txBody>
      </p:sp>
      <p:sp>
        <p:nvSpPr>
          <p:cNvPr id="65540" name="Прямоугольник 3"/>
          <p:cNvSpPr>
            <a:spLocks noChangeArrowheads="1"/>
          </p:cNvSpPr>
          <p:nvPr/>
        </p:nvSpPr>
        <p:spPr bwMode="auto">
          <a:xfrm>
            <a:off x="406400" y="815975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Найдите число различных значений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400" i="1"/>
              <a:t>, при </a:t>
            </a:r>
            <a:r>
              <a:rPr lang="ru-RU" altLang="ru-RU" sz="2400"/>
              <a:t>которых программа выдаёт тот же ответ, что и при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altLang="ru-RU" sz="2400" i="1"/>
              <a:t>.</a:t>
            </a:r>
            <a:r>
              <a:rPr lang="en-US" altLang="ru-RU" sz="2400" i="1"/>
              <a:t> </a:t>
            </a:r>
            <a:endParaRPr lang="ru-RU" altLang="ru-RU" sz="2400"/>
          </a:p>
        </p:txBody>
      </p:sp>
      <p:sp>
        <p:nvSpPr>
          <p:cNvPr id="65541" name="Прямоугольник 4"/>
          <p:cNvSpPr>
            <a:spLocks noChangeArrowheads="1"/>
          </p:cNvSpPr>
          <p:nvPr/>
        </p:nvSpPr>
        <p:spPr bwMode="auto">
          <a:xfrm>
            <a:off x="519113" y="1638300"/>
            <a:ext cx="61690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function f(n: longint): longint;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  f:= n*(n-1)+10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readln(k);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while f(i) &lt; k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  i:= i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writeln(i);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329113" y="2187575"/>
          <a:ext cx="2636837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419"/>
                <a:gridCol w="1318419"/>
              </a:tblGrid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f(</a:t>
                      </a:r>
                      <a:r>
                        <a:rPr lang="en-US" sz="2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30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  <a:endParaRPr lang="ru-RU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Скругленная прямоугольная выноска 23"/>
          <p:cNvSpPr/>
          <p:nvPr/>
        </p:nvSpPr>
        <p:spPr bwMode="auto">
          <a:xfrm>
            <a:off x="7223125" y="4438650"/>
            <a:ext cx="873125" cy="523875"/>
          </a:xfrm>
          <a:prstGeom prst="wedgeRoundRectCallout">
            <a:avLst>
              <a:gd name="adj1" fmla="val -106715"/>
              <a:gd name="adj2" fmla="val 4485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36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709613" y="5532438"/>
            <a:ext cx="3405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Останов: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f(i) &gt;= k 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70350" y="5532438"/>
            <a:ext cx="1474788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31 … 40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02163" y="6040438"/>
            <a:ext cx="554037" cy="46196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Овал 27"/>
          <p:cNvSpPr>
            <a:spLocks noChangeArrowheads="1"/>
          </p:cNvSpPr>
          <p:nvPr/>
        </p:nvSpPr>
        <p:spPr bwMode="auto">
          <a:xfrm>
            <a:off x="4767263" y="4943475"/>
            <a:ext cx="463550" cy="461963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845175" y="5324475"/>
            <a:ext cx="2841625" cy="663575"/>
            <a:chOff x="433" y="3902"/>
            <a:chExt cx="1790" cy="418"/>
          </a:xfrm>
        </p:grpSpPr>
        <p:sp>
          <p:nvSpPr>
            <p:cNvPr id="30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49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Д</a:t>
              </a:r>
              <a:r>
                <a:rPr lang="ru-RU" sz="2800" dirty="0">
                  <a:latin typeface="Arial" charset="0"/>
                </a:rPr>
                <a:t>ля </a:t>
              </a:r>
              <a:r>
                <a:rPr lang="ru-RU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 = </a:t>
              </a:r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ru-RU" sz="28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557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8140700" y="6040438"/>
            <a:ext cx="368300" cy="46196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84938" y="6040438"/>
            <a:ext cx="1476375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23 … 30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 animBg="1"/>
      <p:bldP spid="28" grpId="0" animBg="1"/>
      <p:bldP spid="32" grpId="0" animBg="1"/>
      <p:bldP spid="3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4233863" y="3959225"/>
            <a:ext cx="747712" cy="369888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B21: </a:t>
            </a:r>
            <a:r>
              <a:rPr lang="ru-RU" altLang="ru-RU" smtClean="0"/>
              <a:t>циклы и процедуры</a:t>
            </a:r>
          </a:p>
        </p:txBody>
      </p:sp>
      <p:sp>
        <p:nvSpPr>
          <p:cNvPr id="665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4FB56-429A-4734-A598-DEE20ADEC5A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ru-RU" altLang="ru-RU" sz="1400"/>
          </a:p>
        </p:txBody>
      </p:sp>
      <p:sp>
        <p:nvSpPr>
          <p:cNvPr id="66565" name="Прямоугольник 3"/>
          <p:cNvSpPr>
            <a:spLocks noChangeArrowheads="1"/>
          </p:cNvSpPr>
          <p:nvPr/>
        </p:nvSpPr>
        <p:spPr bwMode="auto">
          <a:xfrm>
            <a:off x="406400" y="815975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Найдите число различных значений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400" i="1"/>
              <a:t>, при </a:t>
            </a:r>
            <a:r>
              <a:rPr lang="ru-RU" altLang="ru-RU" sz="2400"/>
              <a:t>которых программа выдаёт тот же ответ, что и при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altLang="ru-RU" sz="2400" i="1"/>
              <a:t>.</a:t>
            </a:r>
            <a:r>
              <a:rPr lang="en-US" altLang="ru-RU" sz="2400" i="1"/>
              <a:t> </a:t>
            </a:r>
            <a:endParaRPr lang="ru-RU" altLang="ru-RU" sz="2400"/>
          </a:p>
        </p:txBody>
      </p:sp>
      <p:sp>
        <p:nvSpPr>
          <p:cNvPr id="66566" name="Прямоугольник 4"/>
          <p:cNvSpPr>
            <a:spLocks noChangeArrowheads="1"/>
          </p:cNvSpPr>
          <p:nvPr/>
        </p:nvSpPr>
        <p:spPr bwMode="auto">
          <a:xfrm>
            <a:off x="519113" y="1638300"/>
            <a:ext cx="61690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function f(n: longint): longint;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  f:= n*(n-1)+10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readln(k);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while f(i) &lt; k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  i:= i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writeln(i);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398963" y="2108200"/>
            <a:ext cx="368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Останов: </a:t>
            </a:r>
            <a:endParaRPr lang="en-US" altLang="ru-RU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f(i-1) &lt; k &lt;= f(i) 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57825" y="4481513"/>
            <a:ext cx="1474788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31 … 40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938463" y="2947988"/>
            <a:ext cx="6057900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(i-1)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*(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i-2)+10 &lt; k &lt;= 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*(i-1)+10 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095750" y="3421063"/>
            <a:ext cx="445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</a:t>
            </a:r>
            <a:r>
              <a:rPr lang="ru-RU" altLang="ru-RU" sz="2400" b="1" baseline="30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-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i+12 &lt; k &lt;= i</a:t>
            </a:r>
            <a:r>
              <a:rPr lang="ru-RU" altLang="ru-RU" sz="2400" b="1" baseline="30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-i+10 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064000" y="3914775"/>
            <a:ext cx="3576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i=6: 30 &lt; k &lt;= 40  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5070475" y="5054600"/>
            <a:ext cx="2097088" cy="523875"/>
            <a:chOff x="4981859" y="4481905"/>
            <a:chExt cx="2097042" cy="52322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043874" y="4481905"/>
              <a:ext cx="585774" cy="523220"/>
            </a:xfrm>
            <a:prstGeom prst="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solidFill>
                    <a:srgbClr val="000000"/>
                  </a:solidFill>
                </a:rPr>
                <a:t>10</a:t>
              </a:r>
              <a:endParaRPr lang="ru-RU" sz="2000" dirty="0"/>
            </a:p>
          </p:txBody>
        </p:sp>
        <p:sp>
          <p:nvSpPr>
            <p:cNvPr id="66574" name="Прямоугольник 24"/>
            <p:cNvSpPr>
              <a:spLocks noChangeArrowheads="1"/>
            </p:cNvSpPr>
            <p:nvPr/>
          </p:nvSpPr>
          <p:spPr bwMode="auto">
            <a:xfrm>
              <a:off x="4981859" y="4536786"/>
              <a:ext cx="20970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Ответ: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/>
      <p:bldP spid="9" grpId="0" animBg="1"/>
      <p:bldP spid="18" grpId="0" animBg="1"/>
      <p:bldP spid="19" grpId="0"/>
      <p:bldP spid="2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B21: </a:t>
            </a:r>
            <a:r>
              <a:rPr lang="ru-RU" altLang="ru-RU" smtClean="0"/>
              <a:t>циклы и процедуры</a:t>
            </a:r>
          </a:p>
        </p:txBody>
      </p:sp>
      <p:sp>
        <p:nvSpPr>
          <p:cNvPr id="675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9D599-2289-4A4E-A32E-21BEEB51E4F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ru-RU" altLang="ru-RU" sz="1400"/>
          </a:p>
        </p:txBody>
      </p:sp>
      <p:sp>
        <p:nvSpPr>
          <p:cNvPr id="67588" name="Прямоугольник 3"/>
          <p:cNvSpPr>
            <a:spLocks noChangeArrowheads="1"/>
          </p:cNvSpPr>
          <p:nvPr/>
        </p:nvSpPr>
        <p:spPr bwMode="auto">
          <a:xfrm>
            <a:off x="406400" y="815975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Найдите наименьшее значение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400" i="1"/>
              <a:t>, при </a:t>
            </a:r>
            <a:r>
              <a:rPr lang="ru-RU" altLang="ru-RU" sz="2400"/>
              <a:t>котором программа выдаёт тот же ответ, что и при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sz="2400" i="1"/>
              <a:t>.</a:t>
            </a:r>
            <a:r>
              <a:rPr lang="en-US" altLang="ru-RU" sz="2400" i="1"/>
              <a:t> </a:t>
            </a:r>
            <a:endParaRPr lang="ru-RU" altLang="ru-RU" sz="2400"/>
          </a:p>
        </p:txBody>
      </p:sp>
      <p:sp>
        <p:nvSpPr>
          <p:cNvPr id="67589" name="Прямоугольник 4"/>
          <p:cNvSpPr>
            <a:spLocks noChangeArrowheads="1"/>
          </p:cNvSpPr>
          <p:nvPr/>
        </p:nvSpPr>
        <p:spPr bwMode="auto">
          <a:xfrm>
            <a:off x="519113" y="1638300"/>
            <a:ext cx="3849687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def f(n):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return n*n*n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def g(n):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return 2*n+3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k = int(input())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 =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while f(i) &lt; g(k):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i+=1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print (i)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252913" y="1831975"/>
            <a:ext cx="406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Останов: </a:t>
            </a:r>
            <a:endParaRPr lang="en-US" altLang="ru-RU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f(i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-1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 &lt; g(k) &lt;= f(i)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84800" y="4583113"/>
            <a:ext cx="1290638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 … 12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300538" y="2622550"/>
            <a:ext cx="363855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(i-1)</a:t>
            </a:r>
            <a:r>
              <a:rPr lang="en-US" sz="2400" b="1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&lt; 2k+3 &lt;= i</a:t>
            </a:r>
            <a:r>
              <a:rPr lang="en-US" sz="2400" b="1" baseline="30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3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73513" y="3146425"/>
            <a:ext cx="461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k=10: (i-1)</a:t>
            </a:r>
            <a:r>
              <a:rPr lang="en-US" altLang="ru-RU" sz="2400" b="1" baseline="30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&lt; 23 &lt;= i</a:t>
            </a:r>
            <a:r>
              <a:rPr lang="en-US" altLang="ru-RU" sz="2400" b="1" baseline="30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4940300" y="5257800"/>
            <a:ext cx="2097088" cy="523875"/>
            <a:chOff x="4981859" y="4481905"/>
            <a:chExt cx="2097042" cy="52322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043874" y="4481905"/>
              <a:ext cx="385754" cy="523220"/>
            </a:xfrm>
            <a:prstGeom prst="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solidFill>
                    <a:srgbClr val="000000"/>
                  </a:solidFill>
                </a:rPr>
                <a:t>3</a:t>
              </a:r>
              <a:endParaRPr lang="ru-RU" sz="2000" dirty="0"/>
            </a:p>
          </p:txBody>
        </p:sp>
        <p:sp>
          <p:nvSpPr>
            <p:cNvPr id="67598" name="Прямоугольник 24"/>
            <p:cNvSpPr>
              <a:spLocks noChangeArrowheads="1"/>
            </p:cNvSpPr>
            <p:nvPr/>
          </p:nvSpPr>
          <p:spPr bwMode="auto">
            <a:xfrm>
              <a:off x="4981859" y="4536786"/>
              <a:ext cx="20970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Ответ:</a:t>
              </a:r>
              <a:endParaRPr lang="ru-RU" altLang="ru-RU" sz="18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719763" y="3557588"/>
            <a:ext cx="884237" cy="46196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=3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64075" y="4103688"/>
            <a:ext cx="302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8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&lt; 2k+3 &lt;=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27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9" grpId="0" animBg="1"/>
      <p:bldP spid="20" grpId="0"/>
      <p:bldP spid="15" grpId="0" animBg="1"/>
      <p:bldP spid="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</a:t>
            </a:r>
            <a:r>
              <a:rPr lang="ru-RU" altLang="ru-RU" smtClean="0"/>
              <a:t>2</a:t>
            </a:r>
            <a:r>
              <a:rPr lang="en-US" altLang="ru-RU" smtClean="0"/>
              <a:t>: </a:t>
            </a:r>
            <a:r>
              <a:rPr lang="ru-RU" altLang="ru-RU" smtClean="0"/>
              <a:t>программы для исполнителей</a:t>
            </a:r>
          </a:p>
        </p:txBody>
      </p:sp>
      <p:sp>
        <p:nvSpPr>
          <p:cNvPr id="686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F89F95-63CC-4DD5-8458-B437410DB5B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ru-RU" altLang="ru-RU" sz="1400"/>
          </a:p>
        </p:txBody>
      </p:sp>
      <p:sp>
        <p:nvSpPr>
          <p:cNvPr id="36868" name="Прямоугольник 3"/>
          <p:cNvSpPr>
            <a:spLocks noChangeArrowheads="1"/>
          </p:cNvSpPr>
          <p:nvPr/>
        </p:nvSpPr>
        <p:spPr bwMode="auto">
          <a:xfrm>
            <a:off x="406400" y="815975"/>
            <a:ext cx="8397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ru-RU" sz="2400" b="1" dirty="0">
                <a:latin typeface="Arial" charset="0"/>
              </a:rPr>
              <a:t>прибавь 1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400" b="1" dirty="0">
                <a:latin typeface="Arial" charset="0"/>
              </a:rPr>
              <a:t>умножь на 2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Сколько существует программ, для которых из числа </a:t>
            </a:r>
            <a:r>
              <a:rPr lang="ru-RU" sz="2400" dirty="0">
                <a:solidFill>
                  <a:srgbClr val="0000CC"/>
                </a:solidFill>
                <a:latin typeface="Arial" charset="0"/>
              </a:rPr>
              <a:t>2</a:t>
            </a:r>
          </a:p>
          <a:p>
            <a:pPr>
              <a:defRPr/>
            </a:pPr>
            <a:r>
              <a:rPr lang="ru-RU" sz="2400" dirty="0">
                <a:latin typeface="Arial" charset="0"/>
              </a:rPr>
              <a:t>получается число </a:t>
            </a:r>
            <a:r>
              <a:rPr lang="ru-RU" sz="2400" dirty="0">
                <a:solidFill>
                  <a:srgbClr val="0000CC"/>
                </a:solidFill>
                <a:latin typeface="Arial" charset="0"/>
              </a:rPr>
              <a:t>29</a:t>
            </a:r>
            <a:r>
              <a:rPr lang="ru-RU" sz="2400" dirty="0">
                <a:latin typeface="Arial" charset="0"/>
              </a:rPr>
              <a:t> и при этом траектория вычислений </a:t>
            </a:r>
            <a:r>
              <a:rPr lang="ru-RU" sz="2400" dirty="0">
                <a:solidFill>
                  <a:srgbClr val="0000CC"/>
                </a:solidFill>
                <a:latin typeface="Arial" charset="0"/>
              </a:rPr>
              <a:t>содержит число 14 и не содержит числа 25</a:t>
            </a:r>
            <a:r>
              <a:rPr lang="ru-RU" sz="2400" dirty="0">
                <a:latin typeface="Arial" charset="0"/>
              </a:rPr>
              <a:t>?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0063" y="3073400"/>
            <a:ext cx="3649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Рекуррентная формула:</a:t>
            </a:r>
            <a:endParaRPr lang="ru-RU" altLang="ru-RU" sz="1800"/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4186238" y="2781300"/>
            <a:ext cx="4627562" cy="1079500"/>
            <a:chOff x="4186464" y="2781300"/>
            <a:chExt cx="4627811" cy="1079500"/>
          </a:xfrm>
        </p:grpSpPr>
        <p:graphicFrame>
          <p:nvGraphicFramePr>
            <p:cNvPr id="68714" name="Object 2"/>
            <p:cNvGraphicFramePr>
              <a:graphicFrameLocks noChangeAspect="1"/>
            </p:cNvGraphicFramePr>
            <p:nvPr/>
          </p:nvGraphicFramePr>
          <p:xfrm>
            <a:off x="4186464" y="2781300"/>
            <a:ext cx="2698750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18" name="Формула" r:id="rId3" imgW="1206500" imgH="482600" progId="Equation.3">
                    <p:embed/>
                  </p:oleObj>
                </mc:Choice>
                <mc:Fallback>
                  <p:oleObj name="Формула" r:id="rId3" imgW="1206500" imgH="482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6464" y="2781300"/>
                          <a:ext cx="2698750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715" name="Прямоугольник 20"/>
            <p:cNvSpPr>
              <a:spLocks noChangeArrowheads="1"/>
            </p:cNvSpPr>
            <p:nvPr/>
          </p:nvSpPr>
          <p:spPr bwMode="auto">
            <a:xfrm>
              <a:off x="7022374" y="2811192"/>
              <a:ext cx="17919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altLang="ru-RU" sz="2400">
                  <a:solidFill>
                    <a:srgbClr val="000000"/>
                  </a:solidFill>
                </a:rPr>
                <a:t> нечётное</a:t>
              </a:r>
              <a:endParaRPr lang="ru-RU" altLang="ru-RU" sz="1800"/>
            </a:p>
          </p:txBody>
        </p:sp>
        <p:sp>
          <p:nvSpPr>
            <p:cNvPr id="68716" name="Прямоугольник 22"/>
            <p:cNvSpPr>
              <a:spLocks noChangeArrowheads="1"/>
            </p:cNvSpPr>
            <p:nvPr/>
          </p:nvSpPr>
          <p:spPr bwMode="auto">
            <a:xfrm>
              <a:off x="7022374" y="3324899"/>
              <a:ext cx="14606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altLang="ru-RU" sz="2400">
                  <a:solidFill>
                    <a:srgbClr val="000000"/>
                  </a:solidFill>
                </a:rPr>
                <a:t> чётное</a:t>
              </a:r>
              <a:endParaRPr lang="ru-RU" altLang="ru-RU" sz="1800"/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47688" y="4016375"/>
          <a:ext cx="6740525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  <a:gridCol w="518502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47688" y="5064125"/>
          <a:ext cx="8297862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  <a:gridCol w="518616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29" name="Скругленная прямоугольная выноска 28"/>
          <p:cNvSpPr/>
          <p:nvPr/>
        </p:nvSpPr>
        <p:spPr bwMode="auto">
          <a:xfrm>
            <a:off x="677863" y="5948363"/>
            <a:ext cx="2260600" cy="523875"/>
          </a:xfrm>
          <a:prstGeom prst="wedgeRoundRectCallout">
            <a:avLst>
              <a:gd name="adj1" fmla="val -40819"/>
              <a:gd name="adj2" fmla="val -8850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новый старт</a:t>
            </a:r>
          </a:p>
        </p:txBody>
      </p:sp>
      <p:sp>
        <p:nvSpPr>
          <p:cNvPr id="30" name="Скругленная прямоугольная выноска 29"/>
          <p:cNvSpPr/>
          <p:nvPr/>
        </p:nvSpPr>
        <p:spPr bwMode="auto">
          <a:xfrm>
            <a:off x="6143625" y="5948363"/>
            <a:ext cx="2127250" cy="523875"/>
          </a:xfrm>
          <a:prstGeom prst="wedgeRoundRectCallout">
            <a:avLst>
              <a:gd name="adj1" fmla="val -40819"/>
              <a:gd name="adj2" fmla="val -8850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сюда нельзя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 animBg="1"/>
      <p:bldP spid="3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C24: </a:t>
            </a:r>
            <a:r>
              <a:rPr lang="ru-RU" altLang="ru-RU" smtClean="0"/>
              <a:t>исправление ошибок</a:t>
            </a:r>
          </a:p>
        </p:txBody>
      </p:sp>
      <p:sp>
        <p:nvSpPr>
          <p:cNvPr id="696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BE8628-4E88-48F7-A8C7-19CAC3ED4E7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ru-RU" altLang="ru-RU" sz="1400"/>
          </a:p>
        </p:txBody>
      </p:sp>
      <p:sp>
        <p:nvSpPr>
          <p:cNvPr id="69636" name="Прямоугольник 3"/>
          <p:cNvSpPr>
            <a:spLocks noChangeArrowheads="1"/>
          </p:cNvSpPr>
          <p:nvPr/>
        </p:nvSpPr>
        <p:spPr bwMode="auto">
          <a:xfrm>
            <a:off x="385763" y="804863"/>
            <a:ext cx="8450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Считывается натуральное число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/>
              <a:t>, нужно найти </a:t>
            </a:r>
            <a:r>
              <a:rPr lang="ru-RU" altLang="ru-RU" sz="2400" b="1">
                <a:solidFill>
                  <a:srgbClr val="0000CC"/>
                </a:solidFill>
              </a:rPr>
              <a:t>количество значащих цифр </a:t>
            </a:r>
            <a:r>
              <a:rPr lang="ru-RU" altLang="ru-RU" sz="2400"/>
              <a:t>в его двоичной записи.</a:t>
            </a:r>
          </a:p>
        </p:txBody>
      </p:sp>
      <p:sp>
        <p:nvSpPr>
          <p:cNvPr id="69637" name="Прямоугольник 4"/>
          <p:cNvSpPr>
            <a:spLocks noChangeArrowheads="1"/>
          </p:cNvSpPr>
          <p:nvPr/>
        </p:nvSpPr>
        <p:spPr bwMode="auto">
          <a:xfrm>
            <a:off x="703263" y="1635125"/>
            <a:ext cx="50609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readln(x);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c:=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while x &gt; 0 do</a:t>
            </a: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altLang="ru-RU" sz="2800" b="1">
                <a:latin typeface="Courier New" pitchFamily="49" charset="0"/>
                <a:cs typeface="Courier New" pitchFamily="49" charset="0"/>
              </a:rPr>
              <a:t>c:=</a:t>
            </a: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da-DK" altLang="ru-RU" sz="2800" b="1">
                <a:latin typeface="Courier New" pitchFamily="49" charset="0"/>
                <a:cs typeface="Courier New" pitchFamily="49" charset="0"/>
              </a:rPr>
              <a:t>c + x mod 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x:= x div 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urier New" pitchFamily="49" charset="0"/>
                <a:cs typeface="Courier New" pitchFamily="49" charset="0"/>
              </a:rPr>
              <a:t>writeln(c)</a:t>
            </a:r>
            <a:endParaRPr lang="ru-RU" altLang="ru-RU" sz="2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675313" y="1820863"/>
            <a:ext cx="2882900" cy="663575"/>
            <a:chOff x="433" y="3902"/>
            <a:chExt cx="1816" cy="418"/>
          </a:xfrm>
        </p:grpSpPr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522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Что считает?</a:t>
              </a:r>
            </a:p>
          </p:txBody>
        </p:sp>
        <p:sp>
          <p:nvSpPr>
            <p:cNvPr id="6964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521325" y="2774950"/>
            <a:ext cx="3160713" cy="936625"/>
            <a:chOff x="433" y="3902"/>
            <a:chExt cx="1991" cy="590"/>
          </a:xfrm>
        </p:grpSpPr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697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Когда работает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верно?</a:t>
              </a:r>
            </a:p>
          </p:txBody>
        </p:sp>
        <p:sp>
          <p:nvSpPr>
            <p:cNvPr id="6964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975350" y="3763963"/>
            <a:ext cx="2730500" cy="584200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Только для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8888" y="4821238"/>
            <a:ext cx="6097587" cy="15700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неверное начальное значение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неверное условие цикла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неверное изменение переменных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неверный вывод</a:t>
            </a:r>
            <a:endParaRPr lang="ru-RU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 bwMode="auto">
          <a:xfrm>
            <a:off x="2959100" y="2393950"/>
            <a:ext cx="1952625" cy="523875"/>
          </a:xfrm>
          <a:prstGeom prst="round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349625" y="5568950"/>
            <a:ext cx="420688" cy="523875"/>
          </a:xfrm>
          <a:prstGeom prst="round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7066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C24: </a:t>
            </a:r>
            <a:r>
              <a:rPr lang="ru-RU" altLang="ru-RU" smtClean="0"/>
              <a:t>исправление ошибок</a:t>
            </a:r>
          </a:p>
        </p:txBody>
      </p:sp>
      <p:sp>
        <p:nvSpPr>
          <p:cNvPr id="7066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1BF44-9239-430F-AC91-C9280757455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ru-RU" altLang="ru-RU" sz="1400"/>
          </a:p>
        </p:txBody>
      </p:sp>
      <p:sp>
        <p:nvSpPr>
          <p:cNvPr id="70662" name="Прямоугольник 3"/>
          <p:cNvSpPr>
            <a:spLocks noChangeArrowheads="1"/>
          </p:cNvSpPr>
          <p:nvPr/>
        </p:nvSpPr>
        <p:spPr bwMode="auto">
          <a:xfrm>
            <a:off x="385763" y="804863"/>
            <a:ext cx="8450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Нужно написать программу, которая выводит на экран максимальную цифру числа, кратную 3. Если в числе нет цифр, кратных 3, требуется на экран вывести «NO». </a:t>
            </a:r>
          </a:p>
        </p:txBody>
      </p:sp>
      <p:sp>
        <p:nvSpPr>
          <p:cNvPr id="70663" name="Прямоугольник 4"/>
          <p:cNvSpPr>
            <a:spLocks noChangeArrowheads="1"/>
          </p:cNvSpPr>
          <p:nvPr/>
        </p:nvSpPr>
        <p:spPr bwMode="auto">
          <a:xfrm>
            <a:off x="614363" y="2036763"/>
            <a:ext cx="7677150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readln(N);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maxDigit := N mod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while N &gt; 0 do begin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  digit := N mod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  if digit mod 3 = 0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    if digit &gt; maxDigit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      maxDigit := digit;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  N := N div 10;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if maxDigit = 0 then  writeln('NO')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else writeln(maxDigit);</a:t>
            </a:r>
          </a:p>
        </p:txBody>
      </p:sp>
      <p:grpSp>
        <p:nvGrpSpPr>
          <p:cNvPr id="70664" name="Group 55"/>
          <p:cNvGrpSpPr>
            <a:grpSpLocks/>
          </p:cNvGrpSpPr>
          <p:nvPr/>
        </p:nvGrpSpPr>
        <p:grpSpPr bwMode="auto">
          <a:xfrm>
            <a:off x="5381625" y="2354263"/>
            <a:ext cx="3243263" cy="936625"/>
            <a:chOff x="433" y="3902"/>
            <a:chExt cx="2043" cy="590"/>
          </a:xfrm>
        </p:grpSpPr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49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Когда работает </a:t>
              </a:r>
              <a:r>
                <a:rPr lang="en-US" sz="2400" dirty="0">
                  <a:latin typeface="Arial" charset="0"/>
                </a:rPr>
                <a:t/>
              </a:r>
              <a:br>
                <a:rPr lang="en-US" sz="2400" dirty="0">
                  <a:latin typeface="Arial" charset="0"/>
                </a:rPr>
              </a:br>
              <a:r>
                <a:rPr lang="en-US" sz="2400" dirty="0">
                  <a:latin typeface="Arial" charset="0"/>
                </a:rPr>
                <a:t>   </a:t>
              </a:r>
              <a:r>
                <a:rPr lang="ru-RU" sz="2400" dirty="0">
                  <a:latin typeface="Arial" charset="0"/>
                </a:rPr>
                <a:t>верно?</a:t>
              </a:r>
              <a:r>
                <a:rPr lang="en-US" sz="2400" dirty="0">
                  <a:latin typeface="Arial" charset="0"/>
                </a:rPr>
                <a:t> 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7066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811588" y="3690938"/>
            <a:ext cx="5167312" cy="830262"/>
          </a:xfrm>
          <a:prstGeom prst="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buFontTx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последняя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цифра делится на 3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находим максимум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4119563" y="5116513"/>
            <a:ext cx="873125" cy="523875"/>
          </a:xfrm>
          <a:prstGeom prst="wedgeRoundRectCallout">
            <a:avLst>
              <a:gd name="adj1" fmla="val -106715"/>
              <a:gd name="adj2" fmla="val 4485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4048125" y="1746250"/>
            <a:ext cx="873125" cy="523875"/>
          </a:xfrm>
          <a:prstGeom prst="wedgeRoundRectCallout">
            <a:avLst>
              <a:gd name="adj1" fmla="val -67884"/>
              <a:gd name="adj2" fmla="val 8603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3" grpId="0" animBg="1"/>
      <p:bldP spid="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16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387ADA-01E6-45BD-A661-BE02586127E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ru-RU" altLang="ru-RU" sz="1400"/>
          </a:p>
        </p:txBody>
      </p:sp>
      <p:sp>
        <p:nvSpPr>
          <p:cNvPr id="71684" name="Прямоугольник 3"/>
          <p:cNvSpPr>
            <a:spLocks noChangeArrowheads="1"/>
          </p:cNvSpPr>
          <p:nvPr/>
        </p:nvSpPr>
        <p:spPr bwMode="auto">
          <a:xfrm>
            <a:off x="385763" y="801688"/>
            <a:ext cx="8439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Для заданной последовательности неотрицательных целых чисел необходимо найти </a:t>
            </a:r>
            <a:r>
              <a:rPr lang="ru-RU" altLang="ru-RU" sz="2400" b="1">
                <a:solidFill>
                  <a:srgbClr val="0000CC"/>
                </a:solidFill>
              </a:rPr>
              <a:t>максимальное произведение</a:t>
            </a:r>
            <a:r>
              <a:rPr lang="ru-RU" altLang="ru-RU" sz="2400"/>
              <a:t> двух её элементов, номера которых различаются не менее чем </a:t>
            </a:r>
            <a:r>
              <a:rPr lang="ru-RU" altLang="ru-RU" sz="2400" b="1">
                <a:solidFill>
                  <a:srgbClr val="0000CC"/>
                </a:solidFill>
              </a:rPr>
              <a:t>на 8</a:t>
            </a:r>
            <a:r>
              <a:rPr lang="ru-RU" altLang="ru-RU" sz="2400"/>
              <a:t>. Количество элементов последовательности не превышает </a:t>
            </a:r>
            <a:r>
              <a:rPr lang="ru-RU" altLang="ru-RU" sz="2400" b="1">
                <a:solidFill>
                  <a:srgbClr val="0000CC"/>
                </a:solidFill>
              </a:rPr>
              <a:t>10000</a:t>
            </a:r>
            <a:r>
              <a:rPr lang="ru-RU" altLang="ru-RU" sz="2400"/>
              <a:t>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5763" y="3048000"/>
            <a:ext cx="800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А </a:t>
            </a:r>
            <a:r>
              <a:rPr lang="ru-RU" altLang="ru-RU" sz="2400">
                <a:solidFill>
                  <a:srgbClr val="000000"/>
                </a:solidFill>
              </a:rPr>
              <a:t>(2 балла).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i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времени,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памяти.</a:t>
            </a:r>
            <a:endParaRPr lang="ru-RU" altLang="ru-RU" sz="24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5763" y="3744913"/>
            <a:ext cx="788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</a:t>
            </a:r>
            <a:r>
              <a:rPr lang="en-US" altLang="ru-RU" sz="2400">
                <a:solidFill>
                  <a:srgbClr val="000000"/>
                </a:solidFill>
              </a:rPr>
              <a:t>3</a:t>
            </a:r>
            <a:r>
              <a:rPr lang="ru-RU" altLang="ru-RU" sz="2400">
                <a:solidFill>
                  <a:srgbClr val="000000"/>
                </a:solidFill>
              </a:rPr>
              <a:t> балла).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времени,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памяти.</a:t>
            </a:r>
            <a:endParaRPr lang="ru-RU" altLang="ru-RU" sz="18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5763" y="4441825"/>
            <a:ext cx="788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(4 балла).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времени,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по памяти.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27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9A1CE0-6EC4-4F3E-BFEC-98AED9BE352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ru-RU" altLang="ru-RU" sz="1400"/>
          </a:p>
        </p:txBody>
      </p:sp>
      <p:sp>
        <p:nvSpPr>
          <p:cNvPr id="72708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719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А </a:t>
            </a:r>
            <a:r>
              <a:rPr lang="ru-RU" altLang="ru-RU" sz="2400">
                <a:solidFill>
                  <a:srgbClr val="000000"/>
                </a:solidFill>
              </a:rPr>
              <a:t>(2 балла). Данные хранятся в </a:t>
            </a:r>
            <a:r>
              <a:rPr lang="ru-RU" altLang="ru-RU" sz="2400" b="1">
                <a:solidFill>
                  <a:srgbClr val="000000"/>
                </a:solidFill>
              </a:rPr>
              <a:t>массиве</a:t>
            </a:r>
            <a:r>
              <a:rPr lang="ru-RU" altLang="ru-RU" sz="24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14350" y="1284288"/>
            <a:ext cx="8156575" cy="48942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N: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a: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array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10000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ru-RU" sz="2400" dirty="0">
              <a:solidFill>
                <a:srgbClr val="0000CC"/>
              </a:solidFill>
            </a:endParaRPr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readln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(N);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i:=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read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]);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j:=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(a[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  <a:endParaRPr lang="ru-RU" sz="2400" dirty="0"/>
          </a:p>
          <a:p>
            <a:pPr indent="92075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writeln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indent="92075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8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80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80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80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80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0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0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80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80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80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80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80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5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37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5607D0-C4FD-4512-923F-0DC754C8578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ru-RU" altLang="ru-RU" sz="1400"/>
          </a:p>
        </p:txBody>
      </p:sp>
      <p:sp>
        <p:nvSpPr>
          <p:cNvPr id="73732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7685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</a:t>
            </a:r>
            <a:r>
              <a:rPr lang="en-US" altLang="ru-RU" sz="2400">
                <a:solidFill>
                  <a:srgbClr val="000000"/>
                </a:solidFill>
              </a:rPr>
              <a:t>3</a:t>
            </a:r>
            <a:r>
              <a:rPr lang="ru-RU" altLang="ru-RU" sz="2400">
                <a:solidFill>
                  <a:srgbClr val="000000"/>
                </a:solidFill>
              </a:rPr>
              <a:t> балла). Данные в массиве,  время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50875" y="1766888"/>
          <a:ext cx="7980363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/>
                </a:tc>
              </a:tr>
            </a:tbl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824788" y="132080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868738" y="1320800"/>
            <a:ext cx="73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-8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Левая фигурная скобка 9"/>
          <p:cNvSpPr>
            <a:spLocks/>
          </p:cNvSpPr>
          <p:nvPr/>
        </p:nvSpPr>
        <p:spPr bwMode="auto">
          <a:xfrm rot="-5400000">
            <a:off x="2429669" y="375444"/>
            <a:ext cx="220663" cy="3775075"/>
          </a:xfrm>
          <a:prstGeom prst="leftBrace">
            <a:avLst>
              <a:gd name="adj1" fmla="val 6653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374900" y="2328863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72375" y="2143125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36588" y="2765425"/>
          <a:ext cx="4559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5" name="Формула" r:id="rId3" imgW="1993900" imgH="381000" progId="Equation.3">
                  <p:embed/>
                </p:oleObj>
              </mc:Choice>
              <mc:Fallback>
                <p:oleObj name="Формула" r:id="rId3" imgW="19939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765425"/>
                        <a:ext cx="45593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кругленная прямоугольная выноска 14"/>
          <p:cNvSpPr/>
          <p:nvPr/>
        </p:nvSpPr>
        <p:spPr bwMode="auto">
          <a:xfrm>
            <a:off x="4684713" y="2343150"/>
            <a:ext cx="2538412" cy="584200"/>
          </a:xfrm>
          <a:prstGeom prst="wedgeRoundRectCallout">
            <a:avLst>
              <a:gd name="adj1" fmla="val -60156"/>
              <a:gd name="adj2" fmla="val 3959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bIns="0" anchor="ctr"/>
          <a:lstStyle/>
          <a:p>
            <a:pPr algn="ctr" eaLnBrk="1" hangingPunct="1"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накапливать!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14350" y="3760788"/>
            <a:ext cx="7519988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max:=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m:=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N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ru-RU" sz="2400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Полилиния 16"/>
          <p:cNvSpPr>
            <a:spLocks noChangeArrowheads="1"/>
          </p:cNvSpPr>
          <p:nvPr/>
        </p:nvSpPr>
        <p:spPr bwMode="auto">
          <a:xfrm>
            <a:off x="2786063" y="2584450"/>
            <a:ext cx="808037" cy="446088"/>
          </a:xfrm>
          <a:custGeom>
            <a:avLst/>
            <a:gdLst>
              <a:gd name="T0" fmla="*/ 0 w 808075"/>
              <a:gd name="T1" fmla="*/ 0 h 446567"/>
              <a:gd name="T2" fmla="*/ 616051 w 808075"/>
              <a:gd name="T3" fmla="*/ 72692 h 446567"/>
              <a:gd name="T4" fmla="*/ 807239 w 808075"/>
              <a:gd name="T5" fmla="*/ 436150 h 446567"/>
              <a:gd name="T6" fmla="*/ 0 60000 65536"/>
              <a:gd name="T7" fmla="*/ 0 60000 65536"/>
              <a:gd name="T8" fmla="*/ 0 60000 65536"/>
              <a:gd name="T9" fmla="*/ 0 w 808075"/>
              <a:gd name="T10" fmla="*/ 0 h 446567"/>
              <a:gd name="T11" fmla="*/ 808075 w 808075"/>
              <a:gd name="T12" fmla="*/ 446567 h 446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8075" h="446567">
                <a:moveTo>
                  <a:pt x="0" y="0"/>
                </a:moveTo>
                <a:cubicBezTo>
                  <a:pt x="241005" y="0"/>
                  <a:pt x="482010" y="0"/>
                  <a:pt x="616689" y="74428"/>
                </a:cubicBezTo>
                <a:cubicBezTo>
                  <a:pt x="751368" y="148856"/>
                  <a:pt x="779721" y="297711"/>
                  <a:pt x="808075" y="446567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2" grpId="0"/>
      <p:bldP spid="15" grpId="0" animBg="1"/>
      <p:bldP spid="16" grpId="0" build="p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3190875" y="2019300"/>
            <a:ext cx="517525" cy="5207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B1: </a:t>
            </a:r>
            <a:r>
              <a:rPr lang="ru-RU" altLang="ru-RU" smtClean="0"/>
              <a:t>системы счисления</a:t>
            </a: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E7ECEB-39E1-452F-88EE-DCA4B910CD3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381000" y="782638"/>
            <a:ext cx="84455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Какое из указанных ниже чисел может быть записано в двоичной системе счисления в виде </a:t>
            </a:r>
            <a:r>
              <a:rPr lang="ru-RU" altLang="ru-RU" sz="2400" b="1">
                <a:solidFill>
                  <a:srgbClr val="000099"/>
                </a:solidFill>
              </a:rPr>
              <a:t>1</a:t>
            </a:r>
            <a:r>
              <a:rPr lang="ru-RU" altLang="ru-RU" sz="2400" b="1"/>
              <a:t>xxx</a:t>
            </a:r>
            <a:r>
              <a:rPr lang="ru-RU" altLang="ru-RU" sz="2400" b="1">
                <a:solidFill>
                  <a:srgbClr val="000099"/>
                </a:solidFill>
              </a:rPr>
              <a:t>10</a:t>
            </a:r>
            <a:r>
              <a:rPr lang="ru-RU" altLang="ru-RU" sz="2400" b="1"/>
              <a:t>, где x может означать как 0, так и 1?</a:t>
            </a:r>
            <a:endParaRPr lang="en-US" altLang="ru-RU" sz="2400" b="1"/>
          </a:p>
          <a:p>
            <a:pPr>
              <a:spcBef>
                <a:spcPct val="0"/>
              </a:spcBef>
              <a:buFontTx/>
              <a:buNone/>
            </a:pPr>
            <a:endParaRPr lang="ru-RU" altLang="ru-RU" sz="1100" b="1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               1) 74      2) </a:t>
            </a:r>
            <a:r>
              <a:rPr lang="en-US" altLang="ru-RU" sz="2400"/>
              <a:t>3</a:t>
            </a:r>
            <a:r>
              <a:rPr lang="ru-RU" altLang="ru-RU" sz="2400"/>
              <a:t>8      3) 6</a:t>
            </a:r>
            <a:r>
              <a:rPr lang="en-US" altLang="ru-RU" sz="2400"/>
              <a:t>0</a:t>
            </a:r>
            <a:r>
              <a:rPr lang="ru-RU" altLang="ru-RU" sz="2400"/>
              <a:t>      4) 47</a:t>
            </a:r>
            <a:endParaRPr lang="ru-RU" altLang="ru-RU" sz="2400" i="1"/>
          </a:p>
        </p:txBody>
      </p:sp>
      <p:sp>
        <p:nvSpPr>
          <p:cNvPr id="7" name="Прямоугольник 6"/>
          <p:cNvSpPr/>
          <p:nvPr/>
        </p:nvSpPr>
        <p:spPr>
          <a:xfrm>
            <a:off x="560388" y="2606675"/>
            <a:ext cx="5419725" cy="1755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/>
              <a:t>1</a:t>
            </a:r>
            <a:r>
              <a:rPr lang="en-US" sz="2400" b="1" dirty="0">
                <a:solidFill>
                  <a:srgbClr val="0000CC"/>
                </a:solidFill>
              </a:rPr>
              <a:t>000</a:t>
            </a:r>
            <a:r>
              <a:rPr lang="ru-RU" sz="2400" b="1" dirty="0"/>
              <a:t>10</a:t>
            </a:r>
            <a:r>
              <a:rPr lang="en-US" sz="2400" b="1" baseline="-25000" dirty="0"/>
              <a:t>2</a:t>
            </a:r>
            <a:r>
              <a:rPr lang="en-US" sz="2400" b="1" dirty="0"/>
              <a:t> = </a:t>
            </a:r>
            <a:r>
              <a:rPr lang="en-US" sz="2400" b="1" dirty="0">
                <a:solidFill>
                  <a:srgbClr val="FF0000"/>
                </a:solidFill>
              </a:rPr>
              <a:t>34</a:t>
            </a:r>
            <a:r>
              <a:rPr lang="ru-RU" sz="2400" b="1" dirty="0"/>
              <a:t> </a:t>
            </a:r>
            <a:r>
              <a:rPr lang="ru-RU" sz="2400" b="1" dirty="0">
                <a:sym typeface="Symbol"/>
              </a:rPr>
              <a:t></a:t>
            </a:r>
            <a:r>
              <a:rPr lang="en-US" sz="2400" b="1" dirty="0">
                <a:sym typeface="Symbol"/>
              </a:rPr>
              <a:t> </a:t>
            </a:r>
            <a:r>
              <a:rPr lang="en-US" sz="2400" b="1" dirty="0"/>
              <a:t>N </a:t>
            </a:r>
            <a:r>
              <a:rPr lang="ru-RU" sz="2400" b="1" dirty="0">
                <a:sym typeface="Symbol"/>
              </a:rPr>
              <a:t></a:t>
            </a:r>
            <a:r>
              <a:rPr lang="en-US" sz="2400" b="1" dirty="0"/>
              <a:t> </a:t>
            </a:r>
            <a:r>
              <a:rPr lang="ru-RU" sz="2400" b="1" dirty="0"/>
              <a:t>1</a:t>
            </a:r>
            <a:r>
              <a:rPr lang="en-US" sz="2400" b="1" dirty="0">
                <a:solidFill>
                  <a:srgbClr val="0000CC"/>
                </a:solidFill>
              </a:rPr>
              <a:t>111</a:t>
            </a:r>
            <a:r>
              <a:rPr lang="ru-RU" sz="2400" b="1" dirty="0"/>
              <a:t>10</a:t>
            </a:r>
            <a:r>
              <a:rPr lang="en-US" sz="2400" b="1" baseline="-25000" dirty="0"/>
              <a:t>2</a:t>
            </a:r>
            <a:r>
              <a:rPr lang="en-US" sz="2400" b="1" dirty="0"/>
              <a:t> =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ru-RU" sz="2400" b="1" dirty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  <a:p>
            <a:pPr marL="452438" indent="-452438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/>
              <a:t>1xxx1</a:t>
            </a:r>
            <a:r>
              <a:rPr lang="ru-RU" sz="2400" b="1" dirty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ym typeface="Symbol"/>
              </a:rPr>
              <a:t> </a:t>
            </a:r>
            <a:r>
              <a:rPr lang="ru-RU" sz="2400" b="1" dirty="0">
                <a:sym typeface="Symbol"/>
              </a:rPr>
              <a:t>делится на 2</a:t>
            </a:r>
            <a:endParaRPr lang="en-US" sz="2400" b="1" dirty="0">
              <a:sym typeface="Symbol"/>
            </a:endParaRPr>
          </a:p>
          <a:p>
            <a:pPr marL="452438" indent="-452438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/>
              <a:t>1xxx</a:t>
            </a:r>
            <a:r>
              <a:rPr lang="ru-RU" sz="2400" b="1" dirty="0">
                <a:solidFill>
                  <a:srgbClr val="FF0000"/>
                </a:solidFill>
              </a:rPr>
              <a:t>1</a:t>
            </a:r>
            <a:r>
              <a:rPr lang="ru-RU" sz="2400" b="1" dirty="0"/>
              <a:t>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ym typeface="Symbol"/>
              </a:rPr>
              <a:t> </a:t>
            </a:r>
            <a:r>
              <a:rPr lang="ru-RU" sz="2400" b="1" dirty="0">
                <a:sym typeface="Symbol"/>
              </a:rPr>
              <a:t>не делится на 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Умножение 7"/>
          <p:cNvSpPr/>
          <p:nvPr/>
        </p:nvSpPr>
        <p:spPr bwMode="auto">
          <a:xfrm>
            <a:off x="1828800" y="1858963"/>
            <a:ext cx="852488" cy="854075"/>
          </a:xfrm>
          <a:prstGeom prst="mathMultiply">
            <a:avLst>
              <a:gd name="adj1" fmla="val 10267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0" name="Умножение 9"/>
          <p:cNvSpPr/>
          <p:nvPr/>
        </p:nvSpPr>
        <p:spPr bwMode="auto">
          <a:xfrm>
            <a:off x="5424488" y="1858963"/>
            <a:ext cx="852487" cy="854075"/>
          </a:xfrm>
          <a:prstGeom prst="mathMultiply">
            <a:avLst>
              <a:gd name="adj1" fmla="val 10267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Умножение 10"/>
          <p:cNvSpPr/>
          <p:nvPr/>
        </p:nvSpPr>
        <p:spPr bwMode="auto">
          <a:xfrm>
            <a:off x="4252913" y="1858963"/>
            <a:ext cx="854075" cy="854075"/>
          </a:xfrm>
          <a:prstGeom prst="mathMultiply">
            <a:avLst>
              <a:gd name="adj1" fmla="val 10267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500188" y="4217988"/>
            <a:ext cx="2784475" cy="820737"/>
            <a:chOff x="1500674" y="4217541"/>
            <a:chExt cx="2783636" cy="820551"/>
          </a:xfrm>
        </p:grpSpPr>
        <p:sp>
          <p:nvSpPr>
            <p:cNvPr id="11275" name="Левая фигурная скобка 13"/>
            <p:cNvSpPr>
              <a:spLocks/>
            </p:cNvSpPr>
            <p:nvPr/>
          </p:nvSpPr>
          <p:spPr bwMode="auto">
            <a:xfrm rot="-5400000">
              <a:off x="1916131" y="4125074"/>
              <a:ext cx="128427" cy="313361"/>
            </a:xfrm>
            <a:prstGeom prst="leftBrace">
              <a:avLst>
                <a:gd name="adj1" fmla="val 4257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" name="Скругленная прямоугольная выноска 14"/>
            <p:cNvSpPr/>
            <p:nvPr/>
          </p:nvSpPr>
          <p:spPr>
            <a:xfrm>
              <a:off x="1500674" y="4630197"/>
              <a:ext cx="2783636" cy="407895"/>
            </a:xfrm>
            <a:prstGeom prst="wedgeRoundRectCallout">
              <a:avLst>
                <a:gd name="adj1" fmla="val -33752"/>
                <a:gd name="adj2" fmla="val -123561"/>
                <a:gd name="adj3" fmla="val 16667"/>
              </a:avLst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/>
                <a:t>остаток от деления на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47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8B27F9-BAB4-429F-8E0D-9EE52FB5DEA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ru-RU" altLang="ru-RU" sz="1400"/>
          </a:p>
        </p:txBody>
      </p:sp>
      <p:sp>
        <p:nvSpPr>
          <p:cNvPr id="74756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6956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</a:t>
            </a:r>
            <a:r>
              <a:rPr lang="en-US" altLang="ru-RU" sz="2400">
                <a:solidFill>
                  <a:srgbClr val="000000"/>
                </a:solidFill>
              </a:rPr>
              <a:t>4</a:t>
            </a:r>
            <a:r>
              <a:rPr lang="ru-RU" altLang="ru-RU" sz="2400">
                <a:solidFill>
                  <a:srgbClr val="000000"/>
                </a:solidFill>
              </a:rPr>
              <a:t> балла). Память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altLang="ru-RU" sz="2400">
                <a:solidFill>
                  <a:srgbClr val="000000"/>
                </a:solidFill>
              </a:rPr>
              <a:t>,  время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50875" y="1766888"/>
          <a:ext cx="7559675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/>
                </a:tc>
              </a:tr>
            </a:tbl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868738" y="1320800"/>
            <a:ext cx="73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-8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324725" y="2338388"/>
            <a:ext cx="52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14350" y="2794000"/>
            <a:ext cx="6111875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a: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array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</a:t>
            </a:r>
            <a:r>
              <a:rPr lang="ru-RU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of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022725" y="2152650"/>
            <a:ext cx="3343275" cy="638175"/>
            <a:chOff x="4022336" y="2152432"/>
            <a:chExt cx="3755201" cy="638128"/>
          </a:xfrm>
        </p:grpSpPr>
        <p:sp>
          <p:nvSpPr>
            <p:cNvPr id="74810" name="Левая фигурная скобка 16"/>
            <p:cNvSpPr>
              <a:spLocks/>
            </p:cNvSpPr>
            <p:nvPr/>
          </p:nvSpPr>
          <p:spPr bwMode="auto">
            <a:xfrm rot="-5400000">
              <a:off x="5794625" y="380143"/>
              <a:ext cx="210623" cy="3755201"/>
            </a:xfrm>
            <a:prstGeom prst="leftBrace">
              <a:avLst>
                <a:gd name="adj1" fmla="val 6644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4811" name="Прямоугольник 17"/>
            <p:cNvSpPr>
              <a:spLocks noChangeArrowheads="1"/>
            </p:cNvSpPr>
            <p:nvPr/>
          </p:nvSpPr>
          <p:spPr bwMode="auto">
            <a:xfrm>
              <a:off x="4590189" y="2328895"/>
              <a:ext cx="27620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храним в массиве</a:t>
              </a:r>
              <a:endParaRPr lang="ru-RU" altLang="ru-RU" sz="1800"/>
            </a:p>
          </p:txBody>
        </p:sp>
      </p:grp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14350" y="3873500"/>
            <a:ext cx="6111875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8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read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]);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30225" y="3436938"/>
            <a:ext cx="492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Начальное заполнение массива:</a:t>
            </a:r>
            <a:endParaRPr lang="ru-RU" altLang="ru-RU" sz="1800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30225" y="4371975"/>
            <a:ext cx="223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Продвижение:</a:t>
            </a:r>
            <a:endParaRPr lang="ru-RU" altLang="ru-RU" sz="180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14350" y="4859338"/>
            <a:ext cx="6111875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7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</a:p>
          <a:p>
            <a:pPr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]:</a:t>
            </a:r>
            <a:r>
              <a:rPr lang="ru-RU" sz="2400" b="1" dirty="0" err="1">
                <a:latin typeface="Courier New"/>
                <a:ea typeface="Times New Roman"/>
              </a:rPr>
              <a:t>=a</a:t>
            </a:r>
            <a:r>
              <a:rPr lang="ru-RU" sz="2400" b="1" dirty="0">
                <a:latin typeface="Courier New"/>
                <a:ea typeface="Times New Roman"/>
              </a:rPr>
              <a:t>[i+1];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8</a:t>
            </a:r>
            <a:r>
              <a:rPr lang="ru-RU" sz="2400" b="1" dirty="0">
                <a:latin typeface="Courier New"/>
                <a:ea typeface="Times New Roman"/>
              </a:rPr>
              <a:t>]:=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;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7402513" y="132080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Полилиния 25"/>
          <p:cNvSpPr>
            <a:spLocks noChangeArrowheads="1"/>
          </p:cNvSpPr>
          <p:nvPr/>
        </p:nvSpPr>
        <p:spPr bwMode="auto">
          <a:xfrm>
            <a:off x="2541588" y="2732088"/>
            <a:ext cx="5038725" cy="3148012"/>
          </a:xfrm>
          <a:custGeom>
            <a:avLst/>
            <a:gdLst>
              <a:gd name="T0" fmla="*/ 5015504 w 5039833"/>
              <a:gd name="T1" fmla="*/ 0 h 3147238"/>
              <a:gd name="T2" fmla="*/ 3491814 w 5039833"/>
              <a:gd name="T3" fmla="*/ 2426679 h 3147238"/>
              <a:gd name="T4" fmla="*/ 0 w 5039833"/>
              <a:gd name="T5" fmla="*/ 3164305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4348717" y="1889051"/>
                  <a:pt x="3508745" y="2413591"/>
                </a:cubicBezTo>
                <a:cubicBezTo>
                  <a:pt x="2668773" y="2938131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527675" y="5599113"/>
            <a:ext cx="3222625" cy="663575"/>
            <a:chOff x="433" y="3902"/>
            <a:chExt cx="2030" cy="418"/>
          </a:xfrm>
        </p:grpSpPr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73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Это очередь!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7480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 animBg="1"/>
      <p:bldP spid="20" grpId="0" animBg="1"/>
      <p:bldP spid="22" grpId="0"/>
      <p:bldP spid="23" grpId="0"/>
      <p:bldP spid="24" grpId="0" animBg="1"/>
      <p:bldP spid="25" grpId="0"/>
      <p:bldP spid="2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57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A150D-F0F8-499F-B99A-1A734F61470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ru-RU" altLang="ru-RU" sz="1400"/>
          </a:p>
        </p:txBody>
      </p:sp>
      <p:sp>
        <p:nvSpPr>
          <p:cNvPr id="75780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6956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</a:t>
            </a:r>
            <a:r>
              <a:rPr lang="en-US" altLang="ru-RU" sz="2400">
                <a:solidFill>
                  <a:srgbClr val="000000"/>
                </a:solidFill>
              </a:rPr>
              <a:t>4</a:t>
            </a:r>
            <a:r>
              <a:rPr lang="ru-RU" altLang="ru-RU" sz="2400">
                <a:solidFill>
                  <a:srgbClr val="000000"/>
                </a:solidFill>
              </a:rPr>
              <a:t> балла). Память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altLang="ru-RU" sz="2400">
                <a:solidFill>
                  <a:srgbClr val="000000"/>
                </a:solidFill>
              </a:rPr>
              <a:t>,  время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096963" y="2122488"/>
            <a:ext cx="6950075" cy="4340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 marL="269875" indent="-269875">
              <a:defRPr/>
            </a:pPr>
            <a:r>
              <a:rPr lang="en-US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{ </a:t>
            </a:r>
            <a:r>
              <a:rPr lang="ru-RU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сдвиг </a:t>
            </a:r>
            <a:r>
              <a:rPr lang="en-US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marL="269875" indent="-269875">
              <a:defRPr/>
            </a:pPr>
            <a:r>
              <a:rPr lang="en-US" sz="2300" b="1">
                <a:latin typeface="Courier New" pitchFamily="49" charset="0"/>
                <a:cs typeface="Times New Roman" pitchFamily="18" charset="0"/>
              </a:rPr>
              <a:t>...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{</a:t>
            </a:r>
            <a:r>
              <a:rPr lang="ru-RU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уже прочитали первые </a:t>
            </a:r>
            <a:r>
              <a:rPr lang="en-US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 </a:t>
            </a:r>
            <a:r>
              <a:rPr lang="ru-RU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штук </a:t>
            </a:r>
            <a:r>
              <a:rPr lang="en-US" sz="23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}</a:t>
            </a:r>
            <a:endParaRPr lang="ru-RU" sz="23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max:= 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m:= 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:=</a:t>
            </a:r>
            <a:r>
              <a:rPr lang="en-US" sz="23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to N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do begin</a:t>
            </a:r>
            <a:endParaRPr lang="ru-RU" sz="23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read(x);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] &gt; m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then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m:= a[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];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m*x &gt; max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then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max:= m*x;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:=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to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3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do 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  a[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]:= a[</a:t>
            </a:r>
            <a:r>
              <a:rPr lang="en-US" sz="2300" b="1"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+</a:t>
            </a:r>
            <a:r>
              <a:rPr lang="ru-RU" sz="23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];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latin typeface="Courier New" pitchFamily="49" charset="0"/>
                <a:cs typeface="Times New Roman" pitchFamily="18" charset="0"/>
              </a:rPr>
              <a:t>  a[</a:t>
            </a:r>
            <a:r>
              <a:rPr lang="en-US" sz="23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]:= x;</a:t>
            </a:r>
            <a:endParaRPr lang="ru-RU" sz="230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defRPr/>
            </a:pPr>
            <a:r>
              <a:rPr lang="ru-RU" sz="23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end</a:t>
            </a:r>
            <a:r>
              <a:rPr lang="ru-RU" sz="2300" b="1">
                <a:latin typeface="Courier New" pitchFamily="49" charset="0"/>
                <a:cs typeface="Times New Roman" pitchFamily="18" charset="0"/>
              </a:rPr>
              <a:t>;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50875" y="1628775"/>
          <a:ext cx="7559675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  <a:gridCol w="419982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98" marB="45798"/>
                </a:tc>
              </a:tr>
            </a:tbl>
          </a:graphicData>
        </a:graphic>
      </p:graphicFrame>
      <p:sp>
        <p:nvSpPr>
          <p:cNvPr id="75822" name="Прямоугольник 24"/>
          <p:cNvSpPr>
            <a:spLocks noChangeArrowheads="1"/>
          </p:cNvSpPr>
          <p:nvPr/>
        </p:nvSpPr>
        <p:spPr bwMode="auto">
          <a:xfrm>
            <a:off x="3868738" y="1182688"/>
            <a:ext cx="922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823" name="Прямоугольник 29"/>
          <p:cNvSpPr>
            <a:spLocks noChangeArrowheads="1"/>
          </p:cNvSpPr>
          <p:nvPr/>
        </p:nvSpPr>
        <p:spPr bwMode="auto">
          <a:xfrm>
            <a:off x="7402513" y="118268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Полилиния 30"/>
          <p:cNvSpPr>
            <a:spLocks noChangeArrowheads="1"/>
          </p:cNvSpPr>
          <p:nvPr/>
        </p:nvSpPr>
        <p:spPr bwMode="auto">
          <a:xfrm>
            <a:off x="3317875" y="1924050"/>
            <a:ext cx="4262438" cy="3987800"/>
          </a:xfrm>
          <a:custGeom>
            <a:avLst/>
            <a:gdLst>
              <a:gd name="T0" fmla="*/ 106932 w 5039833"/>
              <a:gd name="T1" fmla="*/ 0 h 3147238"/>
              <a:gd name="T2" fmla="*/ 88846 w 5039833"/>
              <a:gd name="T3" fmla="*/ 597425913 h 3147238"/>
              <a:gd name="T4" fmla="*/ 0 w 5039833"/>
              <a:gd name="T5" fmla="*/ 728367669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5027399" y="2056904"/>
                  <a:pt x="4187427" y="2581444"/>
                </a:cubicBezTo>
                <a:cubicBezTo>
                  <a:pt x="3347455" y="3105984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Полилиния 31"/>
          <p:cNvSpPr>
            <a:spLocks noChangeArrowheads="1"/>
          </p:cNvSpPr>
          <p:nvPr/>
        </p:nvSpPr>
        <p:spPr bwMode="auto">
          <a:xfrm>
            <a:off x="2860675" y="2052638"/>
            <a:ext cx="1403350" cy="2349500"/>
          </a:xfrm>
          <a:custGeom>
            <a:avLst/>
            <a:gdLst>
              <a:gd name="T0" fmla="*/ 0 w 5039833"/>
              <a:gd name="T1" fmla="*/ 0 h 3147238"/>
              <a:gd name="T2" fmla="*/ 0 w 5039833"/>
              <a:gd name="T3" fmla="*/ 2299 h 3147238"/>
              <a:gd name="T4" fmla="*/ 0 w 5039833"/>
              <a:gd name="T5" fmla="*/ 3785 h 3147238"/>
              <a:gd name="T6" fmla="*/ 0 60000 65536"/>
              <a:gd name="T7" fmla="*/ 0 60000 65536"/>
              <a:gd name="T8" fmla="*/ 0 60000 65536"/>
              <a:gd name="T9" fmla="*/ 0 w 5039833"/>
              <a:gd name="T10" fmla="*/ 0 h 3147238"/>
              <a:gd name="T11" fmla="*/ 5039833 w 5039833"/>
              <a:gd name="T12" fmla="*/ 3147238 h 3147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39833" h="3147238">
                <a:moveTo>
                  <a:pt x="5039833" y="0"/>
                </a:moveTo>
                <a:cubicBezTo>
                  <a:pt x="4694275" y="944525"/>
                  <a:pt x="4492874" y="1387581"/>
                  <a:pt x="3652902" y="1912121"/>
                </a:cubicBezTo>
                <a:cubicBezTo>
                  <a:pt x="2812930" y="2436661"/>
                  <a:pt x="1334386" y="3042684"/>
                  <a:pt x="0" y="3147238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nimBg="1"/>
      <p:bldP spid="31" grpId="0" animBg="1"/>
      <p:bldP spid="3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68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218756-6C10-4D2F-8B12-C7D7051F642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ru-RU" altLang="ru-RU" sz="1400"/>
          </a:p>
        </p:txBody>
      </p:sp>
      <p:sp>
        <p:nvSpPr>
          <p:cNvPr id="76804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724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Задача Б </a:t>
            </a:r>
            <a:r>
              <a:rPr lang="ru-RU" altLang="ru-RU" sz="2400">
                <a:solidFill>
                  <a:srgbClr val="000000"/>
                </a:solidFill>
              </a:rPr>
              <a:t>(</a:t>
            </a:r>
            <a:r>
              <a:rPr lang="en-US" altLang="ru-RU" sz="2400">
                <a:solidFill>
                  <a:srgbClr val="000000"/>
                </a:solidFill>
              </a:rPr>
              <a:t>4</a:t>
            </a:r>
            <a:r>
              <a:rPr lang="ru-RU" altLang="ru-RU" sz="2400">
                <a:solidFill>
                  <a:srgbClr val="000000"/>
                </a:solidFill>
              </a:rPr>
              <a:t> балла). Без сдвига (очередь-кольцо).</a:t>
            </a:r>
            <a:endParaRPr lang="ru-RU" altLang="ru-RU" sz="18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1038" y="2444750"/>
          <a:ext cx="3455987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98"/>
                <a:gridCol w="431998"/>
                <a:gridCol w="431998"/>
                <a:gridCol w="431998"/>
                <a:gridCol w="431998"/>
                <a:gridCol w="431998"/>
                <a:gridCol w="431998"/>
                <a:gridCol w="431998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 anchor="ctr"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47700" y="1198563"/>
            <a:ext cx="52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67125" y="205105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1038" y="1571625"/>
          <a:ext cx="7775575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  <a:gridCol w="431976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818438" y="1198563"/>
            <a:ext cx="852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N-1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36588" y="2051050"/>
            <a:ext cx="52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2875" y="1198563"/>
            <a:ext cx="52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ru-RU" altLang="ru-RU" sz="18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4150" y="2400300"/>
            <a:ext cx="52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73600" y="2400300"/>
            <a:ext cx="433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 mod d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]:=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data[i];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4350" y="3021013"/>
            <a:ext cx="6111875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to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d</a:t>
            </a:r>
            <a:r>
              <a:rPr lang="ru-RU" sz="2400" b="1" dirty="0">
                <a:latin typeface="Courier New"/>
                <a:ea typeface="Times New Roman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do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read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]);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14350" y="3678238"/>
            <a:ext cx="840422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69790" anchor="ctr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N-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ru-RU" sz="2400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read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k:=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d;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]: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=x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    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47713" y="2492375"/>
            <a:ext cx="312737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71575" y="2492375"/>
            <a:ext cx="32385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598613" y="2492375"/>
            <a:ext cx="33020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</a:t>
            </a:r>
            <a:r>
              <a:rPr lang="en-US" altLang="ru-RU" sz="1800">
                <a:solidFill>
                  <a:srgbClr val="000000"/>
                </a:solidFill>
              </a:rPr>
              <a:t>1</a:t>
            </a: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2020888" y="198120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ru-RU" altLang="ru-RU" sz="1800"/>
          </a:p>
        </p:txBody>
      </p:sp>
      <p:sp>
        <p:nvSpPr>
          <p:cNvPr id="25" name="Полилиния 24"/>
          <p:cNvSpPr>
            <a:spLocks noChangeArrowheads="1"/>
          </p:cNvSpPr>
          <p:nvPr/>
        </p:nvSpPr>
        <p:spPr bwMode="auto">
          <a:xfrm>
            <a:off x="506413" y="2254250"/>
            <a:ext cx="1535112" cy="2403475"/>
          </a:xfrm>
          <a:custGeom>
            <a:avLst/>
            <a:gdLst>
              <a:gd name="T0" fmla="*/ 4006 w 1924988"/>
              <a:gd name="T1" fmla="*/ 2661797 h 2392325"/>
              <a:gd name="T2" fmla="*/ 1093 w 1924988"/>
              <a:gd name="T3" fmla="*/ 851775 h 2392325"/>
              <a:gd name="T4" fmla="*/ 10561 w 1924988"/>
              <a:gd name="T5" fmla="*/ 0 h 2392325"/>
              <a:gd name="T6" fmla="*/ 0 60000 65536"/>
              <a:gd name="T7" fmla="*/ 0 60000 65536"/>
              <a:gd name="T8" fmla="*/ 0 60000 65536"/>
              <a:gd name="T9" fmla="*/ 0 w 1924988"/>
              <a:gd name="T10" fmla="*/ 0 h 2392325"/>
              <a:gd name="T11" fmla="*/ 1924988 w 1924988"/>
              <a:gd name="T12" fmla="*/ 2392325 h 2392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4988" h="2392325">
                <a:moveTo>
                  <a:pt x="730271" y="2392325"/>
                </a:moveTo>
                <a:cubicBezTo>
                  <a:pt x="205091" y="1788880"/>
                  <a:pt x="0" y="1164265"/>
                  <a:pt x="199119" y="765544"/>
                </a:cubicBezTo>
                <a:cubicBezTo>
                  <a:pt x="398238" y="366823"/>
                  <a:pt x="988232" y="119898"/>
                  <a:pt x="1924988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044700" y="2492375"/>
            <a:ext cx="330200" cy="277813"/>
          </a:xfrm>
          <a:prstGeom prst="rect">
            <a:avLst/>
          </a:prstGeom>
          <a:solidFill>
            <a:srgbClr val="E6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</a:rPr>
              <a:t>1</a:t>
            </a:r>
            <a:r>
              <a:rPr lang="en-US" altLang="ru-RU" sz="1800">
                <a:solidFill>
                  <a:srgbClr val="000000"/>
                </a:solidFill>
              </a:rPr>
              <a:t>2</a:t>
            </a:r>
            <a:endParaRPr lang="ru-RU" alt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 animBg="1"/>
      <p:bldP spid="18" grpId="0" build="p" animBg="1"/>
      <p:bldP spid="19" grpId="0" animBg="1"/>
      <p:bldP spid="20" grpId="0" animBg="1"/>
      <p:bldP spid="21" grpId="0" animBg="1"/>
      <p:bldP spid="23" grpId="0"/>
      <p:bldP spid="25" grpId="0" animBg="1"/>
      <p:bldP spid="2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 bwMode="auto">
          <a:xfrm>
            <a:off x="2255838" y="4160838"/>
            <a:ext cx="1089025" cy="7905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7782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782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0F18F8-E122-4828-84B2-2CB006925DE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ru-RU" altLang="ru-RU" sz="1400"/>
          </a:p>
        </p:txBody>
      </p:sp>
      <p:sp>
        <p:nvSpPr>
          <p:cNvPr id="77829" name="Прямоугольник 4"/>
          <p:cNvSpPr>
            <a:spLocks noChangeArrowheads="1"/>
          </p:cNvSpPr>
          <p:nvPr/>
        </p:nvSpPr>
        <p:spPr bwMode="auto">
          <a:xfrm>
            <a:off x="385763" y="814388"/>
            <a:ext cx="8148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Вычислить максимальное </a:t>
            </a:r>
            <a:r>
              <a:rPr lang="ru-RU" altLang="ru-RU" sz="2400" b="1">
                <a:solidFill>
                  <a:srgbClr val="0000CC"/>
                </a:solidFill>
              </a:rPr>
              <a:t>чётное</a:t>
            </a:r>
            <a:r>
              <a:rPr lang="ru-RU" altLang="ru-RU" sz="2400" b="1"/>
              <a:t> </a:t>
            </a:r>
            <a:r>
              <a:rPr lang="ru-RU" altLang="ru-RU" sz="2400"/>
              <a:t>произведение двух показаний, между моментами передачи которых прошло не менее 8 минут.</a:t>
            </a:r>
            <a:endParaRPr lang="ru-RU" altLang="ru-RU" sz="180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58800" y="2157413"/>
          <a:ext cx="7980363" cy="37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  <a:gridCol w="420019"/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98" marB="45798"/>
                </a:tc>
              </a:tr>
            </a:tbl>
          </a:graphicData>
        </a:graphic>
      </p:graphicFrame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694613" y="1784350"/>
            <a:ext cx="484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351338" y="2532063"/>
            <a:ext cx="3343275" cy="1008062"/>
            <a:chOff x="4022336" y="2152432"/>
            <a:chExt cx="3755201" cy="1007400"/>
          </a:xfrm>
        </p:grpSpPr>
        <p:sp>
          <p:nvSpPr>
            <p:cNvPr id="77881" name="Левая фигурная скобка 16"/>
            <p:cNvSpPr>
              <a:spLocks/>
            </p:cNvSpPr>
            <p:nvPr/>
          </p:nvSpPr>
          <p:spPr bwMode="auto">
            <a:xfrm rot="-5400000">
              <a:off x="5794625" y="380143"/>
              <a:ext cx="210623" cy="3755201"/>
            </a:xfrm>
            <a:prstGeom prst="leftBrace">
              <a:avLst>
                <a:gd name="adj1" fmla="val 6644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7882" name="Прямоугольник 17"/>
            <p:cNvSpPr>
              <a:spLocks noChangeArrowheads="1"/>
            </p:cNvSpPr>
            <p:nvPr/>
          </p:nvSpPr>
          <p:spPr bwMode="auto">
            <a:xfrm>
              <a:off x="4590188" y="2328896"/>
              <a:ext cx="3102350" cy="830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храним в массиве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</a:rPr>
                <a:t>(очередь)</a:t>
              </a:r>
              <a:endParaRPr lang="ru-RU" altLang="ru-RU" sz="1800"/>
            </a:p>
          </p:txBody>
        </p:sp>
      </p:grp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560388" y="2532063"/>
            <a:ext cx="4068762" cy="1376362"/>
            <a:chOff x="4022336" y="2152432"/>
            <a:chExt cx="4057853" cy="1375297"/>
          </a:xfrm>
        </p:grpSpPr>
        <p:sp>
          <p:nvSpPr>
            <p:cNvPr id="77879" name="Левая фигурная скобка 16"/>
            <p:cNvSpPr>
              <a:spLocks/>
            </p:cNvSpPr>
            <p:nvPr/>
          </p:nvSpPr>
          <p:spPr bwMode="auto">
            <a:xfrm rot="-5400000">
              <a:off x="5794625" y="380143"/>
              <a:ext cx="210623" cy="3755201"/>
            </a:xfrm>
            <a:prstGeom prst="leftBrace">
              <a:avLst>
                <a:gd name="adj1" fmla="val 6644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32" name="Прямоугольник 17"/>
            <p:cNvSpPr>
              <a:spLocks noChangeArrowheads="1"/>
            </p:cNvSpPr>
            <p:nvPr/>
          </p:nvSpPr>
          <p:spPr bwMode="auto">
            <a:xfrm>
              <a:off x="4343734" y="2328508"/>
              <a:ext cx="3736455" cy="11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charset="0"/>
                </a:rPr>
                <a:t>поддерживаем</a:t>
              </a:r>
            </a:p>
            <a:p>
              <a:pPr marL="360363" indent="-360363">
                <a:buFontTx/>
                <a:buAutoNum type="arabicParenR"/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charset="0"/>
                </a:rPr>
                <a:t>максимальное из всех</a:t>
              </a:r>
            </a:p>
            <a:p>
              <a:pPr marL="342900" indent="-342900">
                <a:buFontTx/>
                <a:buAutoNum type="arabicParenR"/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charset="0"/>
                </a:rPr>
                <a:t>максимальное чётное</a:t>
              </a:r>
              <a:endParaRPr lang="ru-RU" dirty="0">
                <a:latin typeface="Arial" charset="0"/>
              </a:endParaRPr>
            </a:p>
          </p:txBody>
        </p:sp>
      </p:grpSp>
      <p:sp>
        <p:nvSpPr>
          <p:cNvPr id="77875" name="Прямоугольник 32"/>
          <p:cNvSpPr>
            <a:spLocks noChangeArrowheads="1"/>
          </p:cNvSpPr>
          <p:nvPr/>
        </p:nvSpPr>
        <p:spPr bwMode="auto">
          <a:xfrm>
            <a:off x="446088" y="4116388"/>
            <a:ext cx="42529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    чётное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ru-RU" altLang="ru-RU" sz="2400">
                <a:solidFill>
                  <a:srgbClr val="000000"/>
                </a:solidFill>
              </a:rPr>
              <a:t> чётное * любое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    чётное </a:t>
            </a:r>
            <a:r>
              <a:rPr lang="ru-RU" altLang="ru-RU" sz="240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ru-RU" altLang="ru-RU" sz="2400">
                <a:solidFill>
                  <a:srgbClr val="000000"/>
                </a:solidFill>
              </a:rPr>
              <a:t> любое  * чётное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573338" y="3789363"/>
            <a:ext cx="48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93" name="Выгнутая вправо стрелка 35"/>
          <p:cNvSpPr>
            <a:spLocks noChangeArrowheads="1"/>
          </p:cNvSpPr>
          <p:nvPr/>
        </p:nvSpPr>
        <p:spPr bwMode="auto">
          <a:xfrm>
            <a:off x="4640263" y="3267075"/>
            <a:ext cx="615950" cy="1243013"/>
          </a:xfrm>
          <a:prstGeom prst="curvedLeftArrow">
            <a:avLst>
              <a:gd name="adj1" fmla="val 25011"/>
              <a:gd name="adj2" fmla="val 50031"/>
              <a:gd name="adj3" fmla="val 25000"/>
            </a:avLst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94" name="Выгнутая вправо стрелка 36"/>
          <p:cNvSpPr>
            <a:spLocks noChangeArrowheads="1"/>
          </p:cNvSpPr>
          <p:nvPr/>
        </p:nvSpPr>
        <p:spPr bwMode="auto">
          <a:xfrm>
            <a:off x="4640263" y="3627438"/>
            <a:ext cx="615950" cy="1243012"/>
          </a:xfrm>
          <a:prstGeom prst="curvedLeftArrow">
            <a:avLst>
              <a:gd name="adj1" fmla="val 25011"/>
              <a:gd name="adj2" fmla="val 50031"/>
              <a:gd name="adj3" fmla="val 25000"/>
            </a:avLst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61493" grpId="0" animBg="1"/>
      <p:bldP spid="6149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С27: сложная задача на программирование</a:t>
            </a:r>
          </a:p>
        </p:txBody>
      </p:sp>
      <p:sp>
        <p:nvSpPr>
          <p:cNvPr id="788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B4CFD3-FC3D-4F72-8787-41EAB9B70AA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ru-RU" altLang="ru-RU" sz="1400"/>
          </a:p>
        </p:txBody>
      </p:sp>
      <p:sp>
        <p:nvSpPr>
          <p:cNvPr id="18" name="Прямоугольник 17"/>
          <p:cNvSpPr/>
          <p:nvPr/>
        </p:nvSpPr>
        <p:spPr>
          <a:xfrm>
            <a:off x="406400" y="933450"/>
            <a:ext cx="8358188" cy="52641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N-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ru-RU" sz="2400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read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k:=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d;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((a[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(a[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mEven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 then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mEven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:= a[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then begin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mEven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*x &gt; max then 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max 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mEven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*x;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else </a:t>
            </a:r>
          </a:p>
          <a:p>
            <a:pPr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m*x &gt;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:= m*x;</a:t>
            </a: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]:</a:t>
            </a:r>
            <a:r>
              <a:rPr lang="ru-RU" sz="2400" b="1" dirty="0" err="1">
                <a:latin typeface="Courier New" pitchFamily="49" charset="0"/>
                <a:cs typeface="Courier New" pitchFamily="49" charset="0"/>
              </a:rPr>
              <a:t>=x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400" dirty="0">
              <a:latin typeface="Arial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5835650" y="1695450"/>
            <a:ext cx="2719388" cy="698500"/>
          </a:xfrm>
          <a:prstGeom prst="wedgeRoundRectCallout">
            <a:avLst>
              <a:gd name="adj1" fmla="val -42196"/>
              <a:gd name="adj2" fmla="val 11251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максимальное чётное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5876925" y="3205163"/>
            <a:ext cx="2024063" cy="698500"/>
          </a:xfrm>
          <a:prstGeom prst="wedgeRoundRectCallout">
            <a:avLst>
              <a:gd name="adj1" fmla="val -79352"/>
              <a:gd name="adj2" fmla="val 513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получено нечётное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 bwMode="auto">
          <a:xfrm>
            <a:off x="5876925" y="4254500"/>
            <a:ext cx="2024063" cy="696913"/>
          </a:xfrm>
          <a:prstGeom prst="wedgeRoundRectCallout">
            <a:avLst>
              <a:gd name="adj1" fmla="val -78337"/>
              <a:gd name="adj2" fmla="val 5955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получено чётное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animBg="1"/>
      <p:bldP spid="20" grpId="0" animBg="1"/>
      <p:bldP spid="21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Выводы</a:t>
            </a:r>
          </a:p>
        </p:txBody>
      </p:sp>
      <p:sp>
        <p:nvSpPr>
          <p:cNvPr id="798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7CBC65-C700-4F08-8FE4-0C44322C359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ru-RU" altLang="ru-RU" sz="1400"/>
          </a:p>
        </p:txBody>
      </p:sp>
      <p:grpSp>
        <p:nvGrpSpPr>
          <p:cNvPr id="79876" name="Group 55"/>
          <p:cNvGrpSpPr>
            <a:grpSpLocks/>
          </p:cNvGrpSpPr>
          <p:nvPr/>
        </p:nvGrpSpPr>
        <p:grpSpPr bwMode="auto">
          <a:xfrm>
            <a:off x="2571750" y="2251075"/>
            <a:ext cx="4000500" cy="663575"/>
            <a:chOff x="433" y="3902"/>
            <a:chExt cx="2520" cy="418"/>
          </a:xfrm>
        </p:grpSpPr>
        <p:sp>
          <p:nvSpPr>
            <p:cNvPr id="5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22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Вариабельность!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7987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4CB764-0B1C-469E-88D0-1B6F3E40359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ru-RU" altLang="ru-RU" sz="1400"/>
          </a:p>
        </p:txBody>
      </p:sp>
      <p:sp>
        <p:nvSpPr>
          <p:cNvPr id="80899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8090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1" name="Прямоугольник 4"/>
          <p:cNvSpPr>
            <a:spLocks noChangeArrowheads="1"/>
          </p:cNvSpPr>
          <p:nvPr/>
        </p:nvSpPr>
        <p:spPr bwMode="auto">
          <a:xfrm>
            <a:off x="161925" y="2435225"/>
            <a:ext cx="88201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</a:t>
            </a:r>
            <a:r>
              <a:rPr lang="ru-RU" altLang="ru-RU" smtClean="0"/>
              <a:t>2: логические функции</a:t>
            </a:r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7ACFF-51F5-4757-B3D6-84346C05D6E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50863" y="3914775"/>
            <a:ext cx="69056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всего 2</a:t>
            </a:r>
            <a:r>
              <a:rPr lang="ru-RU" sz="2800" baseline="30000" dirty="0">
                <a:solidFill>
                  <a:srgbClr val="000000"/>
                </a:solidFill>
              </a:rPr>
              <a:t>5</a:t>
            </a:r>
            <a:r>
              <a:rPr lang="ru-RU" sz="2800" dirty="0">
                <a:solidFill>
                  <a:srgbClr val="000000"/>
                </a:solidFill>
              </a:rPr>
              <a:t> = 32 строки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для 3-х: </a:t>
            </a:r>
            <a:r>
              <a:rPr lang="en-US" sz="2800" dirty="0">
                <a:solidFill>
                  <a:srgbClr val="000000"/>
                </a:solidFill>
              </a:rPr>
              <a:t>F = G = 1 </a:t>
            </a:r>
            <a:r>
              <a:rPr lang="en-US" sz="28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en-US" sz="2800" dirty="0">
                <a:solidFill>
                  <a:srgbClr val="000000"/>
                </a:solidFill>
              </a:rPr>
              <a:t>F∙G = 1, F+G = 1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для </a:t>
            </a:r>
            <a:r>
              <a:rPr lang="en-US" sz="2800" dirty="0">
                <a:solidFill>
                  <a:srgbClr val="000000"/>
                </a:solidFill>
              </a:rPr>
              <a:t>2</a:t>
            </a:r>
            <a:r>
              <a:rPr lang="ru-RU" sz="2800" dirty="0">
                <a:solidFill>
                  <a:srgbClr val="000000"/>
                </a:solidFill>
              </a:rPr>
              <a:t>-х: </a:t>
            </a:r>
            <a:r>
              <a:rPr lang="en-US" sz="2800" dirty="0">
                <a:solidFill>
                  <a:srgbClr val="000000"/>
                </a:solidFill>
              </a:rPr>
              <a:t>F = G = 0 </a:t>
            </a:r>
            <a:r>
              <a:rPr lang="en-US" sz="28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en-US" sz="2800" dirty="0">
                <a:solidFill>
                  <a:srgbClr val="000000"/>
                </a:solidFill>
              </a:rPr>
              <a:t>F∙G = 0, F+G = 0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для 27: </a:t>
            </a:r>
            <a:r>
              <a:rPr lang="en-US" sz="2800" dirty="0">
                <a:solidFill>
                  <a:srgbClr val="000000"/>
                </a:solidFill>
              </a:rPr>
              <a:t>{F,G} = {0,1} </a:t>
            </a:r>
            <a:r>
              <a:rPr lang="ru-RU" sz="2800" dirty="0">
                <a:solidFill>
                  <a:srgbClr val="000000"/>
                </a:solidFill>
              </a:rPr>
              <a:t>или </a:t>
            </a:r>
            <a:r>
              <a:rPr lang="en-US" sz="2800" dirty="0">
                <a:solidFill>
                  <a:srgbClr val="000000"/>
                </a:solidFill>
              </a:rPr>
              <a:t>{1,0}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000000"/>
                </a:solidFill>
                <a:sym typeface="Symbol" panose="05050102010706020507" pitchFamily="18" charset="2"/>
              </a:rPr>
              <a:t>                   </a:t>
            </a:r>
            <a:r>
              <a:rPr lang="en-US" sz="2800" dirty="0">
                <a:solidFill>
                  <a:srgbClr val="000000"/>
                </a:solidFill>
              </a:rPr>
              <a:t>F∙G = 0, F+G = 1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45978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Даны две логические функции</a:t>
            </a:r>
            <a:r>
              <a:rPr lang="en-US" altLang="ru-RU" sz="2800">
                <a:solidFill>
                  <a:srgbClr val="000000"/>
                </a:solidFill>
              </a:rPr>
              <a:t> F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G</a:t>
            </a:r>
            <a:r>
              <a:rPr lang="ru-RU" altLang="ru-RU" sz="2800">
                <a:solidFill>
                  <a:srgbClr val="000000"/>
                </a:solidFill>
              </a:rPr>
              <a:t> от </a:t>
            </a:r>
            <a:r>
              <a:rPr lang="ru-RU" altLang="ru-RU" sz="2800">
                <a:solidFill>
                  <a:srgbClr val="0000CC"/>
                </a:solidFill>
              </a:rPr>
              <a:t>5</a:t>
            </a:r>
            <a:r>
              <a:rPr lang="ru-RU" altLang="ru-RU" sz="2800">
                <a:solidFill>
                  <a:srgbClr val="000000"/>
                </a:solidFill>
              </a:rPr>
              <a:t> одинаковых переменных. В их таблицах истинности </a:t>
            </a:r>
            <a:r>
              <a:rPr lang="ru-RU" altLang="ru-RU" sz="2800">
                <a:solidFill>
                  <a:srgbClr val="0000CC"/>
                </a:solidFill>
              </a:rPr>
              <a:t>5 одинаковых строк, причём в 3 из них обе функции равны 1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r>
              <a:rPr lang="ru-RU" altLang="ru-RU" sz="2800">
                <a:solidFill>
                  <a:srgbClr val="000000"/>
                </a:solidFill>
              </a:rPr>
              <a:t> При скольких комбинациях переменных </a:t>
            </a:r>
          </a:p>
          <a:p>
            <a:pPr>
              <a:spcBef>
                <a:spcPct val="0"/>
              </a:spcBef>
            </a:pPr>
            <a:r>
              <a:rPr lang="ru-RU" altLang="ru-RU" sz="2800">
                <a:solidFill>
                  <a:srgbClr val="000000"/>
                </a:solidFill>
              </a:rPr>
              <a:t>функция </a:t>
            </a:r>
            <a:r>
              <a:rPr lang="en-US" altLang="ru-RU" sz="2800">
                <a:solidFill>
                  <a:srgbClr val="000000"/>
                </a:solidFill>
              </a:rPr>
              <a:t>F∙G </a:t>
            </a:r>
            <a:r>
              <a:rPr lang="ru-RU" altLang="ru-RU" sz="2800">
                <a:solidFill>
                  <a:srgbClr val="000000"/>
                </a:solidFill>
              </a:rPr>
              <a:t>равна 0 (равна 1)</a:t>
            </a:r>
          </a:p>
          <a:p>
            <a:pPr>
              <a:spcBef>
                <a:spcPct val="0"/>
              </a:spcBef>
            </a:pPr>
            <a:r>
              <a:rPr lang="ru-RU" altLang="ru-RU" sz="2800">
                <a:solidFill>
                  <a:srgbClr val="000000"/>
                </a:solidFill>
              </a:rPr>
              <a:t>функция </a:t>
            </a:r>
            <a:r>
              <a:rPr lang="en-US" altLang="ru-RU" sz="2800">
                <a:solidFill>
                  <a:srgbClr val="000000"/>
                </a:solidFill>
              </a:rPr>
              <a:t>F+G </a:t>
            </a:r>
            <a:r>
              <a:rPr lang="ru-RU" altLang="ru-RU" sz="2800">
                <a:solidFill>
                  <a:srgbClr val="000000"/>
                </a:solidFill>
              </a:rPr>
              <a:t>равна 0 (равна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</a:t>
            </a:r>
            <a:r>
              <a:rPr lang="ru-RU" altLang="ru-RU" smtClean="0"/>
              <a:t>2: логические функции</a:t>
            </a:r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FBA78B-A272-48CC-935C-31020ACAF11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33525" y="963613"/>
          <a:ext cx="5692772" cy="1949451"/>
        </p:xfrm>
        <a:graphic>
          <a:graphicData uri="http://schemas.openxmlformats.org/drawingml/2006/table">
            <a:tbl>
              <a:tblPr/>
              <a:tblGrid>
                <a:gridCol w="639077"/>
                <a:gridCol w="639077"/>
                <a:gridCol w="639077"/>
                <a:gridCol w="639077"/>
                <a:gridCol w="639077"/>
                <a:gridCol w="639077"/>
                <a:gridCol w="639077"/>
                <a:gridCol w="639077"/>
                <a:gridCol w="580156"/>
              </a:tblGrid>
              <a:tr h="66924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ru-RU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en-US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en-US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en-US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en-US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en-US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ru-RU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  <a:r>
                        <a:rPr lang="ru-RU" sz="28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800" baseline="-25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3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baseline="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2673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2673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>
                          <a:latin typeface="Courier New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46163" y="3886200"/>
            <a:ext cx="69056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«в лоб» – подставлять в формулы…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ru-RU" sz="2800" dirty="0">
                <a:solidFill>
                  <a:srgbClr val="000000"/>
                </a:solidFill>
              </a:rPr>
              <a:t>если все «ИЛИ» </a:t>
            </a:r>
            <a:r>
              <a:rPr lang="ru-RU" sz="2800" dirty="0">
                <a:solidFill>
                  <a:srgbClr val="000000"/>
                </a:solidFill>
                <a:sym typeface="Symbol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один ноль</a:t>
            </a:r>
          </a:p>
          <a:p>
            <a:pPr marL="457200" indent="-457200" eaLnBrk="1" hangingPunct="1">
              <a:defRPr/>
            </a:pPr>
            <a:r>
              <a:rPr lang="ru-RU" sz="2800" dirty="0">
                <a:solidFill>
                  <a:srgbClr val="000000"/>
                </a:solidFill>
              </a:rPr>
              <a:t>     проверяем строку, где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sym typeface="Symbol"/>
              </a:rPr>
              <a:t>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 </a:t>
            </a:r>
          </a:p>
          <a:p>
            <a:pPr marL="457200" indent="-457200" eaLnBrk="1" hangingPunct="1">
              <a:defRPr/>
            </a:pPr>
            <a:r>
              <a:rPr lang="en-US" sz="2800" dirty="0">
                <a:solidFill>
                  <a:srgbClr val="000000"/>
                </a:solidFill>
                <a:sym typeface="Symbol"/>
              </a:rPr>
              <a:t>       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800" dirty="0">
                <a:solidFill>
                  <a:srgbClr val="000000"/>
                </a:solidFill>
                <a:sym typeface="Symbol"/>
              </a:rPr>
              <a:t> без инверсии,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 </a:t>
            </a:r>
            <a:r>
              <a:rPr lang="ru-RU" sz="2800" dirty="0">
                <a:solidFill>
                  <a:srgbClr val="000000"/>
                </a:solidFill>
                <a:sym typeface="Symbol"/>
              </a:rPr>
              <a:t>с инверсией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 </a:t>
            </a:r>
            <a:endParaRPr lang="ru-RU" sz="2800" dirty="0">
              <a:solidFill>
                <a:srgbClr val="000000"/>
              </a:solidFill>
            </a:endParaRPr>
          </a:p>
          <a:p>
            <a:pPr marL="514350" indent="-514350" eaLnBrk="1" hangingPunct="1">
              <a:buFont typeface="+mj-lt"/>
              <a:buAutoNum type="arabicParenR" startAt="3"/>
              <a:defRPr/>
            </a:pPr>
            <a:r>
              <a:rPr lang="ru-RU" sz="2800" dirty="0">
                <a:solidFill>
                  <a:srgbClr val="000000"/>
                </a:solidFill>
              </a:rPr>
              <a:t>если все «И» </a:t>
            </a:r>
            <a:r>
              <a:rPr lang="ru-RU" sz="2800" dirty="0">
                <a:solidFill>
                  <a:srgbClr val="000000"/>
                </a:solidFill>
                <a:sym typeface="Symbol"/>
              </a:rPr>
              <a:t></a:t>
            </a:r>
            <a:r>
              <a:rPr lang="ru-RU" sz="2800" dirty="0">
                <a:solidFill>
                  <a:srgbClr val="000000"/>
                </a:solidFill>
              </a:rPr>
              <a:t> одна единица  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39738" y="3138488"/>
            <a:ext cx="7215187" cy="663575"/>
            <a:chOff x="433" y="3902"/>
            <a:chExt cx="4545" cy="418"/>
          </a:xfrm>
        </p:grpSpPr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4251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800" dirty="0">
                  <a:latin typeface="Arial" charset="0"/>
                </a:rPr>
                <a:t>Все варианты – простые И или ИЛИ!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1337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 bwMode="auto">
          <a:xfrm>
            <a:off x="4813300" y="5232400"/>
            <a:ext cx="711200" cy="4445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08000" y="4849813"/>
            <a:ext cx="2743200" cy="5016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9588" y="1905000"/>
          <a:ext cx="2735264" cy="4416426"/>
        </p:xfrm>
        <a:graphic>
          <a:graphicData uri="http://schemas.openxmlformats.org/drawingml/2006/table">
            <a:tbl>
              <a:tblPr/>
              <a:tblGrid>
                <a:gridCol w="683816"/>
                <a:gridCol w="683816"/>
                <a:gridCol w="683816"/>
                <a:gridCol w="683816"/>
              </a:tblGrid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NewRomanPSMT"/>
                          <a:ea typeface="Calibri"/>
                          <a:cs typeface="TimesNewRomanPSMT"/>
                        </a:rPr>
                        <a:t>?</a:t>
                      </a:r>
                      <a:endParaRPr lang="ru-RU" sz="2800" dirty="0">
                        <a:latin typeface="TimesNewRomanPSMT"/>
                        <a:ea typeface="Calibri"/>
                        <a:cs typeface="TimesNewRomanPSMT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NewRomanPSMT"/>
                          <a:ea typeface="Calibri"/>
                          <a:cs typeface="TimesNewRomanPSMT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9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B2: </a:t>
            </a:r>
            <a:r>
              <a:rPr lang="ru-RU" altLang="ru-RU" smtClean="0"/>
              <a:t>логические функции</a:t>
            </a:r>
          </a:p>
        </p:txBody>
      </p:sp>
      <p:sp>
        <p:nvSpPr>
          <p:cNvPr id="1439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2FE6B0-C925-435B-8E3D-D47EEC95FB8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14394" name="Прямоугольник 4"/>
          <p:cNvSpPr>
            <a:spLocks noChangeArrowheads="1"/>
          </p:cNvSpPr>
          <p:nvPr/>
        </p:nvSpPr>
        <p:spPr bwMode="auto">
          <a:xfrm>
            <a:off x="379413" y="806450"/>
            <a:ext cx="8459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Задана таблица функции                           . Определите, в каких столбцах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800">
                <a:solidFill>
                  <a:srgbClr val="000000"/>
                </a:solidFill>
              </a:rPr>
              <a:t>,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>
                <a:solidFill>
                  <a:srgbClr val="000000"/>
                </a:solidFill>
              </a:rPr>
              <a:t>и</a:t>
            </a: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800">
                <a:solidFill>
                  <a:srgbClr val="000000"/>
                </a:solidFill>
              </a:rPr>
              <a:t>.</a:t>
            </a:r>
            <a:endParaRPr lang="ru-RU" altLang="ru-RU" sz="1800"/>
          </a:p>
        </p:txBody>
      </p:sp>
      <p:graphicFrame>
        <p:nvGraphicFramePr>
          <p:cNvPr id="14395" name="Object 2"/>
          <p:cNvGraphicFramePr>
            <a:graphicFrameLocks noChangeAspect="1"/>
          </p:cNvGraphicFramePr>
          <p:nvPr/>
        </p:nvGraphicFramePr>
        <p:xfrm>
          <a:off x="4749800" y="895350"/>
          <a:ext cx="25638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Формула" r:id="rId3" imgW="888614" imgH="165028" progId="Equation.3">
                  <p:embed/>
                </p:oleObj>
              </mc:Choice>
              <mc:Fallback>
                <p:oleObj name="Формула" r:id="rId3" imgW="888614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895350"/>
                        <a:ext cx="25638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03613" y="1874838"/>
          <a:ext cx="1905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Формула" r:id="rId5" imgW="660113" imgH="190417" progId="Equation.3">
                  <p:embed/>
                </p:oleObj>
              </mc:Choice>
              <mc:Fallback>
                <p:oleObj name="Формула" r:id="rId5" imgW="660113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1874838"/>
                        <a:ext cx="1905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503613" y="2466975"/>
          <a:ext cx="17589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Формула" r:id="rId7" imgW="609336" imgH="203112" progId="Equation.3">
                  <p:embed/>
                </p:oleObj>
              </mc:Choice>
              <mc:Fallback>
                <p:oleObj name="Формула" r:id="rId7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466975"/>
                        <a:ext cx="17589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51238" y="3152775"/>
          <a:ext cx="28590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Формула" r:id="rId9" imgW="990170" imgH="203112" progId="Equation.3">
                  <p:embed/>
                </p:oleObj>
              </mc:Choice>
              <mc:Fallback>
                <p:oleObj name="Формула" r:id="rId9" imgW="990170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3152775"/>
                        <a:ext cx="28590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796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40125" y="3676650"/>
          <a:ext cx="33369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Формула" r:id="rId11" imgW="1155700" imgH="457200" progId="Equation.3">
                  <p:embed/>
                </p:oleObj>
              </mc:Choice>
              <mc:Fallback>
                <p:oleObj name="Формула" r:id="rId11" imgW="11557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3676650"/>
                        <a:ext cx="333692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80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z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93800" y="1912938"/>
            <a:ext cx="685800" cy="482600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644900" y="516255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Ответ: </a:t>
            </a:r>
            <a:r>
              <a:rPr lang="en-US" altLang="ru-RU" sz="2800">
                <a:solidFill>
                  <a:srgbClr val="000000"/>
                </a:solidFill>
              </a:rPr>
              <a:t>zyx</a:t>
            </a:r>
            <a:endParaRPr lang="ru-RU" altLang="ru-RU" sz="1800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560638" y="2882900"/>
            <a:ext cx="685800" cy="4953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1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08000" y="2887663"/>
            <a:ext cx="685800" cy="49371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193800" y="2887663"/>
            <a:ext cx="685800" cy="49371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0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7" grpId="1" animBg="1"/>
      <p:bldP spid="15" grpId="0" animBg="1"/>
      <p:bldP spid="18" grpId="0" animBg="1"/>
      <p:bldP spid="19" grpId="0" animBg="1"/>
      <p:bldP spid="20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0e7ed8f2635c12d8728a19f742fcb9a12b56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74551</TotalTime>
  <Words>4875</Words>
  <Application>Microsoft Office PowerPoint</Application>
  <PresentationFormat>Экран (4:3)</PresentationFormat>
  <Paragraphs>1305</Paragraphs>
  <Slides>66</Slides>
  <Notes>10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6" baseType="lpstr">
      <vt:lpstr>Arial</vt:lpstr>
      <vt:lpstr>Symbol</vt:lpstr>
      <vt:lpstr>Arial Black</vt:lpstr>
      <vt:lpstr>Times New Roman</vt:lpstr>
      <vt:lpstr>Calibri</vt:lpstr>
      <vt:lpstr>Courier New</vt:lpstr>
      <vt:lpstr>TimesNewRomanPSMT</vt:lpstr>
      <vt:lpstr>Consolas</vt:lpstr>
      <vt:lpstr>Оформление по умолчанию</vt:lpstr>
      <vt:lpstr>Microsoft Equation 3.0</vt:lpstr>
      <vt:lpstr>ЕГЭ по информатике: 2016 и далее…</vt:lpstr>
      <vt:lpstr>Структурные изменения в 2015-2016</vt:lpstr>
      <vt:lpstr>B1: двоичная система счисления</vt:lpstr>
      <vt:lpstr>B1: двоичная система счисления</vt:lpstr>
      <vt:lpstr>B1: двоичная система счисления</vt:lpstr>
      <vt:lpstr>B1: системы счисления</vt:lpstr>
      <vt:lpstr>B2: логические функции</vt:lpstr>
      <vt:lpstr>B2: логические функции</vt:lpstr>
      <vt:lpstr>B2: логические функции</vt:lpstr>
      <vt:lpstr>B2: логические функции</vt:lpstr>
      <vt:lpstr>B2: логические функции</vt:lpstr>
      <vt:lpstr>B2: логические функции</vt:lpstr>
      <vt:lpstr>B2: логические функции</vt:lpstr>
      <vt:lpstr>B3: весовые матрицы графов</vt:lpstr>
      <vt:lpstr>B3: весовые матрицы графов</vt:lpstr>
      <vt:lpstr>B3: весовые матрицы графов</vt:lpstr>
      <vt:lpstr>B4-1: табличные базы данных</vt:lpstr>
      <vt:lpstr>B5: кодирование и декодирование</vt:lpstr>
      <vt:lpstr>B5: кодирование и декодирование</vt:lpstr>
      <vt:lpstr>B6-1: автомат</vt:lpstr>
      <vt:lpstr>B6-1: автомат</vt:lpstr>
      <vt:lpstr>B10: комбинаторика</vt:lpstr>
      <vt:lpstr>B12: адресация в сетях</vt:lpstr>
      <vt:lpstr>B12: адресация в сетях</vt:lpstr>
      <vt:lpstr>B14: Чертёжник</vt:lpstr>
      <vt:lpstr>B14: Редактор</vt:lpstr>
      <vt:lpstr>B15: количество путей в графах</vt:lpstr>
      <vt:lpstr>B15: количество путей в графах</vt:lpstr>
      <vt:lpstr>B15: количество путей в графах</vt:lpstr>
      <vt:lpstr>B16: системы счисления</vt:lpstr>
      <vt:lpstr>B16: системы счисления</vt:lpstr>
      <vt:lpstr>B16: системы счисления</vt:lpstr>
      <vt:lpstr>B16: системы счисления</vt:lpstr>
      <vt:lpstr>B16: системы счисления</vt:lpstr>
      <vt:lpstr>B16: системы счисления</vt:lpstr>
      <vt:lpstr>B17: запросы в поисковых системах</vt:lpstr>
      <vt:lpstr>B18: логические операции, множества</vt:lpstr>
      <vt:lpstr>B18: логические операции, множества</vt:lpstr>
      <vt:lpstr>B18: логические операции, множества</vt:lpstr>
      <vt:lpstr>B18: логические операции, множества</vt:lpstr>
      <vt:lpstr>B18: логические операции, множества</vt:lpstr>
      <vt:lpstr>B18: логические операции, множества</vt:lpstr>
      <vt:lpstr>B18: логические операции, множества</vt:lpstr>
      <vt:lpstr>B19: обработка массивов</vt:lpstr>
      <vt:lpstr>B19: обработка массивов</vt:lpstr>
      <vt:lpstr>B19: обработка массивов</vt:lpstr>
      <vt:lpstr>B19: обработка массивов</vt:lpstr>
      <vt:lpstr>B19: обработка массивов</vt:lpstr>
      <vt:lpstr>B20: циклы и условия («узнай алгоритм»)</vt:lpstr>
      <vt:lpstr>B20: циклы и условия</vt:lpstr>
      <vt:lpstr>B21: циклы и процедуры</vt:lpstr>
      <vt:lpstr>B21: циклы и процедуры</vt:lpstr>
      <vt:lpstr>B21: циклы и процедуры</vt:lpstr>
      <vt:lpstr>B22: программы для исполнителей</vt:lpstr>
      <vt:lpstr>C24: исправление ошибок</vt:lpstr>
      <vt:lpstr>C24: исправление ошибок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С27: сложная задача на программирование</vt:lpstr>
      <vt:lpstr>Выводы</vt:lpstr>
      <vt:lpstr>Конец фильма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Зося А. Ковалева</cp:lastModifiedBy>
  <cp:revision>2645</cp:revision>
  <dcterms:created xsi:type="dcterms:W3CDTF">2007-01-31T19:13:48Z</dcterms:created>
  <dcterms:modified xsi:type="dcterms:W3CDTF">2016-09-23T08:18:51Z</dcterms:modified>
</cp:coreProperties>
</file>