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tiff" ContentType="image/tif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8" r:id="rId2"/>
    <p:sldId id="260" r:id="rId3"/>
    <p:sldId id="322" r:id="rId4"/>
    <p:sldId id="324" r:id="rId5"/>
    <p:sldId id="325" r:id="rId6"/>
    <p:sldId id="326" r:id="rId7"/>
    <p:sldId id="321" r:id="rId8"/>
    <p:sldId id="335" r:id="rId9"/>
    <p:sldId id="349" r:id="rId10"/>
    <p:sldId id="348" r:id="rId11"/>
    <p:sldId id="351" r:id="rId12"/>
    <p:sldId id="319" r:id="rId13"/>
    <p:sldId id="350" r:id="rId14"/>
    <p:sldId id="302" r:id="rId15"/>
    <p:sldId id="304" r:id="rId16"/>
    <p:sldId id="327" r:id="rId17"/>
    <p:sldId id="328" r:id="rId18"/>
    <p:sldId id="329" r:id="rId19"/>
    <p:sldId id="330" r:id="rId20"/>
    <p:sldId id="333" r:id="rId21"/>
    <p:sldId id="337" r:id="rId22"/>
    <p:sldId id="33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29" autoAdjust="0"/>
  </p:normalViewPr>
  <p:slideViewPr>
    <p:cSldViewPr>
      <p:cViewPr varScale="1">
        <p:scale>
          <a:sx n="82" d="100"/>
          <a:sy n="82" d="100"/>
        </p:scale>
        <p:origin x="-10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Лист1!$B$3</c:f>
              <c:strCache>
                <c:ptCount val="1"/>
                <c:pt idx="0">
                  <c:v>2016</c:v>
                </c:pt>
              </c:strCache>
            </c:strRef>
          </c:tx>
          <c:cat>
            <c:strRef>
              <c:f>Лист1!$A$4:$A$7</c:f>
              <c:strCache>
                <c:ptCount val="4"/>
                <c:pt idx="0">
                  <c:v>школьно-базовые</c:v>
                </c:pt>
                <c:pt idx="1">
                  <c:v>сырьевые</c:v>
                </c:pt>
                <c:pt idx="2">
                  <c:v>доготовочные</c:v>
                </c:pt>
                <c:pt idx="3">
                  <c:v>столовые раздаточные</c:v>
                </c:pt>
              </c:strCache>
            </c:strRef>
          </c:cat>
          <c:val>
            <c:numRef>
              <c:f>Лист1!$B$4:$B$7</c:f>
              <c:numCache>
                <c:formatCode>General</c:formatCode>
                <c:ptCount val="4"/>
                <c:pt idx="0">
                  <c:v>32</c:v>
                </c:pt>
                <c:pt idx="1">
                  <c:v>606</c:v>
                </c:pt>
                <c:pt idx="2">
                  <c:v>359</c:v>
                </c:pt>
                <c:pt idx="3">
                  <c:v>161</c:v>
                </c:pt>
              </c:numCache>
            </c:numRef>
          </c:val>
        </c:ser>
        <c:ser>
          <c:idx val="1"/>
          <c:order val="1"/>
          <c:tx>
            <c:strRef>
              <c:f>Лист1!$C$3</c:f>
              <c:strCache>
                <c:ptCount val="1"/>
                <c:pt idx="0">
                  <c:v>2017</c:v>
                </c:pt>
              </c:strCache>
            </c:strRef>
          </c:tx>
          <c:cat>
            <c:strRef>
              <c:f>Лист1!$A$4:$A$7</c:f>
              <c:strCache>
                <c:ptCount val="4"/>
                <c:pt idx="0">
                  <c:v>школьно-базовые</c:v>
                </c:pt>
                <c:pt idx="1">
                  <c:v>сырьевые</c:v>
                </c:pt>
                <c:pt idx="2">
                  <c:v>доготовочные</c:v>
                </c:pt>
                <c:pt idx="3">
                  <c:v>столовые раздаточные</c:v>
                </c:pt>
              </c:strCache>
            </c:strRef>
          </c:cat>
          <c:val>
            <c:numRef>
              <c:f>Лист1!$C$4:$C$7</c:f>
              <c:numCache>
                <c:formatCode>General</c:formatCode>
                <c:ptCount val="4"/>
                <c:pt idx="0">
                  <c:v>52</c:v>
                </c:pt>
                <c:pt idx="1">
                  <c:v>689</c:v>
                </c:pt>
                <c:pt idx="2">
                  <c:v>248</c:v>
                </c:pt>
                <c:pt idx="3">
                  <c:v>143</c:v>
                </c:pt>
              </c:numCache>
            </c:numRef>
          </c:val>
        </c:ser>
        <c:ser>
          <c:idx val="2"/>
          <c:order val="2"/>
          <c:tx>
            <c:strRef>
              <c:f>Лист1!$D$3</c:f>
              <c:strCache>
                <c:ptCount val="1"/>
                <c:pt idx="0">
                  <c:v>2018</c:v>
                </c:pt>
              </c:strCache>
            </c:strRef>
          </c:tx>
          <c:cat>
            <c:strRef>
              <c:f>Лист1!$A$4:$A$7</c:f>
              <c:strCache>
                <c:ptCount val="4"/>
                <c:pt idx="0">
                  <c:v>школьно-базовые</c:v>
                </c:pt>
                <c:pt idx="1">
                  <c:v>сырьевые</c:v>
                </c:pt>
                <c:pt idx="2">
                  <c:v>доготовочные</c:v>
                </c:pt>
                <c:pt idx="3">
                  <c:v>столовые раздаточные</c:v>
                </c:pt>
              </c:strCache>
            </c:strRef>
          </c:cat>
          <c:val>
            <c:numRef>
              <c:f>Лист1!$D$4:$D$7</c:f>
              <c:numCache>
                <c:formatCode>General</c:formatCode>
                <c:ptCount val="4"/>
                <c:pt idx="0">
                  <c:v>111</c:v>
                </c:pt>
                <c:pt idx="1">
                  <c:v>683</c:v>
                </c:pt>
                <c:pt idx="2">
                  <c:v>237</c:v>
                </c:pt>
                <c:pt idx="3">
                  <c:v>155</c:v>
                </c:pt>
              </c:numCache>
            </c:numRef>
          </c:val>
        </c:ser>
        <c:dLbls>
          <c:showVal val="1"/>
        </c:dLbls>
        <c:shape val="box"/>
        <c:axId val="63919616"/>
        <c:axId val="63921152"/>
        <c:axId val="0"/>
      </c:bar3DChart>
      <c:catAx>
        <c:axId val="63919616"/>
        <c:scaling>
          <c:orientation val="minMax"/>
        </c:scaling>
        <c:axPos val="b"/>
        <c:tickLblPos val="nextTo"/>
        <c:crossAx val="63921152"/>
        <c:crosses val="autoZero"/>
        <c:auto val="1"/>
        <c:lblAlgn val="ctr"/>
        <c:lblOffset val="100"/>
      </c:catAx>
      <c:valAx>
        <c:axId val="63921152"/>
        <c:scaling>
          <c:orientation val="minMax"/>
        </c:scaling>
        <c:delete val="1"/>
        <c:axPos val="l"/>
        <c:numFmt formatCode="General" sourceLinked="1"/>
        <c:tickLblPos val="none"/>
        <c:crossAx val="63919616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400" baseline="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4B16B1-1C8C-4C23-8E6D-1F429737A4F0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62AFC92-6085-4E8A-AEBD-E39322F84DEA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400" b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rPr>
            <a:t>Краевая целевая программа </a:t>
          </a:r>
        </a:p>
        <a:p>
          <a:pPr>
            <a:lnSpc>
              <a:spcPct val="100000"/>
            </a:lnSpc>
          </a:pPr>
          <a:r>
            <a:rPr lang="ru-RU" sz="2400" b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rPr>
            <a:t>«Развитие системы организации школьного питания в Краснодарском крае» на 2004-2007 </a:t>
          </a:r>
          <a:r>
            <a:rPr lang="ru-RU" sz="2400" b="1" baseline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rPr>
            <a:t>годы (</a:t>
          </a:r>
          <a:r>
            <a:rPr lang="ru-RU" sz="2400" b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rPr>
            <a:t>295 млн. руб.)</a:t>
          </a:r>
          <a:endParaRPr lang="ru-RU" sz="2400" baseline="0" dirty="0">
            <a:solidFill>
              <a:schemeClr val="bg1"/>
            </a:solidFill>
          </a:endParaRPr>
        </a:p>
      </dgm:t>
    </dgm:pt>
    <dgm:pt modelId="{38D49E2E-90E5-473A-A6D2-20DD1EB35310}" type="parTrans" cxnId="{59769BAF-578D-4AF5-82D5-6B34648113DF}">
      <dgm:prSet/>
      <dgm:spPr/>
      <dgm:t>
        <a:bodyPr/>
        <a:lstStyle/>
        <a:p>
          <a:endParaRPr lang="ru-RU"/>
        </a:p>
      </dgm:t>
    </dgm:pt>
    <dgm:pt modelId="{332D0844-42DC-46BA-9F31-A8DA97D6291E}" type="sibTrans" cxnId="{59769BAF-578D-4AF5-82D5-6B34648113DF}">
      <dgm:prSet/>
      <dgm:spPr/>
      <dgm:t>
        <a:bodyPr/>
        <a:lstStyle/>
        <a:p>
          <a:endParaRPr lang="ru-RU"/>
        </a:p>
      </dgm:t>
    </dgm:pt>
    <dgm:pt modelId="{AFEFBB20-4AFA-40E9-8C51-FA3AD719AD7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rPr>
            <a:t>Краевая целевая программа </a:t>
          </a:r>
        </a:p>
        <a:p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rPr>
            <a:t>«Развитие образования в Краснодарском крае»  на 2008-2010 годы (1,5млрд. руб.)</a:t>
          </a:r>
          <a:endParaRPr lang="ru-RU" sz="2400" dirty="0">
            <a:solidFill>
              <a:schemeClr val="bg1"/>
            </a:solidFill>
          </a:endParaRPr>
        </a:p>
      </dgm:t>
    </dgm:pt>
    <dgm:pt modelId="{83CFA62F-A81D-4739-B3EB-2FBC269275CC}" type="parTrans" cxnId="{D261E546-7F43-4CBF-A584-E6D91B0C4AC7}">
      <dgm:prSet/>
      <dgm:spPr/>
      <dgm:t>
        <a:bodyPr/>
        <a:lstStyle/>
        <a:p>
          <a:endParaRPr lang="ru-RU"/>
        </a:p>
      </dgm:t>
    </dgm:pt>
    <dgm:pt modelId="{00E8CB45-16D2-45A2-A36C-1851513A05EE}" type="sibTrans" cxnId="{D261E546-7F43-4CBF-A584-E6D91B0C4AC7}">
      <dgm:prSet/>
      <dgm:spPr/>
      <dgm:t>
        <a:bodyPr/>
        <a:lstStyle/>
        <a:p>
          <a:endParaRPr lang="ru-RU"/>
        </a:p>
      </dgm:t>
    </dgm:pt>
    <dgm:pt modelId="{B48A30C1-F73C-4846-B59E-431A0CC38045}" type="pres">
      <dgm:prSet presAssocID="{324B16B1-1C8C-4C23-8E6D-1F429737A4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EC44FB-79E9-4A94-895F-5C5B625F6CBE}" type="pres">
      <dgm:prSet presAssocID="{562AFC92-6085-4E8A-AEBD-E39322F84DEA}" presName="parentLin" presStyleCnt="0"/>
      <dgm:spPr/>
    </dgm:pt>
    <dgm:pt modelId="{26C66B84-BC1F-4EFD-8629-85A42E5052C9}" type="pres">
      <dgm:prSet presAssocID="{562AFC92-6085-4E8A-AEBD-E39322F84DEA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6D26ED0C-53DB-460D-AF5D-209E2B5CD56E}" type="pres">
      <dgm:prSet presAssocID="{562AFC92-6085-4E8A-AEBD-E39322F84DEA}" presName="parentText" presStyleLbl="node1" presStyleIdx="0" presStyleCnt="2" custScaleX="132076" custScaleY="1455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2381FC-8B65-4563-A4ED-0B82AA60DC56}" type="pres">
      <dgm:prSet presAssocID="{562AFC92-6085-4E8A-AEBD-E39322F84DEA}" presName="negativeSpace" presStyleCnt="0"/>
      <dgm:spPr/>
    </dgm:pt>
    <dgm:pt modelId="{132AB2A3-83FE-4724-92D1-94E6AB2EA36D}" type="pres">
      <dgm:prSet presAssocID="{562AFC92-6085-4E8A-AEBD-E39322F84DEA}" presName="childText" presStyleLbl="conFgAcc1" presStyleIdx="0" presStyleCnt="2">
        <dgm:presLayoutVars>
          <dgm:bulletEnabled val="1"/>
        </dgm:presLayoutVars>
      </dgm:prSet>
      <dgm:spPr/>
    </dgm:pt>
    <dgm:pt modelId="{E77B01BE-EF39-44C6-BAF8-61F68F9071D1}" type="pres">
      <dgm:prSet presAssocID="{332D0844-42DC-46BA-9F31-A8DA97D6291E}" presName="spaceBetweenRectangles" presStyleCnt="0"/>
      <dgm:spPr/>
    </dgm:pt>
    <dgm:pt modelId="{EC078414-04D7-46DE-9B65-2B0D16EFC03F}" type="pres">
      <dgm:prSet presAssocID="{AFEFBB20-4AFA-40E9-8C51-FA3AD719AD7E}" presName="parentLin" presStyleCnt="0"/>
      <dgm:spPr/>
    </dgm:pt>
    <dgm:pt modelId="{114957F0-0E64-4EEC-8071-B29297E2F4A0}" type="pres">
      <dgm:prSet presAssocID="{AFEFBB20-4AFA-40E9-8C51-FA3AD719AD7E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498FECDA-2866-43EB-9711-CA06B33A7805}" type="pres">
      <dgm:prSet presAssocID="{AFEFBB20-4AFA-40E9-8C51-FA3AD719AD7E}" presName="parentText" presStyleLbl="node1" presStyleIdx="1" presStyleCnt="2" custScaleX="117010" custScaleY="1230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F952B-6EED-4E37-A6BC-B2F0F1230584}" type="pres">
      <dgm:prSet presAssocID="{AFEFBB20-4AFA-40E9-8C51-FA3AD719AD7E}" presName="negativeSpace" presStyleCnt="0"/>
      <dgm:spPr/>
    </dgm:pt>
    <dgm:pt modelId="{4B9FFEB3-3E5B-4ADB-A0DF-11E8DC8FE01F}" type="pres">
      <dgm:prSet presAssocID="{AFEFBB20-4AFA-40E9-8C51-FA3AD719AD7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CDF1C04-727B-4AAF-9903-00F32AE611B2}" type="presOf" srcId="{AFEFBB20-4AFA-40E9-8C51-FA3AD719AD7E}" destId="{498FECDA-2866-43EB-9711-CA06B33A7805}" srcOrd="1" destOrd="0" presId="urn:microsoft.com/office/officeart/2005/8/layout/list1"/>
    <dgm:cxn modelId="{D261E546-7F43-4CBF-A584-E6D91B0C4AC7}" srcId="{324B16B1-1C8C-4C23-8E6D-1F429737A4F0}" destId="{AFEFBB20-4AFA-40E9-8C51-FA3AD719AD7E}" srcOrd="1" destOrd="0" parTransId="{83CFA62F-A81D-4739-B3EB-2FBC269275CC}" sibTransId="{00E8CB45-16D2-45A2-A36C-1851513A05EE}"/>
    <dgm:cxn modelId="{59769BAF-578D-4AF5-82D5-6B34648113DF}" srcId="{324B16B1-1C8C-4C23-8E6D-1F429737A4F0}" destId="{562AFC92-6085-4E8A-AEBD-E39322F84DEA}" srcOrd="0" destOrd="0" parTransId="{38D49E2E-90E5-473A-A6D2-20DD1EB35310}" sibTransId="{332D0844-42DC-46BA-9F31-A8DA97D6291E}"/>
    <dgm:cxn modelId="{CBB77210-F2D0-4EDF-97AA-7936351EA34B}" type="presOf" srcId="{562AFC92-6085-4E8A-AEBD-E39322F84DEA}" destId="{26C66B84-BC1F-4EFD-8629-85A42E5052C9}" srcOrd="0" destOrd="0" presId="urn:microsoft.com/office/officeart/2005/8/layout/list1"/>
    <dgm:cxn modelId="{3589AE89-6770-496A-BDD8-C86BF975A778}" type="presOf" srcId="{324B16B1-1C8C-4C23-8E6D-1F429737A4F0}" destId="{B48A30C1-F73C-4846-B59E-431A0CC38045}" srcOrd="0" destOrd="0" presId="urn:microsoft.com/office/officeart/2005/8/layout/list1"/>
    <dgm:cxn modelId="{A684C4D8-4DE7-4B0F-B4FD-EE92D33BCDAB}" type="presOf" srcId="{562AFC92-6085-4E8A-AEBD-E39322F84DEA}" destId="{6D26ED0C-53DB-460D-AF5D-209E2B5CD56E}" srcOrd="1" destOrd="0" presId="urn:microsoft.com/office/officeart/2005/8/layout/list1"/>
    <dgm:cxn modelId="{A74D7ECE-5999-4912-8DC7-81E1A47A78DD}" type="presOf" srcId="{AFEFBB20-4AFA-40E9-8C51-FA3AD719AD7E}" destId="{114957F0-0E64-4EEC-8071-B29297E2F4A0}" srcOrd="0" destOrd="0" presId="urn:microsoft.com/office/officeart/2005/8/layout/list1"/>
    <dgm:cxn modelId="{F6005927-C971-4BCC-93B7-E0F7CBEE24E0}" type="presParOf" srcId="{B48A30C1-F73C-4846-B59E-431A0CC38045}" destId="{71EC44FB-79E9-4A94-895F-5C5B625F6CBE}" srcOrd="0" destOrd="0" presId="urn:microsoft.com/office/officeart/2005/8/layout/list1"/>
    <dgm:cxn modelId="{6D674C15-2732-4E69-9757-57B77D26ECFE}" type="presParOf" srcId="{71EC44FB-79E9-4A94-895F-5C5B625F6CBE}" destId="{26C66B84-BC1F-4EFD-8629-85A42E5052C9}" srcOrd="0" destOrd="0" presId="urn:microsoft.com/office/officeart/2005/8/layout/list1"/>
    <dgm:cxn modelId="{E915C93C-7A3F-4B44-98E4-364566A6DF9E}" type="presParOf" srcId="{71EC44FB-79E9-4A94-895F-5C5B625F6CBE}" destId="{6D26ED0C-53DB-460D-AF5D-209E2B5CD56E}" srcOrd="1" destOrd="0" presId="urn:microsoft.com/office/officeart/2005/8/layout/list1"/>
    <dgm:cxn modelId="{E272D505-D4E7-4C21-A1EF-3DD0273B59B1}" type="presParOf" srcId="{B48A30C1-F73C-4846-B59E-431A0CC38045}" destId="{BE2381FC-8B65-4563-A4ED-0B82AA60DC56}" srcOrd="1" destOrd="0" presId="urn:microsoft.com/office/officeart/2005/8/layout/list1"/>
    <dgm:cxn modelId="{7DBDD0C5-6071-448C-8CAF-0084A960F5C8}" type="presParOf" srcId="{B48A30C1-F73C-4846-B59E-431A0CC38045}" destId="{132AB2A3-83FE-4724-92D1-94E6AB2EA36D}" srcOrd="2" destOrd="0" presId="urn:microsoft.com/office/officeart/2005/8/layout/list1"/>
    <dgm:cxn modelId="{9DF2B4E3-4CF8-4E9A-BECB-25B6E840DBF5}" type="presParOf" srcId="{B48A30C1-F73C-4846-B59E-431A0CC38045}" destId="{E77B01BE-EF39-44C6-BAF8-61F68F9071D1}" srcOrd="3" destOrd="0" presId="urn:microsoft.com/office/officeart/2005/8/layout/list1"/>
    <dgm:cxn modelId="{BAB5956D-0911-45E1-A721-AA2BFD2AAF14}" type="presParOf" srcId="{B48A30C1-F73C-4846-B59E-431A0CC38045}" destId="{EC078414-04D7-46DE-9B65-2B0D16EFC03F}" srcOrd="4" destOrd="0" presId="urn:microsoft.com/office/officeart/2005/8/layout/list1"/>
    <dgm:cxn modelId="{3D77697B-01A3-4630-82CA-C43C435CB1C6}" type="presParOf" srcId="{EC078414-04D7-46DE-9B65-2B0D16EFC03F}" destId="{114957F0-0E64-4EEC-8071-B29297E2F4A0}" srcOrd="0" destOrd="0" presId="urn:microsoft.com/office/officeart/2005/8/layout/list1"/>
    <dgm:cxn modelId="{29941647-9FA0-49C8-9BF8-EA64F068ABB4}" type="presParOf" srcId="{EC078414-04D7-46DE-9B65-2B0D16EFC03F}" destId="{498FECDA-2866-43EB-9711-CA06B33A7805}" srcOrd="1" destOrd="0" presId="urn:microsoft.com/office/officeart/2005/8/layout/list1"/>
    <dgm:cxn modelId="{C56C3ED1-6DFF-43A2-911D-D37DF2B033EC}" type="presParOf" srcId="{B48A30C1-F73C-4846-B59E-431A0CC38045}" destId="{080F952B-6EED-4E37-A6BC-B2F0F1230584}" srcOrd="5" destOrd="0" presId="urn:microsoft.com/office/officeart/2005/8/layout/list1"/>
    <dgm:cxn modelId="{5B04B7F0-4FB4-4BE6-88FB-BD9FDA835C2D}" type="presParOf" srcId="{B48A30C1-F73C-4846-B59E-431A0CC38045}" destId="{4B9FFEB3-3E5B-4ADB-A0DF-11E8DC8FE01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2AB2A3-83FE-4724-92D1-94E6AB2EA36D}">
      <dsp:nvSpPr>
        <dsp:cNvPr id="0" name=""/>
        <dsp:cNvSpPr/>
      </dsp:nvSpPr>
      <dsp:spPr>
        <a:xfrm>
          <a:off x="0" y="882801"/>
          <a:ext cx="8941363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26ED0C-53DB-460D-AF5D-209E2B5CD56E}">
      <dsp:nvSpPr>
        <dsp:cNvPr id="0" name=""/>
        <dsp:cNvSpPr/>
      </dsp:nvSpPr>
      <dsp:spPr>
        <a:xfrm>
          <a:off x="447068" y="36442"/>
          <a:ext cx="8266576" cy="12891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574" tIns="0" rIns="236574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rPr>
            <a:t>Краевая целевая программа 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rPr>
            <a:t>«Развитие системы организации школьного питания в Краснодарском крае» на 2004-2007 </a:t>
          </a:r>
          <a:r>
            <a:rPr lang="ru-RU" sz="2400" b="1" kern="1200" baseline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rPr>
            <a:t>годы (</a:t>
          </a:r>
          <a:r>
            <a:rPr lang="ru-RU" sz="2400" b="1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rPr>
            <a:t>295 млн. руб.)</a:t>
          </a:r>
          <a:endParaRPr lang="ru-RU" sz="2400" kern="1200" baseline="0" dirty="0">
            <a:solidFill>
              <a:schemeClr val="bg1"/>
            </a:solidFill>
          </a:endParaRPr>
        </a:p>
      </dsp:txBody>
      <dsp:txXfrm>
        <a:off x="447068" y="36442"/>
        <a:ext cx="8266576" cy="1289159"/>
      </dsp:txXfrm>
    </dsp:sp>
    <dsp:sp modelId="{4B9FFEB3-3E5B-4ADB-A0DF-11E8DC8FE01F}">
      <dsp:nvSpPr>
        <dsp:cNvPr id="0" name=""/>
        <dsp:cNvSpPr/>
      </dsp:nvSpPr>
      <dsp:spPr>
        <a:xfrm>
          <a:off x="0" y="2447917"/>
          <a:ext cx="8941363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8FECDA-2866-43EB-9711-CA06B33A7805}">
      <dsp:nvSpPr>
        <dsp:cNvPr id="0" name=""/>
        <dsp:cNvSpPr/>
      </dsp:nvSpPr>
      <dsp:spPr>
        <a:xfrm>
          <a:off x="447068" y="1800801"/>
          <a:ext cx="7323602" cy="108991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574" tIns="0" rIns="23657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rPr>
            <a:t>Краевая целевая программа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rPr>
            <a:t>«Развитие образования в Краснодарском крае»  на 2008-2010 годы (1,5млрд. руб.)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447068" y="1800801"/>
        <a:ext cx="7323602" cy="1089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58177-326A-4F57-9DB1-277DD4FBAED4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C62C4-35A1-4860-8C91-B9A3CF6E12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4730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455451-0178-4852-B903-2B938DF0B85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7809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6B7B68-6ED4-4884-9CAE-6D45B77D6114}" type="slidenum">
              <a:rPr lang="ru-RU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603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6B7B68-6ED4-4884-9CAE-6D45B77D6114}" type="slidenum">
              <a:rPr lang="ru-RU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603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6B7B68-6ED4-4884-9CAE-6D45B77D6114}" type="slidenum">
              <a:rPr lang="ru-RU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8188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6B7B68-6ED4-4884-9CAE-6D45B77D6114}" type="slidenum">
              <a:rPr lang="ru-RU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025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6B7B68-6ED4-4884-9CAE-6D45B77D6114}" type="slidenum">
              <a:rPr lang="ru-RU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0846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6B7B68-6ED4-4884-9CAE-6D45B77D6114}" type="slidenum">
              <a:rPr lang="ru-RU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9039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6B7B68-6ED4-4884-9CAE-6D45B77D6114}" type="slidenum">
              <a:rPr lang="ru-RU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610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6B7B68-6ED4-4884-9CAE-6D45B77D6114}" type="slidenum">
              <a:rPr lang="ru-RU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17658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6B7B68-6ED4-4884-9CAE-6D45B77D6114}" type="slidenum">
              <a:rPr lang="ru-RU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8072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6B7B68-6ED4-4884-9CAE-6D45B77D6114}" type="slidenum">
              <a:rPr lang="ru-RU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8737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6B7B68-6ED4-4884-9CAE-6D45B77D6114}" type="slidenum">
              <a:rPr lang="ru-RU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51945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6B7B68-6ED4-4884-9CAE-6D45B77D6114}" type="slidenum">
              <a:rPr lang="ru-RU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58590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6B7B68-6ED4-4884-9CAE-6D45B77D6114}" type="slidenum">
              <a:rPr lang="ru-RU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6847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6B7B68-6ED4-4884-9CAE-6D45B77D6114}" type="slidenum">
              <a:rPr lang="ru-RU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7624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6B7B68-6ED4-4884-9CAE-6D45B77D6114}" type="slidenum">
              <a:rPr lang="ru-RU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983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6B7B68-6ED4-4884-9CAE-6D45B77D6114}" type="slidenum">
              <a:rPr lang="ru-RU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5386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6B7B68-6ED4-4884-9CAE-6D45B77D6114}" type="slidenum">
              <a:rPr lang="ru-RU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1104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6B7B68-6ED4-4884-9CAE-6D45B77D6114}" type="slidenum">
              <a:rPr lang="ru-RU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5461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6B7B68-6ED4-4884-9CAE-6D45B77D6114}" type="slidenum">
              <a:rPr lang="ru-RU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6194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6B7B68-6ED4-4884-9CAE-6D45B77D6114}" type="slidenum">
              <a:rPr lang="ru-RU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8119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6B7B68-6ED4-4884-9CAE-6D45B77D6114}" type="slidenum">
              <a:rPr lang="ru-RU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9506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93BE-DF24-4736-AA5C-896FA203D8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9046-C5B5-4CAF-850E-49096826EA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295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93BE-DF24-4736-AA5C-896FA203D8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9046-C5B5-4CAF-850E-49096826EA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51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93BE-DF24-4736-AA5C-896FA203D8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9046-C5B5-4CAF-850E-49096826EA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6066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09075" cy="68230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 w="1905">
                <a:solidFill>
                  <a:srgbClr val="F79646">
                    <a:lumMod val="60000"/>
                    <a:lumOff val="40000"/>
                  </a:srgb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4653A8-D504-47D2-B1EF-F010B95E8A8B}" type="datetimeFigureOut">
              <a:rPr lang="ru-RU"/>
              <a:pPr>
                <a:defRPr/>
              </a:pPr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06E4A6C-A40F-484B-A6D5-0632E7077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783976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93BE-DF24-4736-AA5C-896FA203D8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9046-C5B5-4CAF-850E-49096826EA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5624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93BE-DF24-4736-AA5C-896FA203D8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9046-C5B5-4CAF-850E-49096826EA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2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93BE-DF24-4736-AA5C-896FA203D8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9046-C5B5-4CAF-850E-49096826EA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517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93BE-DF24-4736-AA5C-896FA203D8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9046-C5B5-4CAF-850E-49096826EA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7054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93BE-DF24-4736-AA5C-896FA203D8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9046-C5B5-4CAF-850E-49096826EA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714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93BE-DF24-4736-AA5C-896FA203D8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9046-C5B5-4CAF-850E-49096826EA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198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93BE-DF24-4736-AA5C-896FA203D8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9046-C5B5-4CAF-850E-49096826EA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6186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93BE-DF24-4736-AA5C-896FA203D8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9046-C5B5-4CAF-850E-49096826EA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7777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893BE-DF24-4736-AA5C-896FA203D8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99046-C5B5-4CAF-850E-49096826EA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490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11" Type="http://schemas.openxmlformats.org/officeDocument/2006/relationships/image" Target="../media/image3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10" Type="http://schemas.openxmlformats.org/officeDocument/2006/relationships/image" Target="../media/image3.pn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chemeClr val="accent1">
                <a:lumMod val="0"/>
                <a:lumOff val="100000"/>
              </a:schemeClr>
            </a:gs>
            <a:gs pos="0">
              <a:schemeClr val="accent1">
                <a:tint val="660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ictures\kartakk.g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16522"/>
            <a:ext cx="2957703" cy="27078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061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49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1628800"/>
            <a:ext cx="9137649" cy="2030209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Современные подходы к организации школьного питания</a:t>
            </a:r>
            <a:br>
              <a:rPr lang="ru-RU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Краснодарском крае</a:t>
            </a:r>
          </a:p>
        </p:txBody>
      </p:sp>
      <p:pic>
        <p:nvPicPr>
          <p:cNvPr id="9" name="Picture 3" descr="\\hr\bank\Отделы\РАЗОБРАТЬ ПО ОТДЕЛАМ\!!Совещание_Питание _25 февраля\Логотип МОН_ne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2023"/>
            <a:ext cx="841953" cy="84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24598" y="23263"/>
            <a:ext cx="640934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Министерство образования, науки и молодежной политики Краснодарского края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5936" y="5013176"/>
            <a:ext cx="48245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Ведущий консультант </a:t>
            </a:r>
            <a:r>
              <a:rPr lang="ru-RU" sz="2000" b="1" i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отдела общего образования министерства образования, науки и молодежной политики Краснодарского </a:t>
            </a:r>
            <a:r>
              <a:rPr lang="ru-RU" sz="20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края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Елена Николаевна Кардаильская</a:t>
            </a:r>
            <a:endParaRPr lang="ru-RU" sz="2000" b="1" i="1" dirty="0">
              <a:solidFill>
                <a:srgbClr val="00206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25666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chemeClr val="accent4">
              <a:lumMod val="75000"/>
              <a:alpha val="85000"/>
            </a:schemeClr>
          </a:solidFill>
        </p:spPr>
        <p:txBody>
          <a:bodyPr rtlCol="0">
            <a:normAutofit fontScale="90000"/>
          </a:bodyPr>
          <a:lstStyle/>
          <a:p>
            <a:pPr marL="808038" fontAlgn="auto">
              <a:spcAft>
                <a:spcPts val="0"/>
              </a:spcAft>
              <a:defRPr/>
            </a:pPr>
            <a:r>
              <a:rPr lang="ru-RU" sz="3200" dirty="0"/>
              <a:t>Статья 37. Организация питания обучающихся </a:t>
            </a:r>
            <a:r>
              <a:rPr lang="ru-RU" altLang="ru-RU" sz="3200" dirty="0"/>
              <a:t>ФЗ "Об образовании в Российской Федерации»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96752"/>
            <a:ext cx="835292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1.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питания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возлагается на организации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осуществляющие образовательную деятельность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2. Расписание занятий должно предусматривать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достаточной продолжительности для питания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alt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4.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питанием обучающихся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бюджетных ассигнований местных бюджетов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в порядке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установленном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органами местного самоуправления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Picture 3" descr="\\hr\bank\Отделы\РАЗОБРАТЬ ПО ОТДЕЛАМ\!!Совещание_Питание _25 февраля\Логотип МОН_n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99" y="0"/>
            <a:ext cx="841953" cy="84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29938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4">
              <a:lumMod val="75000"/>
              <a:alpha val="85000"/>
            </a:schemeClr>
          </a:solidFill>
        </p:spPr>
        <p:txBody>
          <a:bodyPr rtlCol="0">
            <a:normAutofit fontScale="90000"/>
          </a:bodyPr>
          <a:lstStyle/>
          <a:p>
            <a:pPr marL="808038" fontAlgn="auto">
              <a:spcAft>
                <a:spcPts val="0"/>
              </a:spcAft>
              <a:defRPr/>
            </a:pPr>
            <a:r>
              <a:rPr lang="ru-RU" sz="3200" dirty="0" smtClean="0"/>
              <a:t>Статья 79. </a:t>
            </a:r>
            <a:r>
              <a:rPr lang="ru-RU" sz="3200" b="0" dirty="0" smtClean="0"/>
              <a:t>Организация получения образования обучающимися с ограниченными</a:t>
            </a:r>
            <a:br>
              <a:rPr lang="ru-RU" sz="3200" b="0" dirty="0" smtClean="0"/>
            </a:br>
            <a:r>
              <a:rPr lang="ru-RU" sz="3200" b="0" dirty="0" smtClean="0"/>
              <a:t> возможностями здоровья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988840"/>
            <a:ext cx="8964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здоровья, проживающие в организации, осуществляющей образовательную деятельность, находятся на полном государственном обеспечении и обеспечиваются питанием, одеждой, обувью, мягким и жестким инвентарем.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обучающиеся с ограниченными возможностями здоровья обеспечиваются бесплатным двухразовым питанием.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\\hr\bank\Отделы\РАЗОБРАТЬ ПО ОТДЕЛАМ\!!Совещание_Питание _25 февраля\Логотип МОН_n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99" y="0"/>
            <a:ext cx="841953" cy="84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29938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chemeClr val="accent4">
              <a:lumMod val="75000"/>
              <a:alpha val="85000"/>
            </a:schemeClr>
          </a:solidFill>
        </p:spPr>
        <p:txBody>
          <a:bodyPr rtlCol="0">
            <a:normAutofit/>
          </a:bodyPr>
          <a:lstStyle/>
          <a:p>
            <a:pPr marL="808038" fontAlgn="auto">
              <a:spcAft>
                <a:spcPts val="0"/>
              </a:spcAft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организации школьного питания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25" y="954300"/>
            <a:ext cx="766845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ap="sq">
            <a:solidFill>
              <a:schemeClr val="accent4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организация питания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школами – 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40%, 452 школы из 18 муниципалитетов</a:t>
            </a:r>
            <a:endParaRPr lang="ru-RU" sz="36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030" y="3212976"/>
            <a:ext cx="829942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питания 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комбинатами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 – 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13 %, 142 школы из 5 муниципалитетов</a:t>
            </a:r>
            <a:endParaRPr lang="ru-RU" sz="36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41816" y="5556185"/>
            <a:ext cx="7394679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питания 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предприятиями общественного питания, предпринимателями 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 fontAlgn="base"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47%, 539 школ из 20 муниципалитетов</a:t>
            </a:r>
            <a:endParaRPr lang="ru-RU" sz="36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6833" y="1844824"/>
            <a:ext cx="2313094" cy="1275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99" y="4617787"/>
            <a:ext cx="1581318" cy="1876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132" y="1988840"/>
            <a:ext cx="724800" cy="69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6894" y="4365104"/>
            <a:ext cx="836613" cy="85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6" y="1988840"/>
            <a:ext cx="792090" cy="73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378501"/>
            <a:ext cx="962340" cy="85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33105"/>
            <a:ext cx="936104" cy="70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5071" y="4403406"/>
            <a:ext cx="806843" cy="80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\\hr\bank\Отделы\РАЗОБРАТЬ ПО ОТДЕЛАМ\!!Совещание_Питание _25 февраля\Логотип МОН_new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99" y="0"/>
            <a:ext cx="841953" cy="84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24189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chemeClr val="accent4">
              <a:lumMod val="75000"/>
              <a:alpha val="85000"/>
            </a:schemeClr>
          </a:solidFill>
        </p:spPr>
        <p:txBody>
          <a:bodyPr rtlCol="0">
            <a:normAutofit fontScale="90000"/>
          </a:bodyPr>
          <a:lstStyle/>
          <a:p>
            <a:pPr marL="808038" fontAlgn="auto">
              <a:spcAft>
                <a:spcPts val="0"/>
              </a:spcAft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 школьного питания 2018 год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114886"/>
            <a:ext cx="885939" cy="156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535" y="5358184"/>
            <a:ext cx="1301900" cy="130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Стрелка вниз 20"/>
          <p:cNvSpPr/>
          <p:nvPr/>
        </p:nvSpPr>
        <p:spPr>
          <a:xfrm rot="17901671">
            <a:off x="7536978" y="409211"/>
            <a:ext cx="706939" cy="2532181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14057401">
            <a:off x="908208" y="531697"/>
            <a:ext cx="706939" cy="2532181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997302"/>
            <a:ext cx="1872208" cy="180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\\hr\bank\Отделы\РАЗОБРАТЬ ПО ОТДЕЛАМ\!!Совещание_Питание _25 февраля\Логотип МОН_n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101" y="13842"/>
            <a:ext cx="841953" cy="84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Диаграмма 15"/>
          <p:cNvGraphicFramePr/>
          <p:nvPr/>
        </p:nvGraphicFramePr>
        <p:xfrm>
          <a:off x="0" y="980728"/>
          <a:ext cx="914400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6848509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chemeClr val="accent4">
              <a:lumMod val="75000"/>
              <a:alpha val="85000"/>
            </a:schemeClr>
          </a:solidFill>
        </p:spPr>
        <p:txBody>
          <a:bodyPr rtlCol="0">
            <a:normAutofit/>
          </a:bodyPr>
          <a:lstStyle/>
          <a:p>
            <a:pPr fontAlgn="t"/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Льготное питание детей из многодетных семей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575" y="1340768"/>
            <a:ext cx="4632450" cy="156966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питание учащихся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многодетных семей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fontAlgn="base"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одного учащегося в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(73 тысячи детей).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976" y="3645024"/>
            <a:ext cx="4480050" cy="1938992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107,4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миллионов рублей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 миллиона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</a:p>
        </p:txBody>
      </p:sp>
      <p:sp>
        <p:nvSpPr>
          <p:cNvPr id="5" name="AutoShape 6" descr="https://sovro.files.wordpress.com/2015/04/pztrkaavmge.jpg?w=365&amp;h=365&amp;crop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sovro.files.wordpress.com/2015/04/pztrkaavmge.jpg?w=365&amp;h=365&amp;crop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pZtrKAAvM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pZtrKAAvM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C:\Documents and Settings\obobr9\Рабочий стол\Постановление № 5 от 15 января 2015 г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5" y="938578"/>
            <a:ext cx="4104456" cy="573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\\hr\bank\Отделы\РАЗОБРАТЬ ПО ОТДЕЛАМ\!!Совещание_Питание _25 февраля\Логотип МОН_n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98" y="43905"/>
            <a:ext cx="841953" cy="84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52252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chemeClr val="accent4">
              <a:lumMod val="75000"/>
              <a:alpha val="85000"/>
            </a:schemeClr>
          </a:solidFill>
        </p:spPr>
        <p:txBody>
          <a:bodyPr rtlCol="0">
            <a:normAutofit/>
          </a:bodyPr>
          <a:lstStyle/>
          <a:p>
            <a:pPr marL="808038" fontAlgn="auto">
              <a:spcAft>
                <a:spcPts val="0"/>
              </a:spcAft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«Школьное молоко»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569" y="980728"/>
            <a:ext cx="8333903" cy="52322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получают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344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тысячи учащихся (60,3%)</a:t>
            </a:r>
            <a:endParaRPr lang="ru-RU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829" y="1524852"/>
            <a:ext cx="8934171" cy="46166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дополнительного питания в неделю: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Кардаильская\Питание\Школьное молоко\Фото 2014\Молоко\IMG_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5859" y="2436088"/>
            <a:ext cx="2668597" cy="158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771800" y="2924944"/>
            <a:ext cx="3502514" cy="52322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дня 1- 4 класс</a:t>
            </a:r>
            <a:endParaRPr lang="ru-RU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 descr="\\hr\bank\Отделы\РАЗОБРАТЬ ПО ОТДЕЛАМ\!!Совещание_Питание _25 февраля\Логотип МОН_n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93" y="0"/>
            <a:ext cx="841953" cy="84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1209" y="4653136"/>
            <a:ext cx="86452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характеристики и требования к молоку: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жира -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3,2%,  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мл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качеству –</a:t>
            </a:r>
          </a:p>
          <a:p>
            <a:pPr lvl="0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32252-2013 «Молоко питьевое для питания детей дошкольного и школьного возраста. Технические условия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86"/>
          <a:stretch>
            <a:fillRect/>
          </a:stretch>
        </p:blipFill>
        <p:spPr bwMode="auto">
          <a:xfrm>
            <a:off x="391209" y="2132856"/>
            <a:ext cx="1800200" cy="218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283222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chemeClr val="accent4">
              <a:lumMod val="75000"/>
              <a:alpha val="85000"/>
            </a:schemeClr>
          </a:solidFill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Образовательная, просветительская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воспитательная работа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 и учащимися</a:t>
            </a:r>
          </a:p>
        </p:txBody>
      </p:sp>
      <p:pic>
        <p:nvPicPr>
          <p:cNvPr id="4" name="Picture 2" descr="C:\Documents and Settings\Завуч по ВР\Рабочий стол\питание\DSC011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77031" y="1122362"/>
            <a:ext cx="3575050" cy="268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1\Desktop\Конкурс школьных столовых\СОШ №18 конкурс на лучшую школьную столовую\приложение 12\родители в роли экспертов.jpg"/>
          <p:cNvPicPr>
            <a:picLocks noChangeAspect="1" noChangeArrowheads="1"/>
          </p:cNvPicPr>
          <p:nvPr/>
        </p:nvPicPr>
        <p:blipFill>
          <a:blip r:embed="rId4" cstate="print"/>
          <a:srcRect t="7653" r="5037"/>
          <a:stretch>
            <a:fillRect/>
          </a:stretch>
        </p:blipFill>
        <p:spPr>
          <a:xfrm>
            <a:off x="4787900" y="1196975"/>
            <a:ext cx="3816350" cy="260667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7231" y="4195552"/>
            <a:ext cx="4200525" cy="2265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09231"/>
            <a:ext cx="2800350" cy="2638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\\hr\bank\Отделы\РАЗОБРАТЬ ПО ОТДЕЛАМ\!!Совещание_Питание _25 февраля\Логотип МОН_new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93" y="0"/>
            <a:ext cx="841953" cy="84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76728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9794"/>
          </a:xfrm>
          <a:solidFill>
            <a:schemeClr val="accent4">
              <a:lumMod val="75000"/>
              <a:alpha val="85000"/>
            </a:schemeClr>
          </a:solidFill>
        </p:spPr>
        <p:txBody>
          <a:bodyPr rtlCol="0">
            <a:normAutofit fontScale="90000"/>
          </a:bodyPr>
          <a:lstStyle/>
          <a:p>
            <a:pPr marL="808038" fontAlgn="auto">
              <a:spcAft>
                <a:spcPts val="0"/>
              </a:spcAft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Лучшая школьная столовая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93" y="1052736"/>
            <a:ext cx="4828703" cy="58477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лучший повар»</a:t>
            </a:r>
            <a:endParaRPr lang="ru-RU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49080" y="834679"/>
            <a:ext cx="4385370" cy="1077218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«Лучшая городская школьная столовая»</a:t>
            </a:r>
            <a:endParaRPr lang="ru-RU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5099700"/>
            <a:ext cx="4464496" cy="156966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</a:t>
            </a:r>
            <a:endParaRPr lang="ru-RU" sz="24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Aft>
                <a:spcPct val="0"/>
              </a:spcAft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Колыхалова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В.Н.,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повар школы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имени атамана </a:t>
            </a:r>
          </a:p>
          <a:p>
            <a:pPr algn="ctr" fontAlgn="base"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С.И. Белого города Сочи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1108" y="5541039"/>
            <a:ext cx="3881314" cy="1200329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2400" b="1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</a:t>
            </a:r>
          </a:p>
          <a:p>
            <a:pPr algn="ctr" fontAlgn="base"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№101 </a:t>
            </a:r>
          </a:p>
          <a:p>
            <a:pPr algn="ctr" fontAlgn="base"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Краснодар</a:t>
            </a:r>
            <a:endParaRPr lang="ru-RU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3" descr="\\hr\bank\Отделы\РАЗОБРАТЬ ПО ОТДЕЛАМ\!!Совещание_Питание _25 февраля\Логотип МОН_n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93" y="0"/>
            <a:ext cx="841953" cy="84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2016_Кардаильская\Кардаильская\Питание\Конкурсы\Конкурс на лучшую столовую\2017-2018\Пресс-релиз\2\attachments (3)\для сайта\Колыхалова Влада Николаевн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15" r="15028"/>
          <a:stretch/>
        </p:blipFill>
        <p:spPr bwMode="auto">
          <a:xfrm>
            <a:off x="725286" y="1782370"/>
            <a:ext cx="3414666" cy="307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2016_Кардаильская\Кардаильская\Питание\Конкурсы\Конкурс на лучшую столовую\2017-2018\Пресс-релиз\2\attachments (3)\для сайта\Повара школы 101 Краснодар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64" r="13036"/>
          <a:stretch/>
        </p:blipFill>
        <p:spPr bwMode="auto">
          <a:xfrm>
            <a:off x="5220072" y="1911897"/>
            <a:ext cx="3243300" cy="360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59814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chemeClr val="accent4">
              <a:lumMod val="75000"/>
              <a:alpha val="85000"/>
            </a:schemeClr>
          </a:solidFill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«Разговор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правильном питании»</a:t>
            </a:r>
          </a:p>
        </p:txBody>
      </p:sp>
      <p:pic>
        <p:nvPicPr>
          <p:cNvPr id="4" name="Picture 14" descr="W:\Лозовая\Конференция по питанию Сочи\Презентации\ФОТО КРАСНОДАР\Обмен опытом\DSC_0825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640559" y="4417362"/>
            <a:ext cx="3386263" cy="225199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4" descr="PA260054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627313" y="4437112"/>
            <a:ext cx="3034445" cy="2236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476500" y="1281819"/>
            <a:ext cx="6553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Проектом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«Разговор о правильном питании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охвачены учащиеся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1-6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8" descr="C:\Documents and Settings\TumasyanVG\Рабочий стол\Кулинарный клуб\фото кк для сайта\фото КК 89 30 января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87"/>
          <a:stretch>
            <a:fillRect/>
          </a:stretch>
        </p:blipFill>
        <p:spPr bwMode="auto">
          <a:xfrm>
            <a:off x="117475" y="1235075"/>
            <a:ext cx="2359025" cy="2646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9" descr="F:\р.Крымский, Разговор о правильном питании\Урок  03.09.2012\Папка № 1, фото к уроку\DSC027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3990975"/>
            <a:ext cx="2333625" cy="2697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0" descr="F:\р.Крымский, Разговор о правильном питании\Урок  03.09.2012\Папка № 1, фото к уроку\DSC0275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888"/>
          <a:stretch>
            <a:fillRect/>
          </a:stretch>
        </p:blipFill>
        <p:spPr bwMode="auto">
          <a:xfrm>
            <a:off x="2593975" y="2476500"/>
            <a:ext cx="2122488" cy="1889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1" descr="F:\р.Крымский, Разговор о правильном питании\Урок  03.09.2012\Папка № 1, фото к уроку\DSC0275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476500"/>
            <a:ext cx="2500312" cy="1876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3" descr="_MG_952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193"/>
          <a:stretch>
            <a:fillRect/>
          </a:stretch>
        </p:blipFill>
        <p:spPr bwMode="auto">
          <a:xfrm>
            <a:off x="4783138" y="2468563"/>
            <a:ext cx="1660525" cy="1884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\\hr\bank\Отделы\РАЗОБРАТЬ ПО ОТДЕЛАМ\!!Совещание_Питание _25 февраля\Логотип МОН_new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93" y="0"/>
            <a:ext cx="841953" cy="84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61719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chemeClr val="accent4">
              <a:lumMod val="75000"/>
              <a:alpha val="85000"/>
            </a:schemeClr>
          </a:solidFill>
        </p:spPr>
        <p:txBody>
          <a:bodyPr rtlCol="0">
            <a:normAutofit fontScale="90000"/>
          </a:bodyPr>
          <a:lstStyle/>
          <a:p>
            <a:pPr marL="808038" fontAlgn="auto">
              <a:spcAft>
                <a:spcPts val="0"/>
              </a:spcAft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конференция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«Воспитываем здоровое поколение»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645396" cy="2733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11960" y="4812048"/>
            <a:ext cx="4928912" cy="1877437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краевого</a:t>
            </a:r>
            <a:endParaRPr lang="ru-RU" sz="20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программы </a:t>
            </a:r>
          </a:p>
          <a:p>
            <a:pPr algn="ctr" fontAlgn="base"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«Разговор о правильном питании»</a:t>
            </a:r>
          </a:p>
          <a:p>
            <a:pPr algn="ctr" fontAlgn="base"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Ильенко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Анжелика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Евгеньевна, учитель школы № 9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Тимашевского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Aft>
                <a:spcPct val="0"/>
              </a:spcAft>
            </a:pPr>
            <a:endParaRPr lang="ru-RU" sz="1600" b="1" u="sng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\\hr\bank\Отделы\РАЗОБРАТЬ ПО ОТДЕЛАМ\!!Совещание_Питание _25 февраля\Логотип МОН_n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93" y="0"/>
            <a:ext cx="841953" cy="84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2\Desktop\IMG_20180410_112945.jpg"/>
          <p:cNvPicPr>
            <a:picLocks noChangeAspect="1" noChangeArrowheads="1"/>
          </p:cNvPicPr>
          <p:nvPr/>
        </p:nvPicPr>
        <p:blipFill>
          <a:blip r:embed="rId5" cstate="print"/>
          <a:srcRect t="25517" r="34691"/>
          <a:stretch>
            <a:fillRect/>
          </a:stretch>
        </p:blipFill>
        <p:spPr bwMode="auto">
          <a:xfrm>
            <a:off x="4211959" y="1196752"/>
            <a:ext cx="4636887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2\Desktop\IMG_20180410_1450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789040"/>
            <a:ext cx="3744416" cy="2933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133951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801" y="-10683"/>
            <a:ext cx="9144000" cy="836613"/>
          </a:xfrm>
          <a:solidFill>
            <a:schemeClr val="accent4">
              <a:lumMod val="75000"/>
              <a:alpha val="85000"/>
            </a:schemeClr>
          </a:solidFill>
        </p:spPr>
        <p:txBody>
          <a:bodyPr rtlCol="0">
            <a:normAutofit/>
          </a:bodyPr>
          <a:lstStyle/>
          <a:p>
            <a:pPr marL="808038" fontAlgn="auto">
              <a:spcAft>
                <a:spcPts val="0"/>
              </a:spcAft>
              <a:defRPr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" descr="\\hr\bank\Отделы\РАЗОБРАТЬ ПО ОТДЕЛАМ\!!Совещание_Питание _25 февраля\Логотип МОН_n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99" y="0"/>
            <a:ext cx="841953" cy="84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851694" y="757238"/>
            <a:ext cx="798195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i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Краснодарский край </a:t>
            </a:r>
          </a:p>
        </p:txBody>
      </p:sp>
      <p:pic>
        <p:nvPicPr>
          <p:cNvPr id="41" name="Picture 2" descr="D:\Doc\Карты\krasnodar-region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965" y="1055184"/>
            <a:ext cx="4215596" cy="409642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elaxedModerately"/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up 31"/>
          <p:cNvGrpSpPr>
            <a:grpSpLocks/>
          </p:cNvGrpSpPr>
          <p:nvPr/>
        </p:nvGrpSpPr>
        <p:grpSpPr bwMode="auto">
          <a:xfrm>
            <a:off x="5148263" y="3608388"/>
            <a:ext cx="3779837" cy="774700"/>
            <a:chOff x="1152" y="1440"/>
            <a:chExt cx="3360" cy="468"/>
          </a:xfrm>
        </p:grpSpPr>
        <p:sp>
          <p:nvSpPr>
            <p:cNvPr id="43" name="AutoShape 32"/>
            <p:cNvSpPr>
              <a:spLocks noChangeArrowheads="1"/>
            </p:cNvSpPr>
            <p:nvPr/>
          </p:nvSpPr>
          <p:spPr bwMode="gray">
            <a:xfrm>
              <a:off x="1382" y="1475"/>
              <a:ext cx="3130" cy="421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grpSp>
          <p:nvGrpSpPr>
            <p:cNvPr id="44" name="Group 33"/>
            <p:cNvGrpSpPr>
              <a:grpSpLocks/>
            </p:cNvGrpSpPr>
            <p:nvPr/>
          </p:nvGrpSpPr>
          <p:grpSpPr bwMode="auto">
            <a:xfrm>
              <a:off x="1152" y="1440"/>
              <a:ext cx="581" cy="468"/>
              <a:chOff x="720" y="960"/>
              <a:chExt cx="987" cy="795"/>
            </a:xfrm>
          </p:grpSpPr>
          <p:sp>
            <p:nvSpPr>
              <p:cNvPr id="45" name="Oval 34"/>
              <p:cNvSpPr>
                <a:spLocks noChangeArrowheads="1"/>
              </p:cNvSpPr>
              <p:nvPr/>
            </p:nvSpPr>
            <p:spPr bwMode="gray">
              <a:xfrm rot="1758052">
                <a:off x="747" y="987"/>
                <a:ext cx="960" cy="7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" name="Oval 35"/>
              <p:cNvSpPr>
                <a:spLocks noChangeArrowheads="1"/>
              </p:cNvSpPr>
              <p:nvPr/>
            </p:nvSpPr>
            <p:spPr bwMode="gray">
              <a:xfrm rot="1758052">
                <a:off x="720" y="960"/>
                <a:ext cx="961" cy="767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Oval 36"/>
              <p:cNvSpPr>
                <a:spLocks noChangeArrowheads="1"/>
              </p:cNvSpPr>
              <p:nvPr/>
            </p:nvSpPr>
            <p:spPr bwMode="gray">
              <a:xfrm>
                <a:off x="816" y="1008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48" name="Прямоугольник 22"/>
          <p:cNvSpPr>
            <a:spLocks noChangeArrowheads="1"/>
          </p:cNvSpPr>
          <p:nvPr/>
        </p:nvSpPr>
        <p:spPr bwMode="auto">
          <a:xfrm>
            <a:off x="6280150" y="3686175"/>
            <a:ext cx="25225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/>
              <a:t>44 муниципальных образования</a:t>
            </a:r>
            <a:endParaRPr lang="ru-RU"/>
          </a:p>
        </p:txBody>
      </p:sp>
      <p:grpSp>
        <p:nvGrpSpPr>
          <p:cNvPr id="49" name="Group 39"/>
          <p:cNvGrpSpPr>
            <a:grpSpLocks/>
          </p:cNvGrpSpPr>
          <p:nvPr/>
        </p:nvGrpSpPr>
        <p:grpSpPr bwMode="auto">
          <a:xfrm>
            <a:off x="4156075" y="4652963"/>
            <a:ext cx="4303713" cy="754062"/>
            <a:chOff x="1152" y="1440"/>
            <a:chExt cx="3360" cy="468"/>
          </a:xfrm>
        </p:grpSpPr>
        <p:sp>
          <p:nvSpPr>
            <p:cNvPr id="50" name="AutoShape 40"/>
            <p:cNvSpPr>
              <a:spLocks noChangeArrowheads="1"/>
            </p:cNvSpPr>
            <p:nvPr/>
          </p:nvSpPr>
          <p:spPr bwMode="gray">
            <a:xfrm>
              <a:off x="1382" y="1475"/>
              <a:ext cx="3130" cy="421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5EEB7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grpSp>
          <p:nvGrpSpPr>
            <p:cNvPr id="51" name="Group 41"/>
            <p:cNvGrpSpPr>
              <a:grpSpLocks/>
            </p:cNvGrpSpPr>
            <p:nvPr/>
          </p:nvGrpSpPr>
          <p:grpSpPr bwMode="auto">
            <a:xfrm>
              <a:off x="1152" y="1440"/>
              <a:ext cx="581" cy="468"/>
              <a:chOff x="720" y="960"/>
              <a:chExt cx="987" cy="795"/>
            </a:xfrm>
          </p:grpSpPr>
          <p:sp>
            <p:nvSpPr>
              <p:cNvPr id="52" name="Oval 42"/>
              <p:cNvSpPr>
                <a:spLocks noChangeArrowheads="1"/>
              </p:cNvSpPr>
              <p:nvPr/>
            </p:nvSpPr>
            <p:spPr bwMode="gray">
              <a:xfrm rot="1758052">
                <a:off x="747" y="987"/>
                <a:ext cx="960" cy="7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3" name="Oval 43"/>
              <p:cNvSpPr>
                <a:spLocks noChangeArrowheads="1"/>
              </p:cNvSpPr>
              <p:nvPr/>
            </p:nvSpPr>
            <p:spPr bwMode="gray">
              <a:xfrm rot="1758052">
                <a:off x="720" y="960"/>
                <a:ext cx="960" cy="768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Oval 44"/>
              <p:cNvSpPr>
                <a:spLocks noChangeArrowheads="1"/>
              </p:cNvSpPr>
              <p:nvPr/>
            </p:nvSpPr>
            <p:spPr bwMode="gray">
              <a:xfrm>
                <a:off x="816" y="1008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5" name="Прямоугольник 29"/>
          <p:cNvSpPr>
            <a:spLocks noChangeArrowheads="1"/>
          </p:cNvSpPr>
          <p:nvPr/>
        </p:nvSpPr>
        <p:spPr bwMode="auto">
          <a:xfrm>
            <a:off x="5051425" y="4724400"/>
            <a:ext cx="33385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dirty="0" smtClean="0"/>
              <a:t>1153 </a:t>
            </a:r>
            <a:r>
              <a:rPr lang="ru-RU" b="1" dirty="0"/>
              <a:t>общеобразовательных </a:t>
            </a:r>
            <a:r>
              <a:rPr lang="ru-RU" b="1" dirty="0" smtClean="0"/>
              <a:t>организаций</a:t>
            </a:r>
            <a:endParaRPr lang="ru-RU" dirty="0"/>
          </a:p>
        </p:txBody>
      </p:sp>
      <p:grpSp>
        <p:nvGrpSpPr>
          <p:cNvPr id="56" name="Group 47"/>
          <p:cNvGrpSpPr>
            <a:grpSpLocks/>
          </p:cNvGrpSpPr>
          <p:nvPr/>
        </p:nvGrpSpPr>
        <p:grpSpPr bwMode="auto">
          <a:xfrm>
            <a:off x="2801938" y="5527675"/>
            <a:ext cx="4146550" cy="779463"/>
            <a:chOff x="1152" y="1440"/>
            <a:chExt cx="3360" cy="467"/>
          </a:xfrm>
        </p:grpSpPr>
        <p:sp>
          <p:nvSpPr>
            <p:cNvPr id="57" name="AutoShape 48"/>
            <p:cNvSpPr>
              <a:spLocks noChangeArrowheads="1"/>
            </p:cNvSpPr>
            <p:nvPr/>
          </p:nvSpPr>
          <p:spPr bwMode="gray">
            <a:xfrm>
              <a:off x="1382" y="1475"/>
              <a:ext cx="3130" cy="421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5EEB7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grpSp>
          <p:nvGrpSpPr>
            <p:cNvPr id="58" name="Group 49"/>
            <p:cNvGrpSpPr>
              <a:grpSpLocks/>
            </p:cNvGrpSpPr>
            <p:nvPr/>
          </p:nvGrpSpPr>
          <p:grpSpPr bwMode="auto">
            <a:xfrm>
              <a:off x="1152" y="1440"/>
              <a:ext cx="581" cy="467"/>
              <a:chOff x="720" y="961"/>
              <a:chExt cx="987" cy="794"/>
            </a:xfrm>
          </p:grpSpPr>
          <p:sp>
            <p:nvSpPr>
              <p:cNvPr id="59" name="Oval 50"/>
              <p:cNvSpPr>
                <a:spLocks noChangeArrowheads="1"/>
              </p:cNvSpPr>
              <p:nvPr/>
            </p:nvSpPr>
            <p:spPr bwMode="gray">
              <a:xfrm rot="1758052">
                <a:off x="747" y="987"/>
                <a:ext cx="960" cy="7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" name="Oval 51"/>
              <p:cNvSpPr>
                <a:spLocks noChangeArrowheads="1"/>
              </p:cNvSpPr>
              <p:nvPr/>
            </p:nvSpPr>
            <p:spPr bwMode="gray">
              <a:xfrm rot="1758052">
                <a:off x="720" y="961"/>
                <a:ext cx="964" cy="768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52"/>
              <p:cNvSpPr>
                <a:spLocks noChangeArrowheads="1"/>
              </p:cNvSpPr>
              <p:nvPr/>
            </p:nvSpPr>
            <p:spPr bwMode="gray">
              <a:xfrm>
                <a:off x="816" y="1008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62" name="Прямоугольник 36"/>
          <p:cNvSpPr>
            <a:spLocks noChangeArrowheads="1"/>
          </p:cNvSpPr>
          <p:nvPr/>
        </p:nvSpPr>
        <p:spPr bwMode="auto">
          <a:xfrm>
            <a:off x="3995738" y="5753100"/>
            <a:ext cx="2012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 dirty="0" smtClean="0"/>
              <a:t>619 тыс. учащихся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34778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chemeClr val="accent4">
              <a:lumMod val="75000"/>
              <a:alpha val="85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Пропаганда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питания на сайтах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средствах массовой информации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10"/>
          <p:cNvPicPr>
            <a:picLocks noChangeAspect="1" noChangeArrowheads="1"/>
          </p:cNvPicPr>
          <p:nvPr/>
        </p:nvPicPr>
        <p:blipFill>
          <a:blip r:embed="rId3" cstate="print"/>
          <a:srcRect l="50345" t="43123" r="87" b="1807"/>
          <a:stretch>
            <a:fillRect/>
          </a:stretch>
        </p:blipFill>
        <p:spPr bwMode="auto">
          <a:xfrm>
            <a:off x="4497469" y="3456134"/>
            <a:ext cx="4646531" cy="340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Picture 4" descr="10"/>
          <p:cNvPicPr>
            <a:picLocks noChangeAspect="1" noChangeArrowheads="1"/>
          </p:cNvPicPr>
          <p:nvPr/>
        </p:nvPicPr>
        <p:blipFill>
          <a:blip r:embed="rId3" cstate="print"/>
          <a:srcRect l="2341" t="26803" r="60019" b="16078"/>
          <a:stretch>
            <a:fillRect/>
          </a:stretch>
        </p:blipFill>
        <p:spPr bwMode="auto">
          <a:xfrm>
            <a:off x="539552" y="1161256"/>
            <a:ext cx="3203848" cy="3203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922" y="4293096"/>
            <a:ext cx="4376035" cy="2461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300" y="908050"/>
            <a:ext cx="44831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\\hr\bank\Отделы\РАЗОБРАТЬ ПО ОТДЕЛАМ\!!Совещание_Питание _25 февраля\Логотип МОН_n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93" y="0"/>
            <a:ext cx="841953" cy="84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88835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chemeClr val="accent4">
              <a:lumMod val="75000"/>
              <a:alpha val="85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подходы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организации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</a:t>
            </a:r>
          </a:p>
        </p:txBody>
      </p:sp>
      <p:pic>
        <p:nvPicPr>
          <p:cNvPr id="8" name="Picture 3" descr="\\hr\bank\Отделы\РАЗОБРАТЬ ПО ОТДЕЛАМ\!!Совещание_Питание _25 февраля\Логотип МОН_n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93" y="0"/>
            <a:ext cx="841953" cy="84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1" y="1067246"/>
            <a:ext cx="889248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3300"/>
                </a:solidFill>
                <a:cs typeface="Arial" charset="0"/>
              </a:rPr>
              <a:t>Централизация и индустриализация школьного </a:t>
            </a:r>
            <a:r>
              <a:rPr lang="ru-RU" sz="2400" b="1" dirty="0" smtClean="0">
                <a:solidFill>
                  <a:srgbClr val="FF3300"/>
                </a:solidFill>
                <a:cs typeface="Arial" charset="0"/>
              </a:rPr>
              <a:t>питания</a:t>
            </a:r>
          </a:p>
          <a:p>
            <a:endParaRPr lang="ru-RU" sz="800" b="1" dirty="0">
              <a:solidFill>
                <a:srgbClr val="FF3300"/>
              </a:solidFill>
              <a:cs typeface="Arial" charset="0"/>
            </a:endParaRPr>
          </a:p>
          <a:p>
            <a:r>
              <a:rPr lang="ru-RU" sz="2400" b="1" dirty="0" smtClean="0">
                <a:solidFill>
                  <a:srgbClr val="0000CC"/>
                </a:solidFill>
                <a:cs typeface="Arial" charset="0"/>
              </a:rPr>
              <a:t>Безналичный расчет за питание</a:t>
            </a:r>
          </a:p>
          <a:p>
            <a:endParaRPr lang="ru-RU" sz="800" b="1" dirty="0">
              <a:solidFill>
                <a:srgbClr val="0000CC"/>
              </a:solidFill>
              <a:cs typeface="Arial" charset="0"/>
            </a:endParaRPr>
          </a:p>
          <a:p>
            <a:r>
              <a:rPr lang="ru-RU" sz="2400" b="1" dirty="0">
                <a:solidFill>
                  <a:srgbClr val="FF3300"/>
                </a:solidFill>
                <a:cs typeface="Arial" charset="0"/>
              </a:rPr>
              <a:t>Реализация региональной программы </a:t>
            </a:r>
            <a:r>
              <a:rPr lang="ru-RU" sz="2400" b="1" dirty="0" smtClean="0">
                <a:solidFill>
                  <a:srgbClr val="FF3300"/>
                </a:solidFill>
                <a:cs typeface="Arial" charset="0"/>
              </a:rPr>
              <a:t>развития образования</a:t>
            </a:r>
            <a:endParaRPr lang="ru-RU" sz="2400" b="1" dirty="0">
              <a:solidFill>
                <a:srgbClr val="FF3300"/>
              </a:solidFill>
              <a:cs typeface="Arial" charset="0"/>
            </a:endParaRPr>
          </a:p>
          <a:p>
            <a:endParaRPr lang="ru-RU" sz="800" b="1" dirty="0" smtClean="0">
              <a:solidFill>
                <a:srgbClr val="0000CC"/>
              </a:solidFill>
              <a:cs typeface="Arial" charset="0"/>
            </a:endParaRPr>
          </a:p>
          <a:p>
            <a:r>
              <a:rPr lang="ru-RU" sz="2400" b="1" dirty="0" smtClean="0">
                <a:solidFill>
                  <a:srgbClr val="0000CC"/>
                </a:solidFill>
                <a:cs typeface="Arial" charset="0"/>
              </a:rPr>
              <a:t>Совершенствование </a:t>
            </a:r>
            <a:r>
              <a:rPr lang="ru-RU" sz="2400" b="1" dirty="0">
                <a:solidFill>
                  <a:srgbClr val="0000CC"/>
                </a:solidFill>
                <a:cs typeface="Arial" charset="0"/>
              </a:rPr>
              <a:t>организации питания на основе реализации совместного приказа </a:t>
            </a:r>
            <a:r>
              <a:rPr lang="ru-RU" sz="2400" b="1" dirty="0" err="1">
                <a:solidFill>
                  <a:srgbClr val="0000CC"/>
                </a:solidFill>
                <a:cs typeface="Arial" charset="0"/>
              </a:rPr>
              <a:t>Минздравсоцразвития</a:t>
            </a:r>
            <a:r>
              <a:rPr lang="ru-RU" sz="2400" b="1" dirty="0">
                <a:solidFill>
                  <a:srgbClr val="0000CC"/>
                </a:solidFill>
                <a:cs typeface="Arial" charset="0"/>
              </a:rPr>
              <a:t> России и </a:t>
            </a:r>
            <a:r>
              <a:rPr lang="ru-RU" sz="2400" b="1" dirty="0" err="1">
                <a:solidFill>
                  <a:srgbClr val="0000CC"/>
                </a:solidFill>
                <a:cs typeface="Arial" charset="0"/>
              </a:rPr>
              <a:t>Минобрнауки</a:t>
            </a:r>
            <a:r>
              <a:rPr lang="ru-RU" sz="2400" b="1" dirty="0">
                <a:solidFill>
                  <a:srgbClr val="0000CC"/>
                </a:solidFill>
                <a:cs typeface="Arial" charset="0"/>
              </a:rPr>
              <a:t> России об утверждении методических рекомендаций   по  организации школьного питания </a:t>
            </a:r>
          </a:p>
          <a:p>
            <a:endParaRPr lang="ru-RU" sz="800" b="1" dirty="0" smtClean="0">
              <a:solidFill>
                <a:srgbClr val="FF3300"/>
              </a:solidFill>
              <a:cs typeface="Arial" charset="0"/>
            </a:endParaRPr>
          </a:p>
          <a:p>
            <a:r>
              <a:rPr lang="ru-RU" sz="2400" b="1" dirty="0" smtClean="0">
                <a:solidFill>
                  <a:srgbClr val="FF3300"/>
                </a:solidFill>
                <a:cs typeface="Arial" charset="0"/>
              </a:rPr>
              <a:t>Формирование </a:t>
            </a:r>
            <a:r>
              <a:rPr lang="ru-RU" sz="2400" b="1" dirty="0">
                <a:solidFill>
                  <a:srgbClr val="FF3300"/>
                </a:solidFill>
                <a:cs typeface="Arial" charset="0"/>
              </a:rPr>
              <a:t>культуры здорового </a:t>
            </a:r>
            <a:r>
              <a:rPr lang="ru-RU" sz="2400" b="1" dirty="0" smtClean="0">
                <a:solidFill>
                  <a:srgbClr val="FF3300"/>
                </a:solidFill>
                <a:cs typeface="Arial" charset="0"/>
              </a:rPr>
              <a:t>питания</a:t>
            </a:r>
            <a:endParaRPr lang="ru-RU" sz="2400" b="1" dirty="0">
              <a:solidFill>
                <a:srgbClr val="FF3300"/>
              </a:solidFill>
              <a:cs typeface="Arial" charset="0"/>
            </a:endParaRPr>
          </a:p>
          <a:p>
            <a:endParaRPr lang="ru-RU" sz="800" b="1" dirty="0" smtClean="0">
              <a:solidFill>
                <a:srgbClr val="0000CC"/>
              </a:solidFill>
              <a:cs typeface="Arial" charset="0"/>
            </a:endParaRPr>
          </a:p>
          <a:p>
            <a:r>
              <a:rPr lang="ru-RU" sz="2400" b="1" dirty="0" smtClean="0">
                <a:solidFill>
                  <a:srgbClr val="0000CC"/>
                </a:solidFill>
                <a:cs typeface="Arial" charset="0"/>
              </a:rPr>
              <a:t>Мониторинг </a:t>
            </a:r>
            <a:r>
              <a:rPr lang="ru-RU" sz="2400" b="1" dirty="0">
                <a:solidFill>
                  <a:srgbClr val="0000CC"/>
                </a:solidFill>
                <a:cs typeface="Arial" charset="0"/>
              </a:rPr>
              <a:t>школьного питания </a:t>
            </a:r>
            <a:endParaRPr lang="ru-RU" sz="2400" b="1" dirty="0" smtClean="0">
              <a:solidFill>
                <a:srgbClr val="0000CC"/>
              </a:solidFill>
              <a:cs typeface="Arial" charset="0"/>
            </a:endParaRPr>
          </a:p>
          <a:p>
            <a:endParaRPr lang="ru-RU" sz="800" b="1" dirty="0" smtClean="0">
              <a:solidFill>
                <a:srgbClr val="0000CC"/>
              </a:solidFill>
              <a:cs typeface="Arial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cs typeface="Arial" charset="0"/>
              </a:rPr>
              <a:t>Внедрение </a:t>
            </a:r>
            <a:r>
              <a:rPr lang="ru-RU" sz="2400" b="1" dirty="0">
                <a:solidFill>
                  <a:srgbClr val="FF0000"/>
                </a:solidFill>
                <a:cs typeface="Arial" charset="0"/>
              </a:rPr>
              <a:t>разработанных в ходе эксперимента моделей организации школьного </a:t>
            </a:r>
            <a:r>
              <a:rPr lang="ru-RU" sz="2400" b="1" dirty="0" smtClean="0">
                <a:solidFill>
                  <a:srgbClr val="FF0000"/>
                </a:solidFill>
                <a:cs typeface="Arial" charset="0"/>
              </a:rPr>
              <a:t>питания</a:t>
            </a:r>
          </a:p>
          <a:p>
            <a:endParaRPr lang="ru-RU" sz="800" b="1" dirty="0">
              <a:solidFill>
                <a:srgbClr val="FF0000"/>
              </a:solidFill>
              <a:cs typeface="Arial" charset="0"/>
            </a:endParaRPr>
          </a:p>
          <a:p>
            <a:r>
              <a:rPr lang="ru-RU" sz="2400" b="1" dirty="0" smtClean="0">
                <a:solidFill>
                  <a:srgbClr val="0000CC"/>
                </a:solidFill>
                <a:cs typeface="Arial" charset="0"/>
              </a:rPr>
              <a:t>Формирование </a:t>
            </a:r>
            <a:r>
              <a:rPr lang="ru-RU" sz="2400" b="1" dirty="0">
                <a:solidFill>
                  <a:srgbClr val="0000CC"/>
                </a:solidFill>
                <a:cs typeface="Arial" charset="0"/>
              </a:rPr>
              <a:t>культуры здорового </a:t>
            </a:r>
            <a:r>
              <a:rPr lang="ru-RU" sz="2400" b="1" dirty="0" smtClean="0">
                <a:solidFill>
                  <a:srgbClr val="0000CC"/>
                </a:solidFill>
                <a:cs typeface="Arial" charset="0"/>
              </a:rPr>
              <a:t>питания</a:t>
            </a:r>
            <a:endParaRPr lang="ru-RU" sz="2400" b="1" dirty="0">
              <a:solidFill>
                <a:srgbClr val="0000CC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5651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chemeClr val="accent4">
              <a:lumMod val="75000"/>
              <a:alpha val="85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\\hr\bank\Отделы\РАЗОБРАТЬ ПО ОТДЕЛАМ\!!Совещание_Питание _25 февраля\Логотип МОН_n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93" y="0"/>
            <a:ext cx="841953" cy="84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2780928"/>
            <a:ext cx="8609386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i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Благодарю </a:t>
            </a:r>
          </a:p>
          <a:p>
            <a:pPr algn="ctr">
              <a:defRPr/>
            </a:pPr>
            <a:r>
              <a:rPr lang="ru-RU" sz="5400" b="1" i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 внимание ! </a:t>
            </a:r>
          </a:p>
        </p:txBody>
      </p:sp>
    </p:spTree>
    <p:extLst>
      <p:ext uri="{BB962C8B-B14F-4D97-AF65-F5344CB8AC3E}">
        <p14:creationId xmlns:p14="http://schemas.microsoft.com/office/powerpoint/2010/main" xmlns="" val="34515344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chemeClr val="accent4">
              <a:lumMod val="75000"/>
              <a:alpha val="85000"/>
            </a:schemeClr>
          </a:solidFill>
        </p:spPr>
        <p:txBody>
          <a:bodyPr rtlCol="0">
            <a:normAutofit/>
          </a:bodyPr>
          <a:lstStyle/>
          <a:p>
            <a:pPr marL="808038" fontAlgn="auto">
              <a:spcAft>
                <a:spcPts val="0"/>
              </a:spcAft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Краевые целевые программы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748644351"/>
              </p:ext>
            </p:extLst>
          </p:nvPr>
        </p:nvGraphicFramePr>
        <p:xfrm>
          <a:off x="34925" y="908720"/>
          <a:ext cx="8941363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179512" y="4293096"/>
            <a:ext cx="4104456" cy="576263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Обеспечение качественного и сбалансированного школьного питания </a:t>
            </a:r>
          </a:p>
        </p:txBody>
      </p:sp>
      <p:sp>
        <p:nvSpPr>
          <p:cNvPr id="12" name="AutoShape 22"/>
          <p:cNvSpPr>
            <a:spLocks noChangeArrowheads="1"/>
          </p:cNvSpPr>
          <p:nvPr/>
        </p:nvSpPr>
        <p:spPr bwMode="auto">
          <a:xfrm>
            <a:off x="179512" y="5157192"/>
            <a:ext cx="4093093" cy="576263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Оснащение технологическим оборудованием школьных пищеблоков</a:t>
            </a:r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191313" y="5949280"/>
            <a:ext cx="4092655" cy="576263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Приобретение мебели в обеденные залы</a:t>
            </a:r>
          </a:p>
        </p:txBody>
      </p:sp>
      <p:sp>
        <p:nvSpPr>
          <p:cNvPr id="14" name="AutoShape 33"/>
          <p:cNvSpPr>
            <a:spLocks noChangeArrowheads="1"/>
          </p:cNvSpPr>
          <p:nvPr/>
        </p:nvSpPr>
        <p:spPr bwMode="auto">
          <a:xfrm>
            <a:off x="4860031" y="4291509"/>
            <a:ext cx="4031803" cy="576263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Компенсация питания учащихся дневных общеобразовательных школ</a:t>
            </a:r>
          </a:p>
        </p:txBody>
      </p:sp>
      <p:sp>
        <p:nvSpPr>
          <p:cNvPr id="15" name="AutoShape 34"/>
          <p:cNvSpPr>
            <a:spLocks noChangeArrowheads="1"/>
          </p:cNvSpPr>
          <p:nvPr/>
        </p:nvSpPr>
        <p:spPr bwMode="auto">
          <a:xfrm>
            <a:off x="4860032" y="5157192"/>
            <a:ext cx="4031803" cy="576262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Курсы повышения квалификации организаторов школьного питания</a:t>
            </a:r>
          </a:p>
        </p:txBody>
      </p:sp>
      <p:sp>
        <p:nvSpPr>
          <p:cNvPr id="16" name="AutoShape 21"/>
          <p:cNvSpPr>
            <a:spLocks noChangeArrowheads="1"/>
          </p:cNvSpPr>
          <p:nvPr/>
        </p:nvSpPr>
        <p:spPr bwMode="auto">
          <a:xfrm>
            <a:off x="4860032" y="5949281"/>
            <a:ext cx="4031803" cy="576262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Региональная стажировочная площадка</a:t>
            </a:r>
          </a:p>
          <a:p>
            <a:pPr algn="ctr">
              <a:defRPr/>
            </a:pPr>
            <a:endParaRPr lang="ru-RU" sz="1200" b="1" dirty="0">
              <a:solidFill>
                <a:srgbClr val="002060"/>
              </a:solidFill>
            </a:endParaRPr>
          </a:p>
        </p:txBody>
      </p:sp>
      <p:pic>
        <p:nvPicPr>
          <p:cNvPr id="17" name="Picture 3" descr="\\hr\bank\Отделы\РАЗОБРАТЬ ПО ОТДЕЛАМ\!!Совещание_Питание _25 февраля\Логотип МОН_new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99" y="0"/>
            <a:ext cx="841953" cy="84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85464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chemeClr val="accent4">
              <a:lumMod val="75000"/>
              <a:alpha val="85000"/>
            </a:schemeClr>
          </a:solidFill>
        </p:spPr>
        <p:txBody>
          <a:bodyPr rtlCol="0">
            <a:noAutofit/>
          </a:bodyPr>
          <a:lstStyle/>
          <a:p>
            <a:pPr marL="808038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Реализация экспериментального проекта по организации школьного питания в Краснодарском крае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Изображение 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3917" y="1195164"/>
            <a:ext cx="2441801" cy="1826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 descr="Изображение 0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030" y="1196752"/>
            <a:ext cx="2514153" cy="1825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 descr="Изображение 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471" y="1340126"/>
            <a:ext cx="2244725" cy="153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9" descr="Изображение 00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627083"/>
            <a:ext cx="2244725" cy="1681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6" descr="DSC0168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83917" y="3501404"/>
            <a:ext cx="2442596" cy="1835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7" descr="Изображение 00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030" y="3556024"/>
            <a:ext cx="2512782" cy="1815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Штриховая стрелка вправо 43"/>
          <p:cNvSpPr>
            <a:spLocks noChangeArrowheads="1"/>
          </p:cNvSpPr>
          <p:nvPr/>
        </p:nvSpPr>
        <p:spPr bwMode="auto">
          <a:xfrm>
            <a:off x="2327523" y="2645445"/>
            <a:ext cx="1355675" cy="1152128"/>
          </a:xfrm>
          <a:custGeom>
            <a:avLst/>
            <a:gdLst>
              <a:gd name="T0" fmla="*/ 606597 w 906462"/>
              <a:gd name="T1" fmla="*/ 0 h 1928812"/>
              <a:gd name="T2" fmla="*/ 0 w 906462"/>
              <a:gd name="T3" fmla="*/ 964406 h 1928812"/>
              <a:gd name="T4" fmla="*/ 606597 w 906462"/>
              <a:gd name="T5" fmla="*/ 1928812 h 1928812"/>
              <a:gd name="T6" fmla="*/ 906464 w 906462"/>
              <a:gd name="T7" fmla="*/ 964406 h 1928812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141635 w 906462"/>
              <a:gd name="T13" fmla="*/ 427338 h 1928812"/>
              <a:gd name="T14" fmla="*/ 739469 w 906462"/>
              <a:gd name="T15" fmla="*/ 1501474 h 19288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6462" h="1928812">
                <a:moveTo>
                  <a:pt x="0" y="427338"/>
                </a:moveTo>
                <a:lnTo>
                  <a:pt x="28327" y="427338"/>
                </a:lnTo>
                <a:lnTo>
                  <a:pt x="28327" y="1501474"/>
                </a:lnTo>
                <a:lnTo>
                  <a:pt x="0" y="1501474"/>
                </a:lnTo>
                <a:lnTo>
                  <a:pt x="0" y="427338"/>
                </a:lnTo>
                <a:close/>
                <a:moveTo>
                  <a:pt x="56654" y="427338"/>
                </a:moveTo>
                <a:lnTo>
                  <a:pt x="113308" y="427338"/>
                </a:lnTo>
                <a:lnTo>
                  <a:pt x="113308" y="1501474"/>
                </a:lnTo>
                <a:lnTo>
                  <a:pt x="56654" y="1501474"/>
                </a:lnTo>
                <a:lnTo>
                  <a:pt x="56654" y="427338"/>
                </a:lnTo>
                <a:close/>
                <a:moveTo>
                  <a:pt x="141635" y="427338"/>
                </a:moveTo>
                <a:lnTo>
                  <a:pt x="606595" y="427338"/>
                </a:lnTo>
                <a:lnTo>
                  <a:pt x="606595" y="0"/>
                </a:lnTo>
                <a:lnTo>
                  <a:pt x="906462" y="964406"/>
                </a:lnTo>
                <a:lnTo>
                  <a:pt x="606595" y="1928812"/>
                </a:lnTo>
                <a:lnTo>
                  <a:pt x="606595" y="1501474"/>
                </a:lnTo>
                <a:lnTo>
                  <a:pt x="141635" y="1501474"/>
                </a:lnTo>
                <a:lnTo>
                  <a:pt x="141635" y="427338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12" tIns="45705" rIns="91412" bIns="45705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34926" y="6021288"/>
            <a:ext cx="91090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Строительство  школьно-базовой столовой в городе Краснодаре</a:t>
            </a:r>
          </a:p>
        </p:txBody>
      </p:sp>
      <p:pic>
        <p:nvPicPr>
          <p:cNvPr id="14" name="Picture 3" descr="\\hr\bank\Отделы\РАЗОБРАТЬ ПО ОТДЕЛАМ\!!Совещание_Питание _25 февраля\Логотип МОН_ne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99" y="0"/>
            <a:ext cx="841953" cy="84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76355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chemeClr val="accent4">
              <a:lumMod val="75000"/>
              <a:alpha val="85000"/>
            </a:schemeClr>
          </a:solidFill>
        </p:spPr>
        <p:txBody>
          <a:bodyPr rtlCol="0">
            <a:noAutofit/>
          </a:bodyPr>
          <a:lstStyle/>
          <a:p>
            <a:pPr marL="808038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Реализация экспериментального проекта по организации школьного питания в Краснодарском крае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47" descr="08-01 Эстетическое оформление обеденного зала школьно-базовой столовой МОУ СОШ №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999" y="1117502"/>
            <a:ext cx="3078087" cy="2312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14" descr="W:\Лозовая\Конференция по питанию Сочи\Презентации\ФОТО КРАСНОДАР\SAM_05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21317"/>
            <a:ext cx="3078088" cy="2308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3" name="Picture 16" descr="W:\Лозовая\Конференция по питанию Сочи\Презентации\ФОТО СОЧИ\P10304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1871" y="1052736"/>
            <a:ext cx="3078087" cy="2308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4" name="Picture 17" descr="W:\Лозовая\Конференция по питанию Сочи\Презентации\ФОТО СОЧИ\IMG_35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89512"/>
            <a:ext cx="3240360" cy="2430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5" name="Picture 2" descr="F:\стенд\дельфин МАУ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1836" y="4306965"/>
            <a:ext cx="1698625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940000" algn="ctr" rotWithShape="0">
              <a:srgbClr val="000000">
                <a:alpha val="93000"/>
              </a:srgbClr>
            </a:outerShdw>
          </a:effectLst>
        </p:spPr>
      </p:pic>
      <p:pic>
        <p:nvPicPr>
          <p:cNvPr id="26" name="Picture 19" descr="W:\Лозовая\Конференция по питанию Сочи\Презентации\ФОТО КРАСНОДАР\ШП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2737" y="1852835"/>
            <a:ext cx="1382179" cy="134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1920362" y="6165304"/>
            <a:ext cx="5459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Обеденные залы школьных столовых</a:t>
            </a:r>
          </a:p>
        </p:txBody>
      </p:sp>
      <p:pic>
        <p:nvPicPr>
          <p:cNvPr id="11" name="Picture 3" descr="\\hr\bank\Отделы\РАЗОБРАТЬ ПО ОТДЕЛАМ\!!Совещание_Питание _25 февраля\Логотип МОН_ne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99" y="0"/>
            <a:ext cx="841953" cy="84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38614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chemeClr val="accent4">
              <a:lumMod val="75000"/>
              <a:alpha val="85000"/>
            </a:schemeClr>
          </a:solidFill>
        </p:spPr>
        <p:txBody>
          <a:bodyPr rtlCol="0">
            <a:noAutofit/>
          </a:bodyPr>
          <a:lstStyle/>
          <a:p>
            <a:pPr marL="808038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Реализация экспериментального проекта по организации школьного питания в Краснодарском крае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917" y="1043211"/>
            <a:ext cx="1622425" cy="2163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843" y="3580506"/>
            <a:ext cx="2847975" cy="2135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3" descr="DSC0227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052736"/>
            <a:ext cx="2868612" cy="2154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580506"/>
            <a:ext cx="1601788" cy="2135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9" descr="W:\Лозовая\Конференция по питанию Сочи\Презентации\ФОТО КРАСНОДАР\Оборудование\07-03 Новое оборудование школьно-базовой столовой МОУ СОШ № 2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3530" y="1052736"/>
            <a:ext cx="2871788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W:\Лозовая\Конференция по питанию Сочи\Презентации\ФОТО КРАСНОДАР\Термоёмкости\07-06 Многофункциональный контейнер для доставки пищи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0484" y="3580506"/>
            <a:ext cx="2928937" cy="219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174130" y="6093296"/>
            <a:ext cx="70702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Современное технологическое оборудование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\\hr\bank\Отделы\РАЗОБРАТЬ ПО ОТДЕЛАМ\!!Совещание_Питание _25 февраля\Логотип МОН_ne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99" y="0"/>
            <a:ext cx="841953" cy="84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26971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801" y="-10683"/>
            <a:ext cx="9144000" cy="919403"/>
          </a:xfrm>
          <a:solidFill>
            <a:schemeClr val="accent4">
              <a:lumMod val="75000"/>
              <a:alpha val="85000"/>
            </a:schemeClr>
          </a:solidFill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Ассортимент готовой продукции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школьных столовых</a:t>
            </a:r>
          </a:p>
        </p:txBody>
      </p:sp>
      <p:pic>
        <p:nvPicPr>
          <p:cNvPr id="39" name="Picture 3" descr="\\hr\bank\Отделы\РАЗОБРАТЬ ПО ОТДЕЛАМ\!!Совещание_Питание _25 февраля\Логотип МОН_n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99" y="0"/>
            <a:ext cx="841953" cy="84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6" descr="PA0700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955701"/>
            <a:ext cx="2155825" cy="3382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Picture 91" descr="PA0700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977405"/>
            <a:ext cx="2236788" cy="3455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Picture 7" descr="08-04 Готовая продукция комбината школьного питания № 1 в школьно-базовой столовой МОУ СОШ № 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275856" y="1268760"/>
            <a:ext cx="2414587" cy="1808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Picture 8" descr="08-05 Витаминизированная продукция в салат-баре МОУ СОШ № 2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7486" y="4077072"/>
            <a:ext cx="2581275" cy="193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5988483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801" y="-10683"/>
            <a:ext cx="9144000" cy="919403"/>
          </a:xfrm>
          <a:solidFill>
            <a:schemeClr val="accent4">
              <a:lumMod val="75000"/>
              <a:alpha val="85000"/>
            </a:schemeClr>
          </a:solidFill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Меню по выбору, по-краснодарски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" descr="\\hr\bank\Отделы\РАЗОБРАТЬ ПО ОТДЕЛАМ\!!Совещание_Питание _25 февраля\Логотип МОН_n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99" y="0"/>
            <a:ext cx="841953" cy="84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3" descr="IMG_66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7504" y="1044516"/>
            <a:ext cx="3066913" cy="2313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08-06 Готовая продукция комбината школьного питания №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965208"/>
            <a:ext cx="3307756" cy="2471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88" descr="PA0700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94149" y="3631052"/>
            <a:ext cx="3158904" cy="2590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6212" y="3814258"/>
            <a:ext cx="3209168" cy="2406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637070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chemeClr val="accent4">
              <a:lumMod val="75000"/>
              <a:alpha val="85000"/>
            </a:schemeClr>
          </a:solidFill>
        </p:spPr>
        <p:txBody>
          <a:bodyPr rtlCol="0">
            <a:normAutofit fontScale="90000"/>
          </a:bodyPr>
          <a:lstStyle/>
          <a:p>
            <a:pPr marL="808038" fontAlgn="auto">
              <a:spcAft>
                <a:spcPts val="0"/>
              </a:spcAft>
              <a:defRPr/>
            </a:pPr>
            <a:r>
              <a:rPr lang="ru-RU" sz="3200" dirty="0"/>
              <a:t>Нормативно-правовые акты регламентирующие организацию </a:t>
            </a:r>
            <a:r>
              <a:rPr lang="ru-RU" sz="3200" dirty="0" smtClean="0"/>
              <a:t>питания </a:t>
            </a:r>
            <a:r>
              <a:rPr lang="ru-RU" sz="3200" dirty="0"/>
              <a:t>обучающихся</a:t>
            </a:r>
            <a:r>
              <a:rPr lang="ru-RU" sz="3200" dirty="0" smtClean="0"/>
              <a:t>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498" y="1124744"/>
            <a:ext cx="897599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</a:t>
            </a: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декабря 2012 № </a:t>
            </a: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273-ФЗ </a:t>
            </a: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образовании в Российской Федерации»;</a:t>
            </a:r>
          </a:p>
          <a:p>
            <a:endParaRPr lang="ru-RU" sz="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</a:t>
            </a: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марта 1999 № </a:t>
            </a: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52-ФЗ </a:t>
            </a: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санитарно-эпидемиологическом благополучии населения»;</a:t>
            </a:r>
          </a:p>
          <a:p>
            <a:endParaRPr lang="ru-RU" sz="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</a:t>
            </a: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января 2000 № </a:t>
            </a: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29-ФЗ «О качестве и безопасности пищевых продуктов»;</a:t>
            </a:r>
          </a:p>
          <a:p>
            <a:endParaRPr lang="ru-RU" sz="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регламенты Таможенного союза;</a:t>
            </a:r>
          </a:p>
          <a:p>
            <a:endParaRPr lang="ru-RU" sz="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Санитарные правила и нормы;</a:t>
            </a:r>
          </a:p>
          <a:p>
            <a:endParaRPr lang="ru-RU" sz="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документы </a:t>
            </a: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(постановления, приказы, письма);</a:t>
            </a:r>
            <a:endParaRPr lang="ru-RU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общеобразовательной организации.</a:t>
            </a:r>
          </a:p>
        </p:txBody>
      </p:sp>
      <p:pic>
        <p:nvPicPr>
          <p:cNvPr id="5" name="Picture 3" descr="\\hr\bank\Отделы\РАЗОБРАТЬ ПО ОТДЕЛАМ\!!Совещание_Питание _25 февраля\Логотип МОН_n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99" y="0"/>
            <a:ext cx="841953" cy="84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36228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1742</TotalTime>
  <Words>614</Words>
  <Application>Microsoft Office PowerPoint</Application>
  <PresentationFormat>Экран (4:3)</PresentationFormat>
  <Paragraphs>133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1_Тема Office</vt:lpstr>
      <vt:lpstr>Современные подходы к организации школьного питания в Краснодарском крае</vt:lpstr>
      <vt:lpstr>Слайд 2</vt:lpstr>
      <vt:lpstr>Краевые целевые программы</vt:lpstr>
      <vt:lpstr>Реализация экспериментального проекта по организации школьного питания в Краснодарском крае </vt:lpstr>
      <vt:lpstr>Реализация экспериментального проекта по организации школьного питания в Краснодарском крае </vt:lpstr>
      <vt:lpstr>Реализация экспериментального проекта по организации школьного питания в Краснодарском крае </vt:lpstr>
      <vt:lpstr>Ассортимент готовой продукции  школьных столовых</vt:lpstr>
      <vt:lpstr>Меню по выбору, по-краснодарски</vt:lpstr>
      <vt:lpstr>Нормативно-правовые акты регламентирующие организацию питания обучающихся:</vt:lpstr>
      <vt:lpstr>Статья 37. Организация питания обучающихся ФЗ "Об образовании в Российской Федерации»</vt:lpstr>
      <vt:lpstr>Статья 79. Организация получения образования обучающимися с ограниченными  возможностями здоровья</vt:lpstr>
      <vt:lpstr>Модели организации школьного питания</vt:lpstr>
      <vt:lpstr>Инфраструктура школьного питания 2018 год</vt:lpstr>
      <vt:lpstr>         Льготное питание детей из многодетных семей</vt:lpstr>
      <vt:lpstr>Проект «Школьное молоко»</vt:lpstr>
      <vt:lpstr>Образовательная, просветительская  и воспитательная работа с родителями и учащимися</vt:lpstr>
      <vt:lpstr>Всероссийский конкурс  Лучшая школьная столовая</vt:lpstr>
      <vt:lpstr>Проект «Разговор о правильном питании»</vt:lpstr>
      <vt:lpstr>Региональная конференция «Воспитываем здоровое поколение»</vt:lpstr>
      <vt:lpstr>   Пропаганда здорового питания на сайтах школ и средствах массовой информации</vt:lpstr>
      <vt:lpstr>   Современные подходы к организации питания</vt:lpstr>
      <vt:lpstr>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Приоритеты государственной политики:  качественное питание подрастающего поколения и формирование культуры здорового питания</dc:title>
  <dc:creator>Мария Богачева</dc:creator>
  <cp:lastModifiedBy>2</cp:lastModifiedBy>
  <cp:revision>145</cp:revision>
  <dcterms:created xsi:type="dcterms:W3CDTF">2016-02-19T12:59:09Z</dcterms:created>
  <dcterms:modified xsi:type="dcterms:W3CDTF">2018-08-15T20:19:09Z</dcterms:modified>
</cp:coreProperties>
</file>