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3"/>
  </p:notesMasterIdLst>
  <p:sldIdLst>
    <p:sldId id="275" r:id="rId2"/>
    <p:sldId id="257" r:id="rId3"/>
    <p:sldId id="271" r:id="rId4"/>
    <p:sldId id="258" r:id="rId5"/>
    <p:sldId id="260" r:id="rId6"/>
    <p:sldId id="272" r:id="rId7"/>
    <p:sldId id="274" r:id="rId8"/>
    <p:sldId id="276" r:id="rId9"/>
    <p:sldId id="278" r:id="rId10"/>
    <p:sldId id="277" r:id="rId11"/>
    <p:sldId id="259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9" r:id="rId20"/>
    <p:sldId id="268" r:id="rId21"/>
    <p:sldId id="27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00" autoAdjust="0"/>
    <p:restoredTop sz="94671" autoAdjust="0"/>
  </p:normalViewPr>
  <p:slideViewPr>
    <p:cSldViewPr>
      <p:cViewPr varScale="1">
        <p:scale>
          <a:sx n="69" d="100"/>
          <a:sy n="69" d="100"/>
        </p:scale>
        <p:origin x="-56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3FD6D-8562-427E-AA10-09970FE7C87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8F3A1-3AF7-404F-B178-51E3CB03F6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144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88F3A1-3AF7-404F-B178-51E3CB03F68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932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963E5A78-0E62-44EF-8C28-420EFD0E38CE}" type="datetimeFigureOut">
              <a:rPr lang="ru-RU" smtClean="0"/>
              <a:pPr/>
              <a:t>09.11.2013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1AC2EAC8-2F13-4054-AEDE-7231DE68A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850106"/>
          </a:xfrm>
        </p:spPr>
        <p:txBody>
          <a:bodyPr/>
          <a:lstStyle/>
          <a:p>
            <a:pPr algn="ctr"/>
            <a:r>
              <a:rPr lang="ru-RU" dirty="0"/>
              <a:t>ГБОУ </a:t>
            </a:r>
            <a:r>
              <a:rPr lang="ru-RU" dirty="0" smtClean="0"/>
              <a:t>СПО </a:t>
            </a:r>
            <a:br>
              <a:rPr lang="ru-RU" dirty="0" smtClean="0"/>
            </a:br>
            <a:r>
              <a:rPr lang="ru-RU" dirty="0" smtClean="0"/>
              <a:t> Краснодарский </a:t>
            </a:r>
            <a:r>
              <a:rPr lang="ru-RU" dirty="0"/>
              <a:t>технический </a:t>
            </a:r>
            <a:r>
              <a:rPr lang="ru-RU" dirty="0" smtClean="0"/>
              <a:t>колледж </a:t>
            </a:r>
            <a:r>
              <a:rPr lang="ru-RU" dirty="0" err="1" smtClean="0"/>
              <a:t>кк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396552" y="1124744"/>
            <a:ext cx="10153128" cy="6336704"/>
          </a:xfrm>
        </p:spPr>
        <p:txBody>
          <a:bodyPr>
            <a:normAutofit fontScale="62500" lnSpcReduction="20000"/>
          </a:bodyPr>
          <a:lstStyle/>
          <a:p>
            <a:pPr algn="ctr"/>
            <a:endParaRPr lang="ru-RU" sz="5400" dirty="0" smtClean="0"/>
          </a:p>
          <a:p>
            <a:pPr algn="ctr"/>
            <a:endParaRPr lang="ru-RU" sz="5400" dirty="0"/>
          </a:p>
          <a:p>
            <a:pPr algn="ctr"/>
            <a:r>
              <a:rPr lang="ru-RU" sz="12000" dirty="0" smtClean="0"/>
              <a:t>Особенности </a:t>
            </a:r>
            <a:r>
              <a:rPr lang="ru-RU" sz="12000" dirty="0"/>
              <a:t>питания </a:t>
            </a:r>
            <a:r>
              <a:rPr lang="ru-RU" sz="12000" dirty="0" smtClean="0"/>
              <a:t>студентов</a:t>
            </a:r>
          </a:p>
          <a:p>
            <a:pPr algn="ctr"/>
            <a:endParaRPr lang="ru-RU" sz="5400" dirty="0"/>
          </a:p>
          <a:p>
            <a:pPr marL="0" indent="0" algn="ctr">
              <a:buNone/>
            </a:pPr>
            <a:endParaRPr lang="ru-RU" sz="5400" dirty="0" smtClean="0"/>
          </a:p>
          <a:p>
            <a:pPr marL="0" indent="0" algn="ctr">
              <a:buNone/>
            </a:pP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>2013</a:t>
            </a:r>
            <a:r>
              <a:rPr lang="ru-RU" sz="5400" dirty="0"/>
              <a:t/>
            </a:r>
            <a:br>
              <a:rPr lang="ru-RU" sz="5400" dirty="0"/>
            </a:b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xmlns="" val="32982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9600" y="1268760"/>
            <a:ext cx="7924800" cy="3456384"/>
          </a:xfrm>
        </p:spPr>
        <p:txBody>
          <a:bodyPr>
            <a:normAutofit/>
          </a:bodyPr>
          <a:lstStyle/>
          <a:p>
            <a:endParaRPr lang="ru-RU" sz="3600" dirty="0" smtClean="0"/>
          </a:p>
          <a:p>
            <a:pPr marL="0" indent="0">
              <a:buNone/>
            </a:pPr>
            <a:r>
              <a:rPr lang="ru-RU" sz="3600" dirty="0" smtClean="0"/>
              <a:t>Для </a:t>
            </a:r>
            <a:r>
              <a:rPr lang="ru-RU" sz="3600" dirty="0"/>
              <a:t>этого нужно всего-навсего соблюдать </a:t>
            </a:r>
            <a:r>
              <a:rPr lang="ru-RU" sz="3600" dirty="0" smtClean="0"/>
              <a:t>9</a:t>
            </a:r>
            <a:r>
              <a:rPr lang="ru-RU" sz="3600" dirty="0" smtClean="0"/>
              <a:t> </a:t>
            </a:r>
            <a:r>
              <a:rPr lang="ru-RU" sz="3600" dirty="0"/>
              <a:t>основных правил рационального питания, которые известны еще с глубокой древности</a:t>
            </a:r>
          </a:p>
        </p:txBody>
      </p:sp>
    </p:spTree>
    <p:extLst>
      <p:ext uri="{BB962C8B-B14F-4D97-AF65-F5344CB8AC3E}">
        <p14:creationId xmlns:p14="http://schemas.microsoft.com/office/powerpoint/2010/main" xmlns="" val="335043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80528" y="260648"/>
            <a:ext cx="3168352" cy="5598368"/>
          </a:xfrm>
        </p:spPr>
        <p:txBody>
          <a:bodyPr>
            <a:noAutofit/>
          </a:bodyPr>
          <a:lstStyle/>
          <a:p>
            <a:r>
              <a:rPr lang="ru-RU" sz="3600" dirty="0" smtClean="0"/>
              <a:t>1. Живи </a:t>
            </a:r>
            <a:r>
              <a:rPr lang="ru-RU" sz="3600" dirty="0"/>
              <a:t>умеренно. Не переедай и не отягощай своего желудка лишней пищей</a:t>
            </a:r>
          </a:p>
        </p:txBody>
      </p:sp>
      <p:pic>
        <p:nvPicPr>
          <p:cNvPr id="1026" name="Picture 2" descr="C:\Users\Пользователь\Desktop\0_66d02_7f737fb7_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16632"/>
            <a:ext cx="5292080" cy="31901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0eddfd8afb0645e5455358f737b50f64_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01008"/>
            <a:ext cx="5400600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581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08520" y="0"/>
            <a:ext cx="4176464" cy="6858001"/>
          </a:xfrm>
        </p:spPr>
        <p:txBody>
          <a:bodyPr>
            <a:noAutofit/>
          </a:bodyPr>
          <a:lstStyle/>
          <a:p>
            <a:pPr algn="r"/>
            <a:endParaRPr lang="ru-RU" sz="3200" dirty="0" smtClean="0"/>
          </a:p>
          <a:p>
            <a:pPr algn="r"/>
            <a:endParaRPr lang="ru-RU" sz="3200" dirty="0"/>
          </a:p>
          <a:p>
            <a:r>
              <a:rPr lang="ru-RU" sz="3200" dirty="0" smtClean="0"/>
              <a:t>2. Не </a:t>
            </a:r>
            <a:r>
              <a:rPr lang="ru-RU" sz="3200" dirty="0"/>
              <a:t>стремись принимать одну и ту же пищу изо дня в день. Пища должна быть  </a:t>
            </a:r>
            <a:r>
              <a:rPr lang="ru-RU" sz="3200" dirty="0" smtClean="0"/>
              <a:t>разнообразной </a:t>
            </a:r>
            <a:r>
              <a:rPr lang="ru-RU" sz="3200" dirty="0"/>
              <a:t>и питательной</a:t>
            </a:r>
          </a:p>
        </p:txBody>
      </p:sp>
      <p:pic>
        <p:nvPicPr>
          <p:cNvPr id="2050" name="Picture 2" descr="C:\Users\Пользователь\Desktop\0af3e85cf1f65e6bfc53552b83e_pre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4556" y="2852936"/>
            <a:ext cx="4752528" cy="3753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esktop\fwgx0hngmsk26pi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032448" cy="2715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730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581128"/>
            <a:ext cx="8066856" cy="194421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3. Пища</a:t>
            </a:r>
            <a:r>
              <a:rPr lang="ru-RU" sz="3200" dirty="0"/>
              <a:t>, которую ты принимаешь, должна радовать взгляд и веселить сердце</a:t>
            </a:r>
          </a:p>
        </p:txBody>
      </p:sp>
      <p:pic>
        <p:nvPicPr>
          <p:cNvPr id="3074" name="Picture 2" descr="C:\Users\Пользователь\Desktop\b8e94105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59838">
            <a:off x="568545" y="273078"/>
            <a:ext cx="3267559" cy="4206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Desktop\art1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84769">
            <a:off x="4223333" y="861419"/>
            <a:ext cx="4435736" cy="29194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908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5584" y="188640"/>
            <a:ext cx="7924800" cy="134989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4. Садись </a:t>
            </a:r>
            <a:r>
              <a:rPr lang="ru-RU" sz="3200" dirty="0"/>
              <a:t>за стол только тогда, когда почувствуешь чувство голода</a:t>
            </a:r>
          </a:p>
        </p:txBody>
      </p:sp>
      <p:pic>
        <p:nvPicPr>
          <p:cNvPr id="4098" name="Picture 2" descr="C:\Users\Пользователь\Desktop\1317279761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4248472" cy="3222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index_tem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8712" y="1700808"/>
            <a:ext cx="4335288" cy="3222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532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5. Не </a:t>
            </a:r>
            <a:r>
              <a:rPr lang="ru-RU" sz="3200" dirty="0"/>
              <a:t>употребляй в пищу много перца, горчицы, пряностей и копченостей</a:t>
            </a:r>
          </a:p>
        </p:txBody>
      </p:sp>
      <p:pic>
        <p:nvPicPr>
          <p:cNvPr id="5122" name="Picture 2" descr="C:\Users\Пользователь\Desktop\f_181181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0118" y="1503791"/>
            <a:ext cx="6443768" cy="430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6439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30622"/>
            <a:ext cx="7924800" cy="1282154"/>
          </a:xfrm>
        </p:spPr>
        <p:txBody>
          <a:bodyPr/>
          <a:lstStyle/>
          <a:p>
            <a:pPr algn="ctr"/>
            <a:r>
              <a:rPr lang="ru-RU" dirty="0" smtClean="0"/>
              <a:t>6. Старайся </a:t>
            </a:r>
            <a:r>
              <a:rPr lang="ru-RU" dirty="0"/>
              <a:t>не употреблять ни слишком холодной, ни слишком горячей пищи</a:t>
            </a:r>
          </a:p>
        </p:txBody>
      </p:sp>
      <p:pic>
        <p:nvPicPr>
          <p:cNvPr id="6146" name="Picture 2" descr="C:\Users\Пользователь\Desktop\pelmeni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05" y="2852936"/>
            <a:ext cx="3799173" cy="31121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ользователь\Desktop\4e53959e2ce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12776"/>
            <a:ext cx="4296788" cy="508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168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653136"/>
            <a:ext cx="7924800" cy="1800200"/>
          </a:xfrm>
        </p:spPr>
        <p:txBody>
          <a:bodyPr/>
          <a:lstStyle/>
          <a:p>
            <a:r>
              <a:rPr lang="ru-RU" dirty="0" smtClean="0"/>
              <a:t> 7.Старайся </a:t>
            </a:r>
            <a:r>
              <a:rPr lang="ru-RU" dirty="0"/>
              <a:t>тщательно разжевывать любую пищу. Плохо пережеванная пища хуже и медленней переваривается и </a:t>
            </a:r>
            <a:r>
              <a:rPr lang="ru-RU" dirty="0" smtClean="0"/>
              <a:t>обрабатывается</a:t>
            </a:r>
            <a:endParaRPr lang="ru-RU" dirty="0"/>
          </a:p>
        </p:txBody>
      </p:sp>
      <p:pic>
        <p:nvPicPr>
          <p:cNvPr id="7170" name="Picture 2" descr="C:\Users\Пользователь\Desktop\74781789_3849548_ROLIK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8000" y="116632"/>
            <a:ext cx="8128000" cy="436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343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3017584" cy="3384376"/>
          </a:xfrm>
        </p:spPr>
        <p:txBody>
          <a:bodyPr/>
          <a:lstStyle/>
          <a:p>
            <a:r>
              <a:rPr lang="ru-RU" dirty="0" smtClean="0"/>
              <a:t>8. Никогда </a:t>
            </a:r>
            <a:r>
              <a:rPr lang="ru-RU" dirty="0"/>
              <a:t>не пей много жидкости, если ты не чувствуешь жажды</a:t>
            </a:r>
          </a:p>
        </p:txBody>
      </p:sp>
      <p:pic>
        <p:nvPicPr>
          <p:cNvPr id="8194" name="Picture 2" descr="C:\Users\Пользователь\Desktop\1330334963_138202-1920x12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36557"/>
            <a:ext cx="4143375" cy="3067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Пользователь\Pictures\картинки)\x_59ac28b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501006"/>
            <a:ext cx="4320480" cy="3090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Пользователь\Desktop\fa112573e76e07157733be564b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2760" y="3334465"/>
            <a:ext cx="3096344" cy="34232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268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282154"/>
          </a:xfrm>
        </p:spPr>
        <p:txBody>
          <a:bodyPr/>
          <a:lstStyle/>
          <a:p>
            <a:pPr algn="ctr"/>
            <a:r>
              <a:rPr lang="ru-RU" dirty="0" smtClean="0"/>
              <a:t>9. Во </a:t>
            </a:r>
            <a:r>
              <a:rPr lang="ru-RU" dirty="0"/>
              <a:t>время еды, перед едой или после еды не занимайся какой-либо работой, требующей физического или умственного напряжения</a:t>
            </a:r>
          </a:p>
        </p:txBody>
      </p:sp>
      <p:pic>
        <p:nvPicPr>
          <p:cNvPr id="9218" name="Picture 2" descr="C:\Users\Пользователь\Desktop\C360_2012-03-12-10-12-5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5832648" cy="5229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Пользователь\Desktop\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199" y="2564904"/>
            <a:ext cx="2428875" cy="2880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4830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4800" cy="796950"/>
          </a:xfrm>
        </p:spPr>
        <p:txBody>
          <a:bodyPr/>
          <a:lstStyle/>
          <a:p>
            <a:pPr algn="ctr"/>
            <a:r>
              <a:rPr lang="ru-RU" b="1" dirty="0" smtClean="0"/>
              <a:t>Вступление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252536" y="476672"/>
            <a:ext cx="2736304" cy="5936688"/>
          </a:xfrm>
        </p:spPr>
        <p:txBody>
          <a:bodyPr>
            <a:noAutofit/>
          </a:bodyPr>
          <a:lstStyle/>
          <a:p>
            <a:r>
              <a:rPr lang="ru-RU" sz="2400" dirty="0"/>
              <a:t>Состояние здоровья зависит от многих факторов: социально-экономических, экологических, образа жизни, возраста, пола и  др. Одной из важнейших составляющих здорового образа жизни является рациональное питание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5910"/>
            <a:ext cx="6400800" cy="6267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7879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0"/>
            <a:ext cx="8964488" cy="2232248"/>
          </a:xfrm>
        </p:spPr>
        <p:txBody>
          <a:bodyPr>
            <a:normAutofit/>
          </a:bodyPr>
          <a:lstStyle/>
          <a:p>
            <a:r>
              <a:rPr lang="ru-RU" sz="2800" dirty="0"/>
              <a:t>В заключение хочется отметить, что правильное питание и активная физическая нагрузка – это залог поддержания своего  организма в хорошей форме, активной </a:t>
            </a:r>
            <a:r>
              <a:rPr lang="ru-RU" sz="2800" dirty="0" smtClean="0"/>
              <a:t>жизнедеятельности</a:t>
            </a:r>
            <a:endParaRPr lang="ru-RU" sz="2800" dirty="0"/>
          </a:p>
        </p:txBody>
      </p:sp>
      <p:pic>
        <p:nvPicPr>
          <p:cNvPr id="10242" name="Picture 2" descr="C:\Users\Пользователь\Desktop\загруженное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4680520" cy="50851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Пользователь\Desktop\zo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00808"/>
            <a:ext cx="4176464" cy="48245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0489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412776"/>
            <a:ext cx="4968552" cy="3456384"/>
          </a:xfrm>
        </p:spPr>
        <p:txBody>
          <a:bodyPr/>
          <a:lstStyle/>
          <a:p>
            <a:pPr algn="ctr"/>
            <a:r>
              <a:rPr lang="ru-RU" sz="7200" dirty="0" smtClean="0"/>
              <a:t>Спасибо </a:t>
            </a:r>
            <a:br>
              <a:rPr lang="ru-RU" sz="7200" dirty="0" smtClean="0"/>
            </a:br>
            <a:r>
              <a:rPr lang="ru-RU" sz="7200" dirty="0" smtClean="0"/>
              <a:t>за внимание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3152657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354162"/>
          </a:xfrm>
        </p:spPr>
        <p:txBody>
          <a:bodyPr/>
          <a:lstStyle/>
          <a:p>
            <a:pPr algn="ctr"/>
            <a:r>
              <a:rPr lang="ru-RU" dirty="0"/>
              <a:t>У студентов растет популярность продуктов питания быстрого </a:t>
            </a:r>
            <a:r>
              <a:rPr lang="ru-RU" dirty="0" smtClean="0"/>
              <a:t>приготовления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772816"/>
            <a:ext cx="7812360" cy="4835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780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13648"/>
            <a:ext cx="8028384" cy="6003032"/>
          </a:xfrm>
        </p:spPr>
        <p:txBody>
          <a:bodyPr>
            <a:noAutofit/>
          </a:bodyPr>
          <a:lstStyle/>
          <a:p>
            <a:r>
              <a:rPr lang="ru-RU" sz="2400" dirty="0"/>
              <a:t>Для нормальной жизнедеятельности организма необходимо сбалансированное поступление с пищей основных ее компонентов, а именно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белков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жиров </a:t>
            </a:r>
            <a:endParaRPr lang="ru-RU" sz="2400" dirty="0" smtClean="0"/>
          </a:p>
          <a:p>
            <a:r>
              <a:rPr lang="ru-RU" sz="2400" dirty="0" smtClean="0"/>
              <a:t>углеводов</a:t>
            </a:r>
          </a:p>
          <a:p>
            <a:r>
              <a:rPr lang="ru-RU" sz="2400" dirty="0" smtClean="0"/>
              <a:t>витаминов </a:t>
            </a:r>
          </a:p>
          <a:p>
            <a:r>
              <a:rPr lang="ru-RU" sz="2400" dirty="0" smtClean="0"/>
              <a:t>микроэлементов</a:t>
            </a:r>
            <a:endParaRPr lang="ru-RU" sz="2400" dirty="0"/>
          </a:p>
        </p:txBody>
      </p:sp>
      <p:pic>
        <p:nvPicPr>
          <p:cNvPr id="11266" name="Picture 2" descr="C:\Users\Пользователь\Desktop\1305971307_510x0_q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08720"/>
            <a:ext cx="5616624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846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42286" y="260648"/>
            <a:ext cx="4659234" cy="1512168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Питание должно быть </a:t>
            </a:r>
            <a:r>
              <a:rPr lang="ru-RU" sz="2800" dirty="0" smtClean="0"/>
              <a:t>разнообразным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2290" name="Picture 2" descr="C:\Users\Пользователь\Desktop\GLU2e4894_vejc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77206"/>
            <a:ext cx="4311896" cy="3010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Пользователь\Desktop\654918369_74469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916832"/>
            <a:ext cx="3816424" cy="48537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586" y="404664"/>
            <a:ext cx="4457700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561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04" y="0"/>
            <a:ext cx="9047141" cy="1916832"/>
          </a:xfrm>
        </p:spPr>
        <p:txBody>
          <a:bodyPr/>
          <a:lstStyle/>
          <a:p>
            <a:pPr algn="ctr"/>
            <a:r>
              <a:rPr lang="ru-RU" dirty="0"/>
              <a:t>Хлеб, картофель, сахар, кондитерские изделия, каши, шоколад - это основные их источники, которые при избытке переходят в жиры, откладываясь в жировых депо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1469" y="1844824"/>
            <a:ext cx="3982931" cy="31623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 descr="C:\Users\Пользователь\Pictures\картинки)\x_9cb279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388843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77072"/>
            <a:ext cx="3888432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339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193419" y="-326475"/>
            <a:ext cx="3923928" cy="4005064"/>
          </a:xfrm>
        </p:spPr>
        <p:txBody>
          <a:bodyPr>
            <a:no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А </a:t>
            </a:r>
            <a:r>
              <a:rPr lang="ru-RU" sz="2800" dirty="0"/>
              <a:t>вот овощи и фрукты, зелень- это источники витаминов, минеральных веществ, пищевых волокон, их лучше употреблять в сыром виде в салатах</a:t>
            </a:r>
          </a:p>
        </p:txBody>
      </p:sp>
      <p:pic>
        <p:nvPicPr>
          <p:cNvPr id="15363" name="Picture 3" descr="C:\Users\Пользователь\Desktop\f5a349acb14143b0ace7cbda5619d87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472608" cy="3933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3923928" cy="30558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93096"/>
            <a:ext cx="3863506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31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92211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/>
              <a:t>Принимать пищу необходимо не реже 3-4 раза в сутки, желательно в одно и то же время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87563"/>
            <a:ext cx="2398678" cy="311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1718">
            <a:off x="2730897" y="3761353"/>
            <a:ext cx="3249993" cy="26047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76566">
            <a:off x="5980358" y="1264759"/>
            <a:ext cx="2776910" cy="3066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08265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354162"/>
          </a:xfrm>
        </p:spPr>
        <p:txBody>
          <a:bodyPr/>
          <a:lstStyle/>
          <a:p>
            <a:pPr algn="ctr"/>
            <a:r>
              <a:rPr lang="ru-RU" dirty="0"/>
              <a:t>Избежать переутомления поможет стакан зеленого чая с ложкой меда и соком половины лимона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81352">
            <a:off x="178476" y="2636912"/>
            <a:ext cx="4286250" cy="3286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53720">
            <a:off x="5292080" y="1898724"/>
            <a:ext cx="3162300" cy="4762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6431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оризонт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Горизонт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550</TotalTime>
  <Words>337</Words>
  <Application>Microsoft Office PowerPoint</Application>
  <PresentationFormat>Экран (4:3)</PresentationFormat>
  <Paragraphs>38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Горизонт</vt:lpstr>
      <vt:lpstr>ГБОУ СПО   Краснодарский технический колледж кк</vt:lpstr>
      <vt:lpstr>Вступление</vt:lpstr>
      <vt:lpstr>У студентов растет популярность продуктов питания быстрого приготовления</vt:lpstr>
      <vt:lpstr>Слайд 4</vt:lpstr>
      <vt:lpstr>Слайд 5</vt:lpstr>
      <vt:lpstr>Хлеб, картофель, сахар, кондитерские изделия, каши, шоколад - это основные их источники, которые при избытке переходят в жиры, откладываясь в жировых депо</vt:lpstr>
      <vt:lpstr>Слайд 7</vt:lpstr>
      <vt:lpstr> Принимать пищу необходимо не реже 3-4 раза в сутки, желательно в одно и то же время</vt:lpstr>
      <vt:lpstr>Избежать переутомления поможет стакан зеленого чая с ложкой меда и соком половины лимона</vt:lpstr>
      <vt:lpstr>Слайд 10</vt:lpstr>
      <vt:lpstr>Слайд 11</vt:lpstr>
      <vt:lpstr>Слайд 12</vt:lpstr>
      <vt:lpstr>Слайд 13</vt:lpstr>
      <vt:lpstr>Слайд 14</vt:lpstr>
      <vt:lpstr>5. Не употребляй в пищу много перца, горчицы, пряностей и копченостей</vt:lpstr>
      <vt:lpstr>6. Старайся не употреблять ни слишком холодной, ни слишком горячей пищи</vt:lpstr>
      <vt:lpstr> 7.Старайся тщательно разжевывать любую пищу. Плохо пережеванная пища хуже и медленней переваривается и обрабатывается</vt:lpstr>
      <vt:lpstr>8. Никогда не пей много жидкости, если ты не чувствуешь жажды</vt:lpstr>
      <vt:lpstr>9. Во время еды, перед едой или после еды не занимайся какой-либо работой, требующей физического или умственного напряжения</vt:lpstr>
      <vt:lpstr>Слайд 20</vt:lpstr>
      <vt:lpstr>Спасибо  за внимание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СПО «Краснодарский технический колледж»  Особенности питания студентов.    Савицкая Ю.А Т-3-9 Железняк Г.С. к.х.н. преподаватель  2012</dc:title>
  <dc:creator>Пользователь</dc:creator>
  <cp:lastModifiedBy>Зав Отделением</cp:lastModifiedBy>
  <cp:revision>25</cp:revision>
  <dcterms:created xsi:type="dcterms:W3CDTF">2012-03-13T04:44:25Z</dcterms:created>
  <dcterms:modified xsi:type="dcterms:W3CDTF">2013-11-09T10:33:01Z</dcterms:modified>
</cp:coreProperties>
</file>