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  <p:sldMasterId id="2147483961" r:id="rId2"/>
  </p:sldMasterIdLst>
  <p:notesMasterIdLst>
    <p:notesMasterId r:id="rId37"/>
  </p:notesMasterIdLst>
  <p:sldIdLst>
    <p:sldId id="434" r:id="rId3"/>
    <p:sldId id="441" r:id="rId4"/>
    <p:sldId id="442" r:id="rId5"/>
    <p:sldId id="444" r:id="rId6"/>
    <p:sldId id="445" r:id="rId7"/>
    <p:sldId id="446" r:id="rId8"/>
    <p:sldId id="447" r:id="rId9"/>
    <p:sldId id="448" r:id="rId10"/>
    <p:sldId id="451" r:id="rId11"/>
    <p:sldId id="477" r:id="rId12"/>
    <p:sldId id="478" r:id="rId13"/>
    <p:sldId id="481" r:id="rId14"/>
    <p:sldId id="482" r:id="rId15"/>
    <p:sldId id="483" r:id="rId16"/>
    <p:sldId id="485" r:id="rId17"/>
    <p:sldId id="489" r:id="rId18"/>
    <p:sldId id="490" r:id="rId19"/>
    <p:sldId id="491" r:id="rId20"/>
    <p:sldId id="492" r:id="rId21"/>
    <p:sldId id="487" r:id="rId22"/>
    <p:sldId id="488" r:id="rId23"/>
    <p:sldId id="458" r:id="rId24"/>
    <p:sldId id="456" r:id="rId25"/>
    <p:sldId id="457" r:id="rId26"/>
    <p:sldId id="460" r:id="rId27"/>
    <p:sldId id="461" r:id="rId28"/>
    <p:sldId id="462" r:id="rId29"/>
    <p:sldId id="463" r:id="rId30"/>
    <p:sldId id="465" r:id="rId31"/>
    <p:sldId id="466" r:id="rId32"/>
    <p:sldId id="467" r:id="rId33"/>
    <p:sldId id="468" r:id="rId34"/>
    <p:sldId id="471" r:id="rId35"/>
    <p:sldId id="493" r:id="rId3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C4593F-F3E9-4580-9610-E757D48B035D}">
          <p14:sldIdLst>
            <p14:sldId id="434"/>
            <p14:sldId id="441"/>
            <p14:sldId id="442"/>
            <p14:sldId id="444"/>
            <p14:sldId id="445"/>
            <p14:sldId id="446"/>
            <p14:sldId id="447"/>
            <p14:sldId id="448"/>
            <p14:sldId id="451"/>
            <p14:sldId id="477"/>
            <p14:sldId id="478"/>
            <p14:sldId id="481"/>
            <p14:sldId id="482"/>
            <p14:sldId id="483"/>
            <p14:sldId id="485"/>
            <p14:sldId id="489"/>
            <p14:sldId id="490"/>
            <p14:sldId id="491"/>
            <p14:sldId id="492"/>
            <p14:sldId id="487"/>
            <p14:sldId id="488"/>
            <p14:sldId id="458"/>
            <p14:sldId id="456"/>
            <p14:sldId id="457"/>
            <p14:sldId id="460"/>
            <p14:sldId id="461"/>
            <p14:sldId id="462"/>
            <p14:sldId id="463"/>
            <p14:sldId id="465"/>
            <p14:sldId id="466"/>
            <p14:sldId id="467"/>
            <p14:sldId id="468"/>
            <p14:sldId id="471"/>
            <p14:sldId id="493"/>
          </p14:sldIdLst>
        </p14:section>
        <p14:section name="Раздел без заголовка" id="{866DB839-B537-4D74-A17A-F35A62D42B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1607"/>
    <a:srgbClr val="006666"/>
    <a:srgbClr val="DFF0FD"/>
    <a:srgbClr val="B0E799"/>
    <a:srgbClr val="A6EBF4"/>
    <a:srgbClr val="A0E286"/>
    <a:srgbClr val="98C4FE"/>
    <a:srgbClr val="0148A4"/>
    <a:srgbClr val="00C659"/>
    <a:srgbClr val="F4C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241152"/>
        <c:axId val="122303232"/>
        <c:axId val="0"/>
      </c:bar3DChart>
      <c:catAx>
        <c:axId val="76241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2303232"/>
        <c:crosses val="autoZero"/>
        <c:auto val="1"/>
        <c:lblAlgn val="ctr"/>
        <c:lblOffset val="100"/>
        <c:noMultiLvlLbl val="0"/>
      </c:catAx>
      <c:valAx>
        <c:axId val="1223032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2411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137F2F-0A1C-4690-8F0E-BD2F17332C76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382EC-4C58-4DF1-A942-084BEF0E6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48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s://avatanplus.com/files/resources/mid/585501a168b311590c0e5e9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232985" y="681847"/>
            <a:ext cx="9726035" cy="5656231"/>
          </a:xfrm>
          <a:prstGeom prst="rect">
            <a:avLst/>
          </a:prstGeom>
          <a:solidFill>
            <a:srgbClr val="FFFFFF">
              <a:shade val="85000"/>
              <a:alpha val="94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ae01.alicdn.com/kf/HTB1HvPqNpXXXXbIapXXq6xXFXXXn/Dream-Purple-Butterfly-Wall-Stickers-Removable-Creative-DIY-Stave-Music-Vinyl-Home-Bedroom-Living-Room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308" y="1122371"/>
            <a:ext cx="2507709" cy="7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-fotki.yandex.ru/get/9811/56195015.1dc/0_c4222_c528f497_XL.png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93359"/>
            <a:ext cx="2514600" cy="12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8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7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6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5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7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3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12" descr="https://avatanplus.com/files/resources/mid/585501a168b311590c0e5e9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1232985" y="681847"/>
            <a:ext cx="9726035" cy="5656231"/>
          </a:xfrm>
          <a:prstGeom prst="rect">
            <a:avLst/>
          </a:prstGeom>
          <a:solidFill>
            <a:srgbClr val="FFFFFF">
              <a:shade val="85000"/>
              <a:alpha val="94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ae01.alicdn.com/kf/HTB1HvPqNpXXXXbIapXXq6xXFXXXn/Dream-Purple-Butterfly-Wall-Stickers-Removable-Creative-DIY-Stave-Music-Vinyl-Home-Bedroom-Living-Room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308" y="1122371"/>
            <a:ext cx="2507709" cy="7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-fotki.yandex.ru/get/9811/56195015.1dc/0_c4222_c528f497_XL.png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93359"/>
            <a:ext cx="2514600" cy="12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533" y="5503240"/>
            <a:ext cx="966387" cy="1082407"/>
          </a:xfrm>
          <a:prstGeom prst="rect">
            <a:avLst/>
          </a:prstGeom>
        </p:spPr>
      </p:pic>
      <p:pic>
        <p:nvPicPr>
          <p:cNvPr id="8" name="Picture 2" descr="https://img-fotki.yandex.ru/get/9811/56195015.1dc/0_c4222_c528f497_XL.png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797" y="5834949"/>
            <a:ext cx="1422163" cy="7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533" y="5503240"/>
            <a:ext cx="966387" cy="1082407"/>
          </a:xfrm>
          <a:prstGeom prst="rect">
            <a:avLst/>
          </a:prstGeom>
        </p:spPr>
      </p:pic>
      <p:pic>
        <p:nvPicPr>
          <p:cNvPr id="8" name="Picture 2" descr="https://img-fotki.yandex.ru/get/9811/56195015.1dc/0_c4222_c528f497_XL.png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797" y="5834949"/>
            <a:ext cx="1422163" cy="7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0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7148" y="5503232"/>
            <a:ext cx="962111" cy="10776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793" y="246915"/>
            <a:ext cx="1357787" cy="108622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7148" y="5503232"/>
            <a:ext cx="962111" cy="107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533" y="5503240"/>
            <a:ext cx="966387" cy="1082407"/>
          </a:xfrm>
          <a:prstGeom prst="rect">
            <a:avLst/>
          </a:prstGeom>
        </p:spPr>
      </p:pic>
      <p:pic>
        <p:nvPicPr>
          <p:cNvPr id="2050" name="Picture 2" descr="https://ae01.alicdn.com/kf/HTB1HvPqNpXXXXbIapXXq6xXFXXXn/Dream-Purple-Butterfly-Wall-Stickers-Removable-Creative-DIY-Stave-Music-Vinyl-Home-Bedroom-Living-Room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2224" y="416324"/>
            <a:ext cx="1983696" cy="6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533" y="5503240"/>
            <a:ext cx="966387" cy="10824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7148" y="5503232"/>
            <a:ext cx="962111" cy="1077618"/>
          </a:xfrm>
          <a:prstGeom prst="rect">
            <a:avLst/>
          </a:prstGeom>
        </p:spPr>
      </p:pic>
      <p:pic>
        <p:nvPicPr>
          <p:cNvPr id="9" name="Picture 2" descr="https://img-fotki.yandex.ru/get/9811/56195015.1dc/0_c4222_c528f497_XL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8600" y="365125"/>
            <a:ext cx="1397765" cy="6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533" y="5503240"/>
            <a:ext cx="966387" cy="10824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5013" y="5498443"/>
            <a:ext cx="962111" cy="10776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355013" y="365125"/>
            <a:ext cx="962111" cy="10776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844613" y="360339"/>
            <a:ext cx="966387" cy="10824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4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2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7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6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F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90856" y="162266"/>
            <a:ext cx="11810288" cy="6533468"/>
          </a:xfrm>
          <a:prstGeom prst="rect">
            <a:avLst/>
          </a:prstGeom>
          <a:solidFill>
            <a:srgbClr val="FFFFFF">
              <a:shade val="85000"/>
              <a:alpha val="97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2" descr="https://avatanplus.com/files/resources/mid/585501a168b311590c0e5e95.png"/>
          <p:cNvPicPr>
            <a:picLocks noChangeAspect="1" noChangeArrowheads="1"/>
          </p:cNvPicPr>
          <p:nvPr userDrawn="1"/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3" y="257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avatanplus.com/files/resources/mid/585501a168b311590c0e5e95.png"/>
          <p:cNvPicPr>
            <a:picLocks noChangeAspect="1" noChangeArrowheads="1"/>
          </p:cNvPicPr>
          <p:nvPr userDrawn="1"/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 userDrawn="1"/>
        </p:nvSpPr>
        <p:spPr>
          <a:xfrm>
            <a:off x="11343696" y="6673334"/>
            <a:ext cx="8675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9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53" r:id="rId3"/>
    <p:sldLayoutId id="2147483754" r:id="rId4"/>
    <p:sldLayoutId id="2147483755" r:id="rId5"/>
    <p:sldLayoutId id="2147483756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97E086-C182-49E0-ABAB-5B818274B6F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90856" y="162266"/>
            <a:ext cx="11810288" cy="6533468"/>
          </a:xfrm>
          <a:prstGeom prst="rect">
            <a:avLst/>
          </a:prstGeom>
          <a:solidFill>
            <a:srgbClr val="FFFFFF">
              <a:shade val="85000"/>
              <a:alpha val="97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s://avatanplus.com/files/resources/mid/585501a168b311590c0e5e95.png"/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3" y="257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avatanplus.com/files/resources/mid/585501a168b311590c0e5e95.png"/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1343696" y="6673334"/>
            <a:ext cx="8675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Полшкова В.В.,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doadler.sochi-schools.ru/innovatsionnaya-deyatelnost/kraevaya-innovatsionnaya-ploshhadka/" TargetMode="External"/><Relationship Id="rId2" Type="http://schemas.openxmlformats.org/officeDocument/2006/relationships/hyperlink" Target="http://www.cdoadler.sochi-schools.ru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pn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843" y="4536886"/>
            <a:ext cx="5372269" cy="203422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/>
              </a:rPr>
              <a:t>Городской округ город-курорт Сочи </a:t>
            </a:r>
            <a:br>
              <a:rPr lang="ru-RU" sz="1600" b="1" dirty="0">
                <a:solidFill>
                  <a:schemeClr val="tx1"/>
                </a:solidFill>
                <a:effectLst/>
              </a:rPr>
            </a:br>
            <a:r>
              <a:rPr lang="ru-RU" sz="1600" b="1" dirty="0">
                <a:solidFill>
                  <a:schemeClr val="tx1"/>
                </a:solidFill>
                <a:effectLst/>
              </a:rPr>
              <a:t>2022</a:t>
            </a:r>
          </a:p>
        </p:txBody>
      </p:sp>
      <p:sp>
        <p:nvSpPr>
          <p:cNvPr id="4" name="AutoShape 2" descr="blob:https://web.whatsapp.com/74e2f70a-dcfb-48d2-9d7d-bbed19a7b367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74e2f70a-dcfb-48d2-9d7d-bbed19a7b367"/>
          <p:cNvSpPr>
            <a:spLocks noChangeAspect="1" noChangeArrowheads="1"/>
          </p:cNvSpPr>
          <p:nvPr/>
        </p:nvSpPr>
        <p:spPr bwMode="auto">
          <a:xfrm>
            <a:off x="3193323" y="28984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74e2f70a-dcfb-48d2-9d7d-bbed19a7b367"/>
          <p:cNvSpPr>
            <a:spLocks noChangeAspect="1" noChangeArrowheads="1"/>
          </p:cNvSpPr>
          <p:nvPr/>
        </p:nvSpPr>
        <p:spPr bwMode="auto">
          <a:xfrm>
            <a:off x="4981495" y="692697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84238" y="1650265"/>
            <a:ext cx="10753195" cy="44133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ПУБЛИЧНАЯ  ЗАЩИТА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ОТЧЕТА О РЕАЛИЗАЦИИ ПРОЕКТА (ПРОГРАММЫ)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КРАЕВОЙ ИННОВАЦИОННОЙ ПЛОЩАДКИ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ПО ТЕМЕ: </a:t>
            </a:r>
            <a:r>
              <a:rPr lang="ru-RU" sz="2900" b="1" cap="all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«ОРГАНИЗАЦИЯ СОВМЕСТНОЙ ДЕЯТЕЛЬНОСТИ ДЕТЕЙ И ВЗРОСЛЫХ посредствОм творческИх  образовательных практик»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за 2021 год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/>
              </a:rPr>
              <a:t>(срок реализации проекта: 2021– 2023 гг.)</a:t>
            </a:r>
          </a:p>
          <a:p>
            <a:pPr algn="ctr"/>
            <a:endParaRPr lang="ru-RU" sz="2400" b="1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433" y="326826"/>
            <a:ext cx="1097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Управление по образованию и науке администрации муниципального образования  </a:t>
            </a:r>
          </a:p>
          <a:p>
            <a:pPr algn="ctr"/>
            <a:r>
              <a:rPr lang="ru-RU" b="1" dirty="0"/>
              <a:t>городской округ  город-курорт Сочи Краснодарского края</a:t>
            </a:r>
          </a:p>
          <a:p>
            <a:pPr algn="ctr"/>
            <a:endParaRPr lang="ru-RU" sz="800" b="1" dirty="0"/>
          </a:p>
          <a:p>
            <a:pPr algn="ctr"/>
            <a:r>
              <a:rPr lang="ru-RU" b="1" dirty="0"/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b="1" dirty="0"/>
              <a:t>«Центр дополнительного образования «Ступени» г. Сочи  </a:t>
            </a:r>
          </a:p>
        </p:txBody>
      </p:sp>
    </p:spTree>
    <p:extLst>
      <p:ext uri="{BB962C8B-B14F-4D97-AF65-F5344CB8AC3E}">
        <p14:creationId xmlns:p14="http://schemas.microsoft.com/office/powerpoint/2010/main" val="38056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1760629" cy="6480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900" b="1" cap="all" dirty="0">
                <a:latin typeface="Times New Roman" pitchFamily="18" charset="0"/>
                <a:cs typeface="Times New Roman" pitchFamily="18" charset="0"/>
              </a:rPr>
              <a:t>РЕЗУЛЬТАТИВНОСТЬ Проекта в 2021 году: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529" y="971824"/>
            <a:ext cx="472440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361950" algn="just" defTabSz="9144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приобретены необходимое оборудование и иные материально-технические ресурсы для реализации программ и творческих образовательных практик за счет средств муниципального бюджета на сумму 384,2 тыс. рублей;</a:t>
            </a:r>
          </a:p>
          <a:p>
            <a:pPr marL="285750" lvl="0" indent="361950" algn="just" defTabSz="9144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создан электронный банк дополнительных общеразвивающих модульных программ для взрослого населения по разным направленностям (9 программ);</a:t>
            </a:r>
          </a:p>
          <a:p>
            <a:pPr marL="285750" indent="361950" algn="just" defTabSz="9144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проведено 56 мероприятий в очном формате по вовлечению взрослого и детско-взрослого и детско-взрослого населения Адлерского внутригородского района города Сочи в образовательные и творческие практики, в том числе 2 – в формате семейного фестиваля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531" y="971824"/>
            <a:ext cx="4464423" cy="29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093" y="4061012"/>
            <a:ext cx="3352155" cy="223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1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9950824" cy="6480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900" b="1" cap="all" dirty="0">
                <a:latin typeface="Times New Roman" pitchFamily="18" charset="0"/>
                <a:cs typeface="Times New Roman" pitchFamily="18" charset="0"/>
              </a:rPr>
              <a:t>РЕЗУЛЬТАТИВНОСТЬ Проекта в 2021 году: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777" y="946353"/>
            <a:ext cx="6660776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организовано участие педагогов ЦДО «Ступени» в конкурсах профессионального мастерства :</a:t>
            </a:r>
          </a:p>
          <a:p>
            <a:pPr lvl="0"/>
            <a:endParaRPr lang="ru-RU" sz="1600" dirty="0"/>
          </a:p>
          <a:p>
            <a:pPr marL="285750" lvl="0" indent="361950" algn="just" defTabSz="9144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в краевом конкурсе «Лучшие практики обеспечения доступного дополнительного образования детей Краснодарского края» </a:t>
            </a:r>
            <a:r>
              <a:rPr lang="ru-RU" sz="1600" dirty="0">
                <a:latin typeface="+mn-lt"/>
              </a:rPr>
              <a:t>(1 участник,1 победитель муниципального этапа в номинации «Дистанционные курсы для учащихся системы дополнительного образования детей» - Пиенко Л.М, приказ Муниципального опорного центра дополнительного образования детей города Сочи №713 от 08.11.2021г.);</a:t>
            </a:r>
          </a:p>
          <a:p>
            <a:pPr marL="285750" indent="361950" algn="just" defTabSz="9144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во Всероссийском педагогическом конкурсе «Дистанционный урок» </a:t>
            </a:r>
            <a:r>
              <a:rPr lang="ru-RU" sz="1600" dirty="0">
                <a:latin typeface="+mn-lt"/>
              </a:rPr>
              <a:t>(дистанционный формат), проводимым редакцией журнала «Современный урок» с публикацией материалов научно-методического и учебного характера:</a:t>
            </a:r>
          </a:p>
          <a:p>
            <a:pPr marL="285750" indent="361950" algn="just" defTabSz="9144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latin typeface="+mn-lt"/>
              </a:rPr>
              <a:t> 01.08.2020-31.03.2021г. -  участников, 8 публикаций, 1 победитель (1 место) в номинации «Искусство, музыка, МХК» (Пиенко Л.М., диплом серии А35030 от 13.04.2021г);</a:t>
            </a:r>
          </a:p>
          <a:p>
            <a:pPr marL="285750" indent="361950" algn="just" defTabSz="9144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latin typeface="+mn-lt"/>
              </a:rPr>
              <a:t>01.04.2020-30.10.2021г. – 1 публикация, 1 победитель (2 место)  в номинации «Психология» (Воденицкая Ж.В., диплом серии А№37210 от 11.11.2021г.);</a:t>
            </a:r>
          </a:p>
          <a:p>
            <a:pPr marL="285750" lvl="0" indent="361950" algn="just" defTabSz="9144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в Международном конкурсе (дистанционный формат) «Открытый урок» с публикацией методических материалов </a:t>
            </a:r>
            <a:r>
              <a:rPr lang="ru-RU" sz="1600" dirty="0">
                <a:latin typeface="+mn-lt"/>
              </a:rPr>
              <a:t>(1 публикация, 1 победитель (1 место)  Пиенко Л.М., КУ91724 от 08.02.2021г.)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553" y="2102355"/>
            <a:ext cx="2351725" cy="328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3327" y="300047"/>
            <a:ext cx="2380294" cy="3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9811" y="3744048"/>
            <a:ext cx="2047326" cy="29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4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1760629" cy="6480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900" b="1" cap="all" dirty="0">
                <a:latin typeface="Times New Roman" pitchFamily="18" charset="0"/>
                <a:cs typeface="Times New Roman" pitchFamily="18" charset="0"/>
              </a:rPr>
              <a:t>РЕЗУЛЬТАТИВНОСТЬ Проекта в 2021 году: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777" y="946353"/>
            <a:ext cx="513677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lvl="0"/>
            <a:endParaRPr lang="ru-RU" sz="1600" dirty="0"/>
          </a:p>
          <a:p>
            <a:pPr marL="285750" indent="361950" algn="just" defTabSz="9144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подготовлено опубликовано в сетевых электронных изданиях 9 публикаций научно-методического характера, издано 1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методическое пособие по теме: «Творческие образовательные практики для детей и взрослых как инструмент инноваций в учреждении дополнительного образования:» (УДК 37.032 ББК 74.200.58), 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получившее </a:t>
            </a:r>
            <a:r>
              <a:rPr lang="ru-RU" sz="1600" dirty="0">
                <a:latin typeface="+mn-lt"/>
              </a:rPr>
              <a:t>положительную рецензию кандидата  педагогических наук, заведующей кафедрой дизайна и гуманитарных дисциплин ОЧУВО «Международный инновационный университет» </a:t>
            </a:r>
            <a:r>
              <a:rPr lang="ru-RU" sz="1600" dirty="0" err="1">
                <a:latin typeface="+mn-lt"/>
              </a:rPr>
              <a:t>Батыршиной</a:t>
            </a:r>
            <a:r>
              <a:rPr lang="ru-RU" sz="1600" dirty="0">
                <a:latin typeface="+mn-lt"/>
              </a:rPr>
              <a:t> А.Р.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и являющееся результатом систематизации полученного опыта руководством и педагогическим составом ЦДО «Ступени» по результатам реализации инновационного проекта.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554" y="899753"/>
            <a:ext cx="2845236" cy="403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1085" y="822436"/>
            <a:ext cx="2912664" cy="411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 descr="C:\Users\Светлана\Desktop\отчет МИП 2021\КИП_2021\методические материалы и публикации\публикация МЕДИАНАР\сертификат о рецензировани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025" y="5154706"/>
            <a:ext cx="934382" cy="128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Светлана\Desktop\отчет МИП 2021\КИП_2021\методические материалы и публикации\публикация МЕДИАНАР\свидетельство о публикаци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438" y="5154706"/>
            <a:ext cx="895410" cy="128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4568" y="4990472"/>
            <a:ext cx="1518799" cy="151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72C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965" y="506070"/>
            <a:ext cx="109817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cap="all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городских, краевых семинаров (вебинаров):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0965" y="1534697"/>
            <a:ext cx="46526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b="1" dirty="0">
                <a:solidFill>
                  <a:schemeClr val="accent1"/>
                </a:solidFill>
              </a:rPr>
              <a:t>проведено 4 мероприятия на муниципальном уровне научно-методического характера::</a:t>
            </a:r>
          </a:p>
          <a:p>
            <a:endParaRPr lang="ru-RU" dirty="0"/>
          </a:p>
          <a:p>
            <a:r>
              <a:rPr lang="ru-RU" b="1" dirty="0"/>
              <a:t>- 26.02.2021г. - онлайн-вебинар для руководителей и педагогов учреждений дополнительного образования г. Сочи по теме «Организация совместной деятельности детей и взрослых посредством творческих образовательных практик</a:t>
            </a:r>
            <a:r>
              <a:rPr lang="ru-RU" dirty="0"/>
              <a:t> на базе МБУ ДО ЦДО «Ступени г. Сочи», 9 выступлений с презентациями участников инновационного проекта), к </a:t>
            </a:r>
            <a:r>
              <a:rPr lang="ru-RU" dirty="0" err="1"/>
              <a:t>вебинару</a:t>
            </a:r>
            <a:r>
              <a:rPr lang="ru-RU" dirty="0"/>
              <a:t> на платформе ZOOM подключились 43 участника из образовательных организаций города Сочи. </a:t>
            </a:r>
            <a:endParaRPr lang="ru-RU" b="1" dirty="0"/>
          </a:p>
        </p:txBody>
      </p:sp>
      <p:pic>
        <p:nvPicPr>
          <p:cNvPr id="7" name="Picture 5" descr="C:\Users\Светлана\Desktop\ЗАЩИТА ПРОЕКТА 12.03.2021\материлаы к отчету 2020\ОНЛАЙН_ВЕБИНАР_26.02.2021_ГЛАВНАЯ\пост_релиз_26.02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976" y="3962400"/>
            <a:ext cx="4393468" cy="2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Светлана\Desktop\ЗАЩИТА ПРОЕКТА 12.03.2021\материлаы к отчету 2020\ОНЛАЙН_ВЕБИНАР_26.02.2021_ГЛАВНАЯ\пост_релиз_26.02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282" y="1238922"/>
            <a:ext cx="5158396" cy="27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965" y="506070"/>
            <a:ext cx="109817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cap="all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городских, краевых семинаров (вебинаров):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3365" y="2718038"/>
            <a:ext cx="440167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- 25.08.2021г. - научно-методический семинар для руководителей, педагогических работников образовательных организаций г. Сочи по теме «Творческие образовательные </a:t>
            </a:r>
            <a:r>
              <a:rPr lang="ru-RU" sz="1600" b="1" dirty="0"/>
              <a:t>практики для взрослых как фактор развития учреждения дополнительного образования» </a:t>
            </a:r>
            <a:r>
              <a:rPr lang="ru-RU" sz="1600" dirty="0">
                <a:solidFill>
                  <a:schemeClr val="tx2"/>
                </a:solidFill>
              </a:rPr>
              <a:t>в рамках </a:t>
            </a:r>
            <a:r>
              <a:rPr lang="en-US" sz="1600" dirty="0">
                <a:solidFill>
                  <a:schemeClr val="tx2"/>
                </a:solidFill>
              </a:rPr>
              <a:t>XXVII</a:t>
            </a:r>
            <a:r>
              <a:rPr lang="ru-RU" sz="1600" dirty="0">
                <a:solidFill>
                  <a:schemeClr val="tx2"/>
                </a:solidFill>
              </a:rPr>
              <a:t> социально-педагогического фестиваля «Образование-2021» (приказ УОН №1011 от 16.08.2021 «О подготовке и проведении </a:t>
            </a:r>
            <a:r>
              <a:rPr lang="en-US" sz="1600" dirty="0">
                <a:solidFill>
                  <a:schemeClr val="tx2"/>
                </a:solidFill>
              </a:rPr>
              <a:t>XXVII</a:t>
            </a:r>
            <a:r>
              <a:rPr lang="ru-RU" sz="1600" dirty="0">
                <a:solidFill>
                  <a:schemeClr val="tx2"/>
                </a:solidFill>
              </a:rPr>
              <a:t> социально-педагогического фестиваля «Образование-2021»),в котором приняли участие </a:t>
            </a:r>
            <a:r>
              <a:rPr lang="ru-RU" sz="1600" b="1" dirty="0"/>
              <a:t>46 участников;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7435" y="1243856"/>
            <a:ext cx="550433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</a:rPr>
              <a:t>- 26.03.2021г.,26.05.2021г. – проведен цикл мастер-классов («Сказочное воспитание»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</a:rPr>
              <a:t>«Навыки </a:t>
            </a:r>
            <a:r>
              <a:rPr lang="ru-RU" b="1" dirty="0"/>
              <a:t>актерского мастерства в сказочном воспитании»)  для педагогов дошкольных образовательных организаций Адлерского района, в которых приняли участие 40 человек</a:t>
            </a:r>
            <a:r>
              <a:rPr lang="ru-RU" dirty="0"/>
              <a:t>. Участники мероприятий ознакомились с авторской методикой сказочного воспитания Стрелкова Г.В., образами героя и антигероя; чертами личности в героях русских сказок; приемами регуляции поведения через сказочное воспитание; техниками раскрепощения; разными формами подачи материала сказки воспитанникам дошкольных образовательных учреждений;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63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965" y="506070"/>
            <a:ext cx="109817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cap="all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городских, краевых семинаров (вебинаров):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965" y="1620014"/>
            <a:ext cx="32721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- </a:t>
            </a:r>
            <a:r>
              <a:rPr lang="ru-RU" b="1" dirty="0"/>
              <a:t>13.12.2021г.-24.12.2021г. - серия открытых творческих образовательных мастер-классов «Новогоднее настроение» для обучающихся и их родителей/законных представителей, педагогических работников образовательных учреждений г. Сочи </a:t>
            </a:r>
            <a:r>
              <a:rPr lang="ru-RU" dirty="0"/>
              <a:t>проведено 8 открытых творческих образовательных мастер-классов и тренингов в мероприятиях приняли участие 102 человека.</a:t>
            </a:r>
          </a:p>
        </p:txBody>
      </p:sp>
      <p:pic>
        <p:nvPicPr>
          <p:cNvPr id="28674" name="Picture 2" descr="C:\Users\Светлана\Desktop\отчет МИП 2021\КИП_2021\мастер_классы_Новогоднее настроение_декабрь 2021\материалы АНдреевой_пресс_релиз\фото к отчету\1.jf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223" y="1129553"/>
            <a:ext cx="5467878" cy="35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Светлана\Desktop\отчет МИП 2021\КИП_2021\мастер_классы_Новогоднее настроение_декабрь 2021\материалы АНдреевой_пресс_релиз\фото к отчету\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646" y="4735706"/>
            <a:ext cx="2495942" cy="16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Светлана\Desktop\отчет МИП 2021\КИП_2021\мастер_классы_Новогоднее настроение_декабрь 2021\материалы АНдреевой_пресс_релиз\фото к отчету\27.jf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654" y="4719357"/>
            <a:ext cx="2180211" cy="17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3392" y="-387424"/>
            <a:ext cx="10710475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i="1" dirty="0">
                <a:effectLst/>
              </a:rPr>
              <a:t>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Творческие ОБРАЗОВАТЕЛЬНЫЕ ПРАКТИКИ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Светлана\Desktop\отчет МИП 2021\КИП_2021\мастер_классы_Новогоднее настроение_декабрь 2021\материалы АНдреевой_пресс_релиз\фото к отчету\3.jf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31" y="809064"/>
            <a:ext cx="5441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Светлана\Desktop\отчет МИП 2021\КИП_2021\мастер_классы_Новогоднее настроение_декабрь 2021\материалы АНдреевой_пресс_релиз\фото к отчету\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551" y="1070514"/>
            <a:ext cx="2737814" cy="20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Светлана\Desktop\отчет МИП 2021\КИП_2021\мастер_классы_Новогоднее настроение_декабрь 2021\материалы АНдреевой_пресс_релиз\фото к отчету\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224" y="4847664"/>
            <a:ext cx="1927411" cy="14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C:\Users\Светлана\Desktop\отчет МИП 2021\КИП_2021\мастер_классы_Новогоднее настроение_декабрь 2021\материалы АНдреевой_пресс_релиз\фото к отчету\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198" y="1138518"/>
            <a:ext cx="2628352" cy="19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Светлана\Desktop\отчет МИП 2021\КИП_2021\мастер_классы_Новогоднее настроение_декабрь 2021\материалы АНдреевой_пресс_релиз\фото к отчету\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718" y="4770470"/>
            <a:ext cx="2043313" cy="15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Светлана\Desktop\отчет МИП 2021\КИП_2021\мастер_классы_Новогоднее настроение_декабрь 2021\материалы АНдреевой_пресс_релиз\фото к отчету\17.jf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787" y="3515362"/>
            <a:ext cx="2100232" cy="28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Светлана\Desktop\отчет МИП 2021\КИП_2021\мастер_классы_Новогоднее настроение_декабрь 2021\материалы АНдреевой_пресс_релиз\фото к отчету\18.jf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1785" y="3515361"/>
            <a:ext cx="2267831" cy="28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6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3392" y="-387424"/>
            <a:ext cx="10710475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i="1" dirty="0">
                <a:effectLst/>
              </a:rPr>
              <a:t>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Творческие ОБРАЗОВАТЕЛЬНЫЕ ПРАКТИКИ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Светлана\Desktop\отчет МИП 2021\КИП_2021\мастер_классы_Новогоднее настроение_декабрь 2021\материалы АНдреевой_пресс_релиз\фото к отчету\4.jf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09" y="2440892"/>
            <a:ext cx="4628957" cy="34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Светлана\Desktop\отчет МИП 2021\КИП_2021\мастер_классы_Новогоднее настроение_декабрь 2021\материалы АНдреевой_пресс_релиз\фото к отчету\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613" y="1081240"/>
            <a:ext cx="2525256" cy="11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Светлана\Desktop\отчет МИП 2021\КИП_2021\мастер_классы_Новогоднее настроение_декабрь 2021\материалы АНдреевой_пресс_релиз\фото к отчету\25.jf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139" y="2420206"/>
            <a:ext cx="2030400" cy="281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C:\Users\Светлана\Desktop\отчет МИП 2021\КИП_2021\мастер_классы_Новогоднее настроение_декабрь 2021\материалы АНдреевой_пресс_релиз\фото к отчету\6.jf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539" y="1081240"/>
            <a:ext cx="4760259" cy="38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C:\Users\Светлана\Desktop\отчет МИП 2021\КИП_2021\мастер_классы_Новогоднее настроение_декабрь 2021\материалы АНдреевой_пресс_релиз\фото к отчету\29.jf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906" y="5124171"/>
            <a:ext cx="2580338" cy="14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5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3392" y="-387424"/>
            <a:ext cx="10710475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i="1" dirty="0">
                <a:effectLst/>
              </a:rPr>
              <a:t>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Творческие ОБРАЗОВАТЕЛЬНЫЕ ПРАКТИКИ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Светлана\Desktop\отчет МИП 2021\КИП_2021\мастер_классы_Новогоднее настроение_декабрь 2021\материалы АНдреевой_пресс_релиз\фото к отчету\5.jf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" y="1100603"/>
            <a:ext cx="5974341" cy="441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Светлана\Desktop\отчет МИП 2021\КИП_2021\мастер_классы_Новогоднее настроение_декабрь 2021\материалы АНдреевой_пресс_релиз\фото к отчету\31.jf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342" y="4434168"/>
            <a:ext cx="2871693" cy="21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Светлана\Desktop\отчет МИП 2021\КИП_2021\мастер_классы_Новогоднее настроение_декабрь 2021\материалы АНдреевой_пресс_релиз\фото к отчету\32.jf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6251" y="614082"/>
            <a:ext cx="2332036" cy="31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Светлана\Desktop\отчет МИП 2021\КИП_2021\мастер_классы_Новогоднее настроение_декабрь 2021\материалы АНдреевой_пресс_релиз\фото к отчету\30.jf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062" y="1708524"/>
            <a:ext cx="2419349" cy="322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1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3392" y="-387424"/>
            <a:ext cx="10710475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i="1" dirty="0">
                <a:effectLst/>
              </a:rPr>
              <a:t>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Творческие ОБРАЗОВАТЕЛЬНЫЕ ПРАКТИКИ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Светлана\Desktop\отчет МИП 2021\КИП_2021\мастер_классы_Новогоднее настроение_декабрь 2021\материалы АНдреевой_пресс_релиз\фото к отчету\2.jf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58" y="948049"/>
            <a:ext cx="4286063" cy="31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Светлана\Desktop\отчет МИП 2021\КИП_2021\мастер_классы_Новогоднее настроение_декабрь 2021\материалы АНдреевой_пресс_релиз\фото к отчету\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723" y="4183656"/>
            <a:ext cx="3444563" cy="22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Светлана\Desktop\отчет МИП 2021\КИП_2021\мастер_классы_Новогоднее настроение_декабрь 2021\материалы АНдреевой_пресс_релиз\фото к отчету\7.jf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742" y="948049"/>
            <a:ext cx="4374776" cy="32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Светлана\Desktop\отчет МИП 2021\КИП_2021\мастер_классы_Новогоднее настроение_декабрь 2021\материалы АНдреевой_пресс_релиз\фото к отчету\26.jf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010" y="4216652"/>
            <a:ext cx="3532095" cy="21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C:\Users\Светлана\Desktop\отчет МИП 2021\КИП_2021\мастер_классы_Новогоднее настроение_декабрь 2021\материалы АНдреевой_пресс_релиз\фото к отчету\28.jf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492" y="2416367"/>
            <a:ext cx="3197411" cy="23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5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5" y="404664"/>
            <a:ext cx="10134411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ПАСПОРТНАЯ ИНФОРМАЦИЯ: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240" y="963761"/>
            <a:ext cx="10561173" cy="5544616"/>
          </a:xfrm>
        </p:spPr>
        <p:txBody>
          <a:bodyPr>
            <a:normAutofit fontScale="77500" lnSpcReduction="20000"/>
          </a:bodyPr>
          <a:lstStyle/>
          <a:p>
            <a:pPr marL="0" indent="360363" algn="just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1. Юридическое название учреждения: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Муниципальное  бюджетное учреждение дополнительного образования «Центр дополнительного образования «Ступени» г. Сочи</a:t>
            </a:r>
          </a:p>
          <a:p>
            <a:pPr marL="0" indent="360363" algn="just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2. Учредитель: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Управление по образованию и науке администрации муниципального образования городской округ город-курорт Сочи Краснодарского края</a:t>
            </a:r>
          </a:p>
          <a:p>
            <a:pPr marL="0" indent="360363" algn="just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3. Юридический адрес: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354340, Краснодарский край, г. Сочи,                                                                        Адлерский район, ул. Садовая, 18.</a:t>
            </a:r>
          </a:p>
          <a:p>
            <a:pPr marL="0" indent="360363" algn="just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4. Ф.И.О. руководителя: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Комарова Ольга Николаевна.</a:t>
            </a:r>
          </a:p>
          <a:p>
            <a:pPr marL="0" indent="360363" algn="just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Научный руководитель, научный консультант, научные рецензенты отчета (при наличии):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отсутствует.</a:t>
            </a:r>
          </a:p>
          <a:p>
            <a:pPr marL="0" indent="360363" algn="just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5. Телефон: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240-15-93, 241-11-51;   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факс: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240-17-70;  </a:t>
            </a:r>
          </a:p>
          <a:p>
            <a:pPr marL="0" indent="360363" algn="just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e-mail: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acdod@edu.sochi.ru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360363" algn="just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6. Сайт учреждения: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2"/>
              </a:rPr>
              <a:t>http://www.cdoadler.sochi-schools.ru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/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360363" algn="just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7. Активная ссылка на раздел на сайте, посвященный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проекту: </a:t>
            </a:r>
          </a:p>
          <a:p>
            <a:pPr marL="0" indent="360363" algn="just">
              <a:buNone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  <a:hlinkClick r:id="rId3"/>
              </a:rPr>
              <a:t>http://cdoadler.sochi-schools.ru/innovatsionnaya-deyatelnost/kraevaya-innovatsionnaya-ploshhadk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360363" algn="just">
              <a:buNone/>
            </a:pPr>
            <a:endParaRPr lang="ru-RU" sz="21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360363" algn="just">
              <a:buNone/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Статус краевой инновационной площадки присвоен Муниципальному бюджетному учреждению дополнительного образования «Центр дополнительного образования «Ступени» г. Сочи в 2020 году (приказ Министерства образования, науки и молодежной политики Краснодарского края №313 от 05.02.2021 года «О присвоении статуса краевых инновационных площадок»).</a:t>
            </a:r>
          </a:p>
          <a:p>
            <a:pPr marL="0" indent="360363" algn="just">
              <a:buNone/>
            </a:pPr>
            <a:endParaRPr lang="ru-RU" sz="2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174625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673" y="3248999"/>
            <a:ext cx="1316411" cy="131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1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3392" y="-387424"/>
            <a:ext cx="10710475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i="1" dirty="0">
                <a:effectLst/>
              </a:rPr>
              <a:t>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Творческие ОБРАЗОВАТЕЛЬНЫЕ ПРАКТИКИ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886011"/>
            <a:ext cx="4258234" cy="283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812" y="851648"/>
            <a:ext cx="4527176" cy="287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869764"/>
            <a:ext cx="4258234" cy="276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811" y="3869764"/>
            <a:ext cx="4625789" cy="276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5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3392" y="-387424"/>
            <a:ext cx="10710475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i="1" dirty="0">
                <a:effectLst/>
              </a:rPr>
              <a:t>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Творческие ОБРАЗОВАТЕЛЬНЫЕ ПРАКТИКИ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06" y="818776"/>
            <a:ext cx="4728882" cy="31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306" y="3003173"/>
            <a:ext cx="5132293" cy="34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8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3" y="404664"/>
            <a:ext cx="1920421" cy="138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2849" y="5126651"/>
            <a:ext cx="1846036" cy="138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289" y="404664"/>
            <a:ext cx="2929380" cy="455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669" y="2148197"/>
            <a:ext cx="2910603" cy="36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13792" y="260648"/>
            <a:ext cx="6074497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СЕМЕЙНЫЙ КЛУБ «СКАЗ»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40" y="2924944"/>
            <a:ext cx="280025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272" y="1638105"/>
            <a:ext cx="2562005" cy="331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3766" y="132002"/>
            <a:ext cx="11540937" cy="4955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latin typeface="Times New Roman" pitchFamily="18" charset="0"/>
                <a:cs typeface="Times New Roman" pitchFamily="18" charset="0"/>
              </a:rPr>
              <a:t>ОБРАЗОВАТЕЛЬНЫЕ ПРАКТИКИ  в очном и дистанционном формате: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66" y="708210"/>
            <a:ext cx="5683622" cy="51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106" y="2528047"/>
            <a:ext cx="5785597" cy="371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824" y="708210"/>
            <a:ext cx="5809722" cy="166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533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1424" y="-612068"/>
            <a:ext cx="10710475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latin typeface="Times New Roman" pitchFamily="18" charset="0"/>
                <a:cs typeface="Times New Roman" pitchFamily="18" charset="0"/>
              </a:rPr>
              <a:t>ОБРАЗОВАТЕЛЬНЫЕ ПРАКТИКИ  в очном формате: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" y="763213"/>
            <a:ext cx="4990353" cy="520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916" y="2206389"/>
            <a:ext cx="5635625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5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2053" y="188640"/>
            <a:ext cx="10710475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Взрослый КОНТИНГЕНТ ОБУЧАЮЩИХСЯ </a:t>
            </a:r>
            <a:br>
              <a:rPr lang="ru-RU" sz="24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ЗА ОТЧЕТНЫЙ ПЕРИОД: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1639888"/>
            <a:ext cx="11018837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87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0" y="116632"/>
            <a:ext cx="6874935" cy="9715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БАЛЬНЫЕ ТАНЦЫ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ДЛЯ ВЗРОСЛЫХ «СЕНЬОРЫ»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331" y="1253565"/>
            <a:ext cx="2185399" cy="240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80" y="1070637"/>
            <a:ext cx="22530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Объект 2"/>
          <p:cNvSpPr>
            <a:spLocks noGrp="1"/>
          </p:cNvSpPr>
          <p:nvPr>
            <p:ph idx="1"/>
          </p:nvPr>
        </p:nvSpPr>
        <p:spPr>
          <a:xfrm>
            <a:off x="2927351" y="5661028"/>
            <a:ext cx="1056216" cy="277813"/>
          </a:xfrm>
        </p:spPr>
        <p:txBody>
          <a:bodyPr>
            <a:normAutofit fontScale="62500" lnSpcReduction="20000"/>
          </a:bodyPr>
          <a:lstStyle/>
          <a:p>
            <a:endParaRPr lang="ru-RU" altLang="ru-RU"/>
          </a:p>
        </p:txBody>
      </p:sp>
      <p:pic>
        <p:nvPicPr>
          <p:cNvPr id="15367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203" y="4005064"/>
            <a:ext cx="4584099" cy="265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80" y="4005064"/>
            <a:ext cx="3798955" cy="266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461" y="1253564"/>
            <a:ext cx="2303453" cy="237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225" y="332656"/>
            <a:ext cx="3613655" cy="34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331" y="3960160"/>
            <a:ext cx="2455131" cy="269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385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864" y="94993"/>
            <a:ext cx="11397647" cy="9715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ЭСТРАДНО-БАЛЬНЫЕ ТАНЦЫ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ДЛЯ ВЗРОСЛЫХ «РИТМ»</a:t>
            </a:r>
          </a:p>
        </p:txBody>
      </p:sp>
      <p:sp>
        <p:nvSpPr>
          <p:cNvPr id="3" name="AutoShape 2" descr="blob:https://web.whatsapp.com/e8aac442-c4f4-4efd-b046-281339aca2fd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blob:https://web.whatsapp.com/b10cd37d-cbda-4a5e-bf6d-f2c997262465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578" y="4077072"/>
            <a:ext cx="3675572" cy="201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8" descr="blob:https://web.whatsapp.com/459a8b2c-ba26-4746-b903-94fcb624ebd2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21" y="1124744"/>
            <a:ext cx="5741011" cy="273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1" descr="blob:https://web.whatsapp.com/ba500bf1-83d0-44ce-9f13-fb81c8b26c6b"/>
          <p:cNvSpPr>
            <a:spLocks noChangeAspect="1" noChangeArrowheads="1"/>
          </p:cNvSpPr>
          <p:nvPr/>
        </p:nvSpPr>
        <p:spPr bwMode="auto">
          <a:xfrm>
            <a:off x="3023659" y="48324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123" y="580768"/>
            <a:ext cx="4214448" cy="248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33" y="4077072"/>
            <a:ext cx="3057269" cy="201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171" y="3284984"/>
            <a:ext cx="4022427" cy="280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054" y="2413315"/>
            <a:ext cx="4120551" cy="216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54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260350"/>
            <a:ext cx="11243259" cy="9715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СОВРЕМЕННЫЕ ТАНЦЫ ДЛЯ ВЗРОСЛЫХ «</a:t>
            </a:r>
            <a:r>
              <a:rPr lang="en-US" altLang="ru-RU" sz="3200" b="1" dirty="0">
                <a:latin typeface="Times New Roman" pitchFamily="18" charset="0"/>
                <a:cs typeface="Times New Roman" pitchFamily="18" charset="0"/>
              </a:rPr>
              <a:t>LADY STILE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AutoShape 2" descr="blob:https://web.whatsapp.com/e8aac442-c4f4-4efd-b046-281339aca2fd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blob:https://web.whatsapp.com/b10cd37d-cbda-4a5e-bf6d-f2c997262465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blob:https://web.whatsapp.com/459a8b2c-ba26-4746-b903-94fcb624ebd2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blob:https://web.whatsapp.com/ba500bf1-83d0-44ce-9f13-fb81c8b26c6b"/>
          <p:cNvSpPr>
            <a:spLocks noChangeAspect="1" noChangeArrowheads="1"/>
          </p:cNvSpPr>
          <p:nvPr/>
        </p:nvSpPr>
        <p:spPr bwMode="auto">
          <a:xfrm>
            <a:off x="817033" y="31274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blob:https://web.whatsapp.com/b74d444f-8429-43d8-aa4a-85f19e1373bd"/>
          <p:cNvSpPr>
            <a:spLocks noChangeAspect="1" noChangeArrowheads="1"/>
          </p:cNvSpPr>
          <p:nvPr/>
        </p:nvSpPr>
        <p:spPr bwMode="auto">
          <a:xfrm>
            <a:off x="1020233" y="465139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64" y="1177151"/>
            <a:ext cx="5025243" cy="33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338" y="3209026"/>
            <a:ext cx="4536663" cy="327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536" y="1628800"/>
            <a:ext cx="5025243" cy="425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768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49621" y="476673"/>
            <a:ext cx="7431800" cy="1061375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600" b="1" cap="all" dirty="0">
                <a:latin typeface="Times New Roman" pitchFamily="18" charset="0"/>
                <a:cs typeface="Times New Roman" pitchFamily="18" charset="0"/>
              </a:rPr>
              <a:t>по психологии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«Тренинг-коррекция детско-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родительтких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отношений» 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 «РОДИТЕЛЬСКИЙ ТРУД»</a:t>
            </a:r>
          </a:p>
        </p:txBody>
      </p:sp>
      <p:sp>
        <p:nvSpPr>
          <p:cNvPr id="2" name="AutoShape 2" descr="blob:https://web.whatsapp.com/179a1647-5412-490f-aaaf-ff54b5425c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3" y="1869116"/>
            <a:ext cx="38501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203" y="4365105"/>
            <a:ext cx="3850124" cy="217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 descr="C:\Users\LilekPC\Desktop\2020-08-27-23-48-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313" y="4365104"/>
            <a:ext cx="3564515" cy="21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1988840"/>
            <a:ext cx="3072343" cy="213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787" y="1884384"/>
            <a:ext cx="3469568" cy="207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4365104"/>
            <a:ext cx="3326229" cy="217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856" y="3365320"/>
            <a:ext cx="1773531" cy="12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393" y="3573016"/>
            <a:ext cx="2139620" cy="104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260649"/>
            <a:ext cx="3072343" cy="159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40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5" y="188640"/>
            <a:ext cx="10134411" cy="648072"/>
          </a:xfrm>
        </p:spPr>
        <p:txBody>
          <a:bodyPr>
            <a:noAutofit/>
          </a:bodyPr>
          <a:lstStyle/>
          <a:p>
            <a:pPr lvl="0"/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Тема проекта. Цель: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701316"/>
            <a:ext cx="10372344" cy="5392434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300" b="1" cap="all" dirty="0">
                <a:solidFill>
                  <a:schemeClr val="tx1"/>
                </a:solidFill>
                <a:latin typeface="+mn-lt"/>
              </a:rPr>
              <a:t>Тема  проекта  (программы)  КИП: </a:t>
            </a:r>
          </a:p>
          <a:p>
            <a:pPr marL="0" indent="360363" algn="just">
              <a:buNone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Организация совместной деятельности детей и взрослых посредством творческих образовательных практик». </a:t>
            </a:r>
          </a:p>
          <a:p>
            <a:pPr marL="0" indent="360363" algn="just">
              <a:buNone/>
            </a:pPr>
            <a:endParaRPr lang="ru-RU" sz="800" b="1" dirty="0">
              <a:solidFill>
                <a:schemeClr val="tx1"/>
              </a:solidFill>
              <a:latin typeface="+mn-lt"/>
            </a:endParaRPr>
          </a:p>
          <a:p>
            <a:pPr marL="0" indent="360363" algn="just">
              <a:buNone/>
            </a:pPr>
            <a:r>
              <a:rPr lang="ru-RU" sz="1300" b="1" cap="all" dirty="0">
                <a:solidFill>
                  <a:schemeClr val="tx1"/>
                </a:solidFill>
                <a:latin typeface="+mn-lt"/>
              </a:rPr>
              <a:t>Объект  инновационной  деятельности: </a:t>
            </a:r>
          </a:p>
          <a:p>
            <a:pPr marL="0" indent="360363" algn="just">
              <a:buNone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детско-взрослые образовательные, творческие практики и дополнительные общеразвивающие общеобразовательные программы краткосрочного формата для взрослых как пространство непрерывного образования и развития личности.</a:t>
            </a:r>
          </a:p>
          <a:p>
            <a:pPr marL="0" indent="360363" algn="just">
              <a:buNone/>
            </a:pPr>
            <a:endParaRPr lang="ru-RU" sz="800" b="1" dirty="0">
              <a:solidFill>
                <a:schemeClr val="tx1"/>
              </a:solidFill>
              <a:latin typeface="+mn-lt"/>
            </a:endParaRPr>
          </a:p>
          <a:p>
            <a:pPr marL="0" indent="360363" algn="just">
              <a:buNone/>
            </a:pPr>
            <a:r>
              <a:rPr lang="ru-RU" sz="1300" b="1" cap="all" dirty="0">
                <a:solidFill>
                  <a:schemeClr val="tx1"/>
                </a:solidFill>
                <a:latin typeface="+mn-lt"/>
              </a:rPr>
              <a:t>Предмет  инновационной деятельности: </a:t>
            </a:r>
          </a:p>
          <a:p>
            <a:pPr marL="0" indent="360363" algn="just">
              <a:buNone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разработка модели образовательной среды как системы структурно-организационных, административно-управленческих, психолого-педагогических условий и дополнительных общеразвивающих модульных программ, включающих краткосрочные детско-взрослые, образовательные, творческие практики.</a:t>
            </a:r>
          </a:p>
          <a:p>
            <a:pPr marL="0" indent="360363" algn="just">
              <a:buNone/>
            </a:pPr>
            <a:endParaRPr lang="ru-RU" sz="800" b="1" dirty="0">
              <a:solidFill>
                <a:schemeClr val="tx1"/>
              </a:solidFill>
              <a:latin typeface="+mn-lt"/>
            </a:endParaRPr>
          </a:p>
          <a:p>
            <a:pPr marL="0" indent="360363" algn="just">
              <a:buNone/>
            </a:pPr>
            <a:r>
              <a:rPr lang="ru-RU" sz="1300" b="1" cap="all" dirty="0">
                <a:solidFill>
                  <a:schemeClr val="tx1"/>
                </a:solidFill>
                <a:latin typeface="+mn-lt"/>
              </a:rPr>
              <a:t>Цель проекта: </a:t>
            </a:r>
          </a:p>
          <a:p>
            <a:pPr marL="0" indent="360363" algn="just">
              <a:buNone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создание на базе учреждения дополнительного образования модели открытой, гибкой, организованной, вариативной, личностно-ориентированной образовательной среды для  непрерывного образования детей и взрослых, укрепления связей между поколениями за счет участия в детско-взрослых образовательных и творческих практиках.</a:t>
            </a:r>
          </a:p>
          <a:p>
            <a:pPr marL="0" indent="360363" algn="just">
              <a:buNone/>
            </a:pPr>
            <a:endParaRPr lang="ru-RU" sz="800" b="1" cap="all" dirty="0">
              <a:solidFill>
                <a:schemeClr val="tx1"/>
              </a:solidFill>
              <a:latin typeface="+mn-lt"/>
            </a:endParaRPr>
          </a:p>
          <a:p>
            <a:pPr marL="0" indent="360363" algn="just">
              <a:buNone/>
            </a:pPr>
            <a:r>
              <a:rPr lang="ru-RU" sz="1300" b="1" cap="all" dirty="0">
                <a:solidFill>
                  <a:schemeClr val="tx1"/>
                </a:solidFill>
                <a:latin typeface="+mn-lt"/>
              </a:rPr>
              <a:t>Особенность  проекта:</a:t>
            </a:r>
          </a:p>
          <a:p>
            <a:pPr marL="0" indent="360363" algn="just">
              <a:buNone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является практико-ориентированным и реализуется на базе учреждения дополнительного образования, основным  контингентом  которого ранее традиционно являлись только дети. </a:t>
            </a:r>
          </a:p>
          <a:p>
            <a:pPr marL="0" indent="360363" algn="just">
              <a:buNone/>
            </a:pPr>
            <a:endParaRPr lang="ru-RU" sz="800" b="1" cap="all" dirty="0">
              <a:solidFill>
                <a:schemeClr val="tx1"/>
              </a:solidFill>
            </a:endParaRPr>
          </a:p>
          <a:p>
            <a:pPr marL="0" indent="360363" algn="just">
              <a:buNone/>
            </a:pPr>
            <a:r>
              <a:rPr lang="ru-RU" sz="1300" b="1" cap="all" dirty="0">
                <a:solidFill>
                  <a:schemeClr val="tx1"/>
                </a:solidFill>
                <a:latin typeface="+mn-lt"/>
              </a:rPr>
              <a:t>ИнновацИонность  проекта:</a:t>
            </a:r>
          </a:p>
          <a:p>
            <a:pPr marL="0" indent="360363" algn="just">
              <a:buNone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заключается в разработке и реализации системы программ краткосрочных творческих практик для взрослого населения; реализации новых альтернативных форм оказания платных образовательных услуг; обеспечении вариативности  образования. </a:t>
            </a:r>
          </a:p>
          <a:p>
            <a:pPr marL="0" indent="360363" algn="just">
              <a:buNone/>
            </a:pPr>
            <a:endParaRPr lang="ru-RU" sz="13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360363" algn="just">
              <a:buNone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».</a:t>
            </a:r>
          </a:p>
          <a:p>
            <a:pPr marL="0" indent="360363" algn="just">
              <a:buNone/>
            </a:pPr>
            <a:endParaRPr lang="ru-RU" sz="1300" b="1" dirty="0">
              <a:solidFill>
                <a:schemeClr val="tx1"/>
              </a:solidFill>
              <a:latin typeface="+mn-lt"/>
            </a:endParaRPr>
          </a:p>
          <a:p>
            <a:pPr marL="0" indent="360363" algn="just">
              <a:buNone/>
            </a:pPr>
            <a:endParaRPr lang="ru-RU" sz="1300" b="1" dirty="0">
              <a:solidFill>
                <a:schemeClr val="tx1"/>
              </a:solidFill>
              <a:latin typeface="+mn-lt"/>
            </a:endParaRPr>
          </a:p>
          <a:p>
            <a:pPr marL="0" indent="174625" algn="just">
              <a:buNone/>
            </a:pPr>
            <a:endParaRPr lang="ru-RU" sz="13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09165" y="4773006"/>
            <a:ext cx="10657184" cy="23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360363" algn="just">
              <a:buFont typeface="Arial" pitchFamily="34" charset="0"/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1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710475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i="1" dirty="0">
                <a:effectLst/>
              </a:rPr>
              <a:t> </a:t>
            </a:r>
            <a:r>
              <a:rPr lang="ru-RU" sz="1800" b="1" cap="all" dirty="0">
                <a:latin typeface="Times New Roman" pitchFamily="18" charset="0"/>
                <a:cs typeface="Times New Roman" pitchFamily="18" charset="0"/>
              </a:rPr>
              <a:t>Показатели эффективности инновационной деятельности КИП  </a:t>
            </a:r>
            <a:br>
              <a:rPr lang="ru-RU" sz="18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>
                <a:latin typeface="Times New Roman" pitchFamily="18" charset="0"/>
                <a:cs typeface="Times New Roman" pitchFamily="18" charset="0"/>
              </a:rPr>
              <a:t>ЦДО «Ступени» в 2021 году  (первый  год реализации проекта):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542" y="1669614"/>
            <a:ext cx="9012704" cy="452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3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007435" y="1556792"/>
            <a:ext cx="10560051" cy="4742304"/>
          </a:xfrm>
        </p:spPr>
        <p:txBody>
          <a:bodyPr>
            <a:normAutofit/>
          </a:bodyPr>
          <a:lstStyle/>
          <a:p>
            <a:pPr marL="0" indent="361950" algn="just" fontAlgn="base">
              <a:lnSpc>
                <a:spcPct val="11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  <a:latin typeface="+mn-lt"/>
              </a:rPr>
              <a:t>МОБУ СОШ №66 (договор о сетевом взаимодействии и сотрудничестве №б/н от 01.09.2019г.);</a:t>
            </a:r>
          </a:p>
          <a:p>
            <a:pPr marL="0" indent="361950" algn="just" fontAlgn="base">
              <a:lnSpc>
                <a:spcPct val="11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  <a:latin typeface="+mn-lt"/>
              </a:rPr>
              <a:t>МОБУ СОШ №67 (договор о сетевом взаимодействии и сотрудничестве № б/нот 01.09.2019г.);</a:t>
            </a:r>
          </a:p>
          <a:p>
            <a:pPr marL="0" indent="361950" algn="just" fontAlgn="base">
              <a:lnSpc>
                <a:spcPct val="11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  <a:latin typeface="+mn-lt"/>
              </a:rPr>
              <a:t>МОБУ СОШ №38 (договор о социальном партнерстве и сотрудничестве №17 от 01.11.2019г.);</a:t>
            </a:r>
          </a:p>
          <a:p>
            <a:pPr marL="0" indent="361950" algn="just" fontAlgn="base">
              <a:lnSpc>
                <a:spcPct val="11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  <a:latin typeface="+mn-lt"/>
              </a:rPr>
              <a:t>МБУК «Музей истории Адлерского района» г. Сочи (договор о совместной деятельности № 17 от 25.10.2019г.);</a:t>
            </a:r>
          </a:p>
          <a:p>
            <a:pPr marL="0" indent="361950" algn="just" fontAlgn="base">
              <a:lnSpc>
                <a:spcPct val="11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  <a:latin typeface="+mn-lt"/>
              </a:rPr>
              <a:t>РДК «Адлер» (договор о социальном партнёрстве и сотрудничестве №18 от 01.11.2019г.);</a:t>
            </a:r>
          </a:p>
          <a:p>
            <a:pPr marL="0" indent="361950" algn="just" fontAlgn="base">
              <a:lnSpc>
                <a:spcPct val="11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  <a:latin typeface="+mn-lt"/>
              </a:rPr>
              <a:t>Войсковая часть № 3662 (договор о совместной деятельности №б/н от 01.09.2019г.).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620688"/>
            <a:ext cx="10847916" cy="4318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СЕТЕВОЕ ВЗАИМОДЕЙСТВИЕ: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58438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433" y="-80301"/>
            <a:ext cx="10710475" cy="1224136"/>
          </a:xfrm>
        </p:spPr>
        <p:txBody>
          <a:bodyPr>
            <a:noAutofit/>
          </a:bodyPr>
          <a:lstStyle/>
          <a:p>
            <a:r>
              <a:rPr lang="ru-RU" sz="1800" i="1" dirty="0">
                <a:effectLst/>
              </a:rPr>
              <a:t> </a:t>
            </a:r>
            <a:r>
              <a:rPr lang="ru-RU" sz="1800" b="1" cap="all" dirty="0"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sz="1800" b="1" cap="all" dirty="0" err="1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sz="1800" b="1" cap="all" dirty="0">
                <a:latin typeface="Times New Roman" pitchFamily="18" charset="0"/>
                <a:cs typeface="Times New Roman" pitchFamily="18" charset="0"/>
              </a:rPr>
              <a:t> КИП в 2021 году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05156"/>
              </p:ext>
            </p:extLst>
          </p:nvPr>
        </p:nvGraphicFramePr>
        <p:xfrm>
          <a:off x="1484462" y="1652888"/>
          <a:ext cx="9416620" cy="4346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Сумма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(тыс. руб.)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Целевое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назначение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Расходы на поставку ноутбуков 15.6" FHD Acer Extensa EX215-54-36D0 black (Core i3 1115G4/8Gb/256Gb SSD/noDVD/VGA int/W10) – 2 шт.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117,00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Улучшение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материально-технической базы, продвижение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образовательных услуг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Расходы на поставку комплекта R3-800DX273  «Интерактивная доска </a:t>
                      </a:r>
                      <a:r>
                        <a:rPr lang="ru-RU" sz="1100" dirty="0" err="1">
                          <a:effectLst/>
                        </a:rPr>
                        <a:t>Newline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TruBoard</a:t>
                      </a:r>
                      <a:r>
                        <a:rPr lang="ru-RU" sz="1100" dirty="0">
                          <a:effectLst/>
                        </a:rPr>
                        <a:t> R3-800: 78" дюймов, инфракрасная технология, формат 4:3 функциональные кнопки; мультимедийный DLP-проектор </a:t>
                      </a:r>
                      <a:r>
                        <a:rPr lang="ru-RU" sz="1100" dirty="0" err="1">
                          <a:effectLst/>
                        </a:rPr>
                        <a:t>Vivitek</a:t>
                      </a:r>
                      <a:r>
                        <a:rPr lang="ru-RU" sz="1100" dirty="0">
                          <a:effectLst/>
                        </a:rPr>
                        <a:t> DX273 (DLP, XGA, 4000ANSI </a:t>
                      </a:r>
                      <a:r>
                        <a:rPr lang="ru-RU" sz="1100" dirty="0" err="1">
                          <a:effectLst/>
                        </a:rPr>
                        <a:t>Lm</a:t>
                      </a:r>
                      <a:r>
                        <a:rPr lang="ru-RU" sz="1100" dirty="0">
                          <a:effectLst/>
                        </a:rPr>
                        <a:t>, 20000:1, 1.94-2.33:1 , HDMI x2, 10000 / 5500 часов, 29Дб/32Дб, 2,6кг., 3D); крепление </a:t>
                      </a:r>
                      <a:r>
                        <a:rPr lang="ru-RU" sz="1100" dirty="0" err="1">
                          <a:effectLst/>
                        </a:rPr>
                        <a:t>настенно</a:t>
                      </a:r>
                      <a:r>
                        <a:rPr lang="ru-RU" sz="1100" dirty="0">
                          <a:effectLst/>
                        </a:rPr>
                        <a:t>-потолочное для проектора до 20 кг </a:t>
                      </a:r>
                      <a:r>
                        <a:rPr lang="ru-RU" sz="1100" dirty="0" err="1">
                          <a:effectLst/>
                        </a:rPr>
                        <a:t>Digis</a:t>
                      </a:r>
                      <a:r>
                        <a:rPr lang="ru-RU" sz="1100" dirty="0">
                          <a:effectLst/>
                        </a:rPr>
                        <a:t> DSM-14Kw (белый)»- 1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Расходы на поставку р</a:t>
                      </a:r>
                      <a:r>
                        <a:rPr lang="ru-RU" sz="1100" u="sng">
                          <a:effectLst/>
                        </a:rPr>
                        <a:t>аспошивальной машины Merrylok 095</a:t>
                      </a:r>
                      <a:r>
                        <a:rPr lang="ru-RU" sz="1100">
                          <a:effectLst/>
                        </a:rPr>
                        <a:t>- 1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33,88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работы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творческих мастерских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Расходы на поставку стола раскройного 2000х1200х950 – 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29,97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Расходы на поставку швейной машины Janome Décor Excel 5018 - 1 шт	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29,90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Расходы на поставку оверлога Juki B 850N»- 1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39,90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Расходы на поставку ширмы театральной напольной – 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20,86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Расходы на поставку набора </a:t>
                      </a:r>
                      <a:r>
                        <a:rPr lang="ru-RU" sz="1100" u="sng">
                          <a:effectLst/>
                        </a:rPr>
                        <a:t>кукол 20-25 см для кукольного театра (14 персонажей) - 1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12,69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32">
                <a:tc gridSpan="2">
                  <a:txBody>
                    <a:bodyPr/>
                    <a:lstStyle/>
                    <a:p>
                      <a:pPr indent="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384,20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50" y="153071"/>
            <a:ext cx="10710475" cy="648072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atin typeface="Times New Roman" pitchFamily="18" charset="0"/>
                <a:cs typeface="Times New Roman" pitchFamily="18" charset="0"/>
              </a:rPr>
              <a:t>участиЕ  в  обучающих вебинарах и курсах повышения квалификации: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4659" y="838306"/>
            <a:ext cx="585395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200" b="1" dirty="0"/>
              <a:t>Воденицкая Ж.В., ООО «Институт социально-психологической адаптации и здоровья нации «Перспективы», г. Комсомольск-на-Амуре, 18.03.2018г.–31.03.2021, диплом о профессиональной переподготовке 272414122431 от 21.04.2021г., 1524 ч., квалификация «специалист» в сфере «Психодинамическая психотерапия», специализация «»Кататимно-имагинативная психотерапия»;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Труфанова Т.В., курсы повышения квалификации, ООО «Инфоурок», 14.02.2021г.– 03.03.2021г., 72 ч., тема «Дистанционное обучение как современный формат преподавания»;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200" b="1" dirty="0"/>
              <a:t>Пастушенко Л.В., курсы повышения квалификации, ГБОУ ИРО Краснодарского края, 08.11.2021г.–18.11.2021г., 72 ч., тема «Современные образовательные технологии в контексте модернизации системы дополнительного образования»; 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Фролова Е.А. курсы повышения квалификации, Столичный учебный центр, г. Москва, 29.06.2021г.– 13.07.2021г., 72 ч., тема «Дополнительное образование: инновационные подходы к организации учебного процессе»;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200" b="1" dirty="0"/>
              <a:t>Десяткина Е.Н., курсы повышения квалификации, АНО ДО «ЛингваНова», Центр онлайн-обучения Всероссийского форума «Педагоги России: инновации в образовании», г. Екатеринбург, 22.03.2021г.– 26.03.2021г., 36 ч., удостоверение ФПР-1992 от 31.03.2021г., тема «Методист онлайн обучения. Цифровая грамотность педагога: курсостроение и создание образовательного контента в онлайн»;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Рагимова А.И., онлайн-семинар, ООО «Высшая школа делового администрирования», 03.04.2021г.–10.04.2021г., г. Екатеринбург, 16 ч., сертификат 9289296006 от 10.04.2021г., тема «Создание условий в образовательной организации для реализации адаптированных основных образовательных программ обучающихся с ограниченными возможностями здоровья»;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" y="838306"/>
            <a:ext cx="1529500" cy="220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9285" y="1078683"/>
            <a:ext cx="3010904" cy="21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 descr="C:\Users\Светлана\Desktop\отчет МИП 2021\КИП_2021\повышение квалификации _2021\Морозова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854" y="3777034"/>
            <a:ext cx="2868706" cy="187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35" y="3266293"/>
            <a:ext cx="1634079" cy="239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50" y="153071"/>
            <a:ext cx="10710475" cy="648072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atin typeface="Times New Roman" pitchFamily="18" charset="0"/>
                <a:cs typeface="Times New Roman" pitchFamily="18" charset="0"/>
              </a:rPr>
              <a:t>участиЕ  в  обучающих вебинарах и курсах повышения квалификации: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671" y="1079417"/>
            <a:ext cx="542364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000" b="1" dirty="0"/>
              <a:t>Морозова И.В., участие в круглом столе «Актуальные тенденции в дополнительном образовании» в рамках </a:t>
            </a:r>
            <a:r>
              <a:rPr lang="en-US" sz="1000" b="1" dirty="0"/>
              <a:t>XXIII</a:t>
            </a:r>
            <a:r>
              <a:rPr lang="ru-RU" sz="1000" b="1" dirty="0"/>
              <a:t> Международного фестиваля-конкурса «Берег Побед», Ассоциация искусствоведов России, г. Сочи, 06.01.2021г. 6 ч., сертификат от 06.01.2021г.;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Морозова И.В., вебинар, ГБПОУ г. Москвы «Воробьевы горы», г. Москва, 31.03.2021г., сертификат 325-2021-01-20 от 20.01.2021г., 2 ч., тема «Геймификация дополнительного образования»;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000" b="1" dirty="0"/>
              <a:t>Пиенко Л.М., вебинар,  ГАОУ ДПО г. Москвы «Московский центр развития кадрового потенциала образования», г. Москва, 27.01.2021г., сертификат от 27.01.2021г., 2 ч., тема «В любой ситуации развивайся. Опыт дистанционного обучения»;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Серебренникова Е.В., вебинар,  ГАОУ ДПО г. Москвы «Московский центр развития кадрового потенциала образования», г. Москва, 09.02.2021г., сертификат от 09.02.2021г., 2 ч., тема «Деятельность художественного познания и его роль в духовном, нравственном, гражданском становлении личности»;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000" b="1" dirty="0"/>
              <a:t>Десяткина Е.Н., онлайн-марафон «Короткие видео на службе у педагога», АНО ДО «ЛингваНова», Центр онлайн-обучения Всероссийского форума «Педагоги России: инновации в образовании», г. Екатеринбург, 11.02.2021г., 4 ч., сертификат от 11.02.2021г., тема «Озвучка образовательных видео»;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Десяткина Е.Н., вебинар, АО «Издательство «Просвещение», г. Москва, 23.03.2021г., сертификат от 23.03.2021г., 1 ч., тема «Проведение онлайн видеоурока на платформе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Zoom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000" b="1" dirty="0"/>
              <a:t>Десяткина Е.Н., вебинар, АО «Издательство «Просвещение», г. Москва, 29.03.2021г., сертификат от 29.03.2021г., 2 ч., тема «Креативность на уроках английского языка»;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Акопян Л.Е, вебинар, ГБПОУ г. Москвы «Воробьевы горы», г. Москва, 31.03.2021г., сертификат 006-2021-03-31 от 31.03.2021г., 2 ч., тема «Дополнительные общеразвивающие программы: варианты разработки»;</a:t>
            </a:r>
          </a:p>
          <a:p>
            <a:pPr marL="171450" indent="3619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000" b="1" dirty="0"/>
              <a:t>Воденицкая Ж,В., вебинар, ГБПОУ г. Москвы «Воробьевы горы», г. Москва, 31.03.2021г., сертификат 006-2021-03-31 от 31.03.2021г., 2 часа, тема «Дополнительные общеразвивающие программы: варианты разработки».</a:t>
            </a:r>
          </a:p>
        </p:txBody>
      </p:sp>
      <p:pic>
        <p:nvPicPr>
          <p:cNvPr id="5" name="Picture 6" descr="C:\Users\Светлана\Desktop\отчет МИП 2021\КИП_2021\повышение квалификации _2021\Рагимова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757402"/>
            <a:ext cx="2651726" cy="18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350" y="1232531"/>
            <a:ext cx="2683112" cy="187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847" y="4533201"/>
            <a:ext cx="2651726" cy="185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632255"/>
            <a:ext cx="2504621" cy="17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5708" y="3467338"/>
            <a:ext cx="2672754" cy="190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25" y="211464"/>
            <a:ext cx="10710475" cy="648072"/>
          </a:xfrm>
        </p:spPr>
        <p:txBody>
          <a:bodyPr>
            <a:noAutofit/>
          </a:bodyPr>
          <a:lstStyle/>
          <a:p>
            <a:pPr lvl="0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ЗАДАЧИ ОТЧЕТНОГО ПЕРИОДА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8235" y="458736"/>
            <a:ext cx="6096000" cy="100642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Основными задачами инновационного проекта на 2021 год (1 этап – организационнно-подготовительный, часть второго этапа - внедренческо-эксперимен-тального) являются:</a:t>
            </a:r>
            <a:endParaRPr lang="ru-RU" b="1" dirty="0"/>
          </a:p>
          <a:p>
            <a:pPr lvl="0"/>
            <a:r>
              <a:rPr lang="ru-RU" dirty="0"/>
              <a:t>выявить образовательные интересы и потребности взрослого населения через социальные сети,  сайт учреждения, рекламу в СМИ;</a:t>
            </a:r>
          </a:p>
          <a:p>
            <a:pPr lvl="0"/>
            <a:r>
              <a:rPr lang="ru-RU" dirty="0"/>
              <a:t>провести мониторинг возможностей педагогов учреждения для проведения общеразвивающих модульных программ для взрослых;</a:t>
            </a:r>
          </a:p>
          <a:p>
            <a:pPr lvl="0"/>
            <a:r>
              <a:rPr lang="ru-RU" dirty="0"/>
              <a:t>обеспечить качественный рост профессионального мастерства педагогов, повышение их квалификацию;</a:t>
            </a:r>
          </a:p>
          <a:p>
            <a:pPr lvl="0"/>
            <a:r>
              <a:rPr lang="ru-RU" dirty="0"/>
              <a:t>разработать  нормативно-правовую базу для  функционирования вариативных форм платных образовательных услуг в Центре;</a:t>
            </a:r>
          </a:p>
          <a:p>
            <a:pPr lvl="0"/>
            <a:r>
              <a:rPr lang="ru-RU" dirty="0"/>
              <a:t>разработать и реализовать пакет программ краткосрочных творческих практик по разным направленностям;</a:t>
            </a:r>
          </a:p>
          <a:p>
            <a:pPr lvl="0"/>
            <a:r>
              <a:rPr lang="ru-RU" dirty="0"/>
              <a:t>организовать и провести PR-кампанию, направленную на информирование общественности о проекте;</a:t>
            </a:r>
          </a:p>
          <a:p>
            <a:pPr lvl="0"/>
            <a:r>
              <a:rPr lang="ru-RU" dirty="0"/>
              <a:t>создать условия для привлечения новых социальных партнеров среди бюджетных и коммерческих организаций, а также спонсоров для организации имиджевых и коммерческих мероприятий;</a:t>
            </a:r>
          </a:p>
          <a:p>
            <a:pPr lvl="0"/>
            <a:r>
              <a:rPr lang="ru-RU" dirty="0"/>
              <a:t>разработать методический инструментарий по сопровождению работы педагогов, работающих со взрослым населением в системе платных образовательных услуг;</a:t>
            </a:r>
          </a:p>
          <a:p>
            <a:pPr lvl="0"/>
            <a:r>
              <a:rPr lang="ru-RU" dirty="0"/>
              <a:t>повысить удовлетворенность взрослого населения качеством дополнительных платных образовательных услуг;</a:t>
            </a:r>
          </a:p>
          <a:p>
            <a:pPr lvl="0"/>
            <a:r>
              <a:rPr lang="ru-RU" dirty="0"/>
              <a:t>обеспечить диссеминацию положительного опыта с целью расширения пространства дополнительного образования для взрослых, совместной деятельности детей и взрослых;</a:t>
            </a:r>
          </a:p>
          <a:p>
            <a:pPr lvl="0"/>
            <a:r>
              <a:rPr lang="ru-RU" dirty="0"/>
              <a:t>получить дополнительные финансовые средства за счет развития внебюджетной деятельности по оказанию платных образовательных услуг взрослому населению.</a:t>
            </a:r>
          </a:p>
          <a:p>
            <a:pPr lvl="0"/>
            <a:r>
              <a:rPr lang="ru-RU" dirty="0"/>
              <a:t>провести анализ результативности инновационного проекта и представить результаты его реализации за отчетный период, оценить  эффективность проектной деятельности;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80" y="777240"/>
            <a:ext cx="10616184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2021 год (1 этап – организационнно-подготовительный, часть второго этапа - внедренческо-экспериментального):</a:t>
            </a:r>
          </a:p>
          <a:p>
            <a:pPr marL="28575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выявить образовательные интересы и потребности взрослого населения через социальные сети,  сайт учреждения, рекламу в СМИ;</a:t>
            </a:r>
          </a:p>
          <a:p>
            <a:pPr marL="28575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/>
              <a:t>провести мониторинг возможностей педагогов учреждения для проведения общеразвивающих модульных программ для взрослых;</a:t>
            </a:r>
          </a:p>
          <a:p>
            <a:pPr marL="28575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обеспечить качественный рост профессионального мастерства педагогов, повышение их квалификацию;</a:t>
            </a:r>
          </a:p>
          <a:p>
            <a:pPr marL="28575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/>
              <a:t>разработать  нормативно-правовую базу для  функционирования вариативных форм платных образовательных услуг в Центре;</a:t>
            </a:r>
          </a:p>
          <a:p>
            <a:pPr marL="285750" lvl="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разработать и реализовать пакет программ краткосрочных творческих практик по разным направленностям;</a:t>
            </a:r>
          </a:p>
          <a:p>
            <a:pPr marL="285750" lvl="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/>
              <a:t>организовать и провести PR-кампанию, направленную на информирование общественности о проекте;</a:t>
            </a:r>
          </a:p>
          <a:p>
            <a:pPr marL="285750" lvl="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создать условия для привлечения новых социальных партнеров среди бюджетных и коммерческих организаций, а также спонсоров для организации имиджевых и коммерческих мероприятий;</a:t>
            </a:r>
          </a:p>
          <a:p>
            <a:pPr marL="285750" lvl="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/>
              <a:t>разработать методический инструментарий по сопровождению работы педагогов, работающих со взрослым населением в системе платных образовательных услуг;</a:t>
            </a:r>
          </a:p>
          <a:p>
            <a:pPr marL="285750" lvl="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повысить удовлетворенность взрослого населения качеством дополнительных платных образовательных услуг;</a:t>
            </a:r>
          </a:p>
          <a:p>
            <a:pPr marL="285750" lvl="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/>
              <a:t>обеспечить диссеминацию положительного опыта с целью расширения пространства дополнительного образования для взрослых, совместной деятельности детей и взрослых;</a:t>
            </a:r>
          </a:p>
          <a:p>
            <a:pPr marL="285750" lvl="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получить дополнительные финансовые средства за счет развития внебюджетной деятельности по оказанию платных образовательных услуг взрослому населению.</a:t>
            </a:r>
          </a:p>
          <a:p>
            <a:pPr marL="285750" lvl="0" indent="3619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700" dirty="0"/>
              <a:t>провести анализ результативности инновационного проекта и представить результаты его реализации за отчетный период</a:t>
            </a:r>
            <a:r>
              <a:rPr lang="ru-RU" dirty="0"/>
              <a:t>, оценить  эффективность проектной деятельности; </a:t>
            </a:r>
          </a:p>
        </p:txBody>
      </p:sp>
    </p:spTree>
    <p:extLst>
      <p:ext uri="{BB962C8B-B14F-4D97-AF65-F5344CB8AC3E}">
        <p14:creationId xmlns:p14="http://schemas.microsoft.com/office/powerpoint/2010/main" val="30950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39" y="583585"/>
            <a:ext cx="10710475" cy="6480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Измерение и оценка </a:t>
            </a:r>
            <a:br>
              <a:rPr lang="ru-RU" sz="32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качества инновации: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5216" y="1052735"/>
            <a:ext cx="998729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>
              <a:spcBef>
                <a:spcPct val="20000"/>
              </a:spcBef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indent="360363"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cap="small" dirty="0"/>
              <a:t>Опрос взрослого контингента обучающихся и участников очных открытых мероприятий:  (январь декабрь 2021 года): </a:t>
            </a:r>
          </a:p>
          <a:p>
            <a:pPr lvl="0" indent="360363" algn="ctr">
              <a:lnSpc>
                <a:spcPct val="80000"/>
              </a:lnSpc>
              <a:spcBef>
                <a:spcPct val="20000"/>
              </a:spcBef>
            </a:pPr>
            <a:endParaRPr lang="ru-RU" sz="1600" b="1" cap="small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319106"/>
              </p:ext>
            </p:extLst>
          </p:nvPr>
        </p:nvGraphicFramePr>
        <p:xfrm>
          <a:off x="5423925" y="1772816"/>
          <a:ext cx="676807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35360" y="1719943"/>
            <a:ext cx="5378784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>
              <a:spcBef>
                <a:spcPct val="20000"/>
              </a:spcBef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indent="360363"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cap="small" dirty="0">
                <a:solidFill>
                  <a:schemeClr val="tx2">
                    <a:lumMod val="75000"/>
                  </a:schemeClr>
                </a:solidFill>
              </a:rPr>
              <a:t>Приняли участие вопросе: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61236" y="5368860"/>
            <a:ext cx="5378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>
              <a:spcBef>
                <a:spcPct val="20000"/>
              </a:spcBef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indent="360363"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cap="small" dirty="0">
                <a:solidFill>
                  <a:schemeClr val="tx2">
                    <a:lumMod val="75000"/>
                  </a:schemeClr>
                </a:solidFill>
              </a:rPr>
              <a:t>Довольны качеством образовательных услуг: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659" y="1947797"/>
            <a:ext cx="4579937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36" y="2516697"/>
            <a:ext cx="4579937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72" y="476672"/>
            <a:ext cx="11809312" cy="6480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РЕЗУЛЬТАТЫ МОНИТОРИНГА – </a:t>
            </a:r>
            <a:br>
              <a:rPr lang="ru-RU" sz="28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НАПРАВЛЕНИЯ СОВЕРШЕНСТВОВАНИЯ: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447" y="1369541"/>
            <a:ext cx="568369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buFont typeface="Wingdings" pitchFamily="2" charset="2"/>
              <a:buChar char="ü"/>
              <a:tabLst>
                <a:tab pos="0" algn="l"/>
              </a:tabLst>
            </a:pPr>
            <a:r>
              <a:rPr lang="ru-RU" sz="1700" dirty="0"/>
              <a:t>совершенствование методической и нормативно-правовой базы по сопровождению реализации ДООП  для взрослых;</a:t>
            </a:r>
          </a:p>
          <a:p>
            <a:pPr algn="just">
              <a:tabLst>
                <a:tab pos="0" algn="l"/>
              </a:tabLst>
            </a:pPr>
            <a:endParaRPr lang="ru-RU" sz="800" dirty="0"/>
          </a:p>
          <a:p>
            <a:pPr indent="360363" algn="just"/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indent="361950" algn="just">
              <a:buFont typeface="Wingdings" pitchFamily="2" charset="2"/>
              <a:buChar char="ü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организационные изменения в учреждении в целях повышения качества инновации;</a:t>
            </a:r>
          </a:p>
          <a:p>
            <a:pPr algn="just"/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indent="360363" algn="just"/>
            <a:endParaRPr lang="ru-RU" sz="800" dirty="0"/>
          </a:p>
          <a:p>
            <a:pPr indent="361950" algn="just">
              <a:buFont typeface="Wingdings" pitchFamily="2" charset="2"/>
              <a:buChar char="ü"/>
              <a:tabLst>
                <a:tab pos="0" algn="l"/>
              </a:tabLst>
            </a:pPr>
            <a:r>
              <a:rPr lang="ru-RU" sz="1700" dirty="0"/>
              <a:t>повышение квалификации педагогов дополнительного образования, в том числе в части психологической подготовки к работе со взрослой аудиторией;</a:t>
            </a:r>
          </a:p>
          <a:p>
            <a:pPr algn="just">
              <a:tabLst>
                <a:tab pos="0" algn="l"/>
              </a:tabLst>
            </a:pPr>
            <a:endParaRPr lang="ru-RU" sz="800" dirty="0"/>
          </a:p>
          <a:p>
            <a:pPr indent="360363" algn="just"/>
            <a:endParaRPr lang="ru-RU" sz="1700" dirty="0"/>
          </a:p>
          <a:p>
            <a:pPr indent="361950" algn="just">
              <a:buFont typeface="Wingdings" pitchFamily="2" charset="2"/>
              <a:buChar char="ü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поиск возможностей использования площадей сетевых и социальных партнеров, спонсоров для развития платных образовательных услуг.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FE4879-AD1B-4BC3-A560-9CC6AA6191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448" y="1401167"/>
            <a:ext cx="4791193" cy="24356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BE1BC4-CA7D-4381-B600-06683EE70D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346" y="4016418"/>
            <a:ext cx="2496277" cy="2352107"/>
          </a:xfrm>
          <a:prstGeom prst="rect">
            <a:avLst/>
          </a:prstGeom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395" y="4038892"/>
            <a:ext cx="2208245" cy="233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1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72" y="476672"/>
            <a:ext cx="11809312" cy="6480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РЕЗУЛЬТАТЫ МОНИТОРИНГА – </a:t>
            </a:r>
            <a:br>
              <a:rPr lang="ru-RU" sz="28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НАПРАВЛЕНИЯ СОВЕРШЕНСТВОВАНИЯ: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607" y="5136529"/>
            <a:ext cx="573968" cy="47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8830" y="4774732"/>
            <a:ext cx="62512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Bef>
                <a:spcPct val="20000"/>
              </a:spcBef>
              <a:buFont typeface="Wingdings" pitchFamily="2" charset="2"/>
              <a:buChar char="ü"/>
              <a:tabLst>
                <a:tab pos="0" algn="l"/>
              </a:tabLs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развитие новых форм взаимодействия детей и взрослых на базе Центра (семейный клуб «Сказ», создании клубов по интересам для взрослых – «Танцевальные вечера», Женский клуб» по рукоделию и прикладному творчеству и др.);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599" y="1271811"/>
            <a:ext cx="2349059" cy="27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397" y="3914561"/>
            <a:ext cx="4128457" cy="244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838" y="2905680"/>
            <a:ext cx="3209836" cy="18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8921" y="1295848"/>
            <a:ext cx="77768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buFont typeface="Wingdings" pitchFamily="2" charset="2"/>
              <a:buChar char="ü"/>
              <a:tabLst>
                <a:tab pos="0" algn="l"/>
              </a:tabLst>
            </a:pPr>
            <a:r>
              <a:rPr lang="ru-RU" sz="1700" dirty="0"/>
              <a:t>расширение вариативности образовательного пространства через корректировку имеющихся, разработку и реализацию новых ДООП разной направленности для взрослого и детско-взрослого  населения Адлерского района;</a:t>
            </a:r>
          </a:p>
        </p:txBody>
      </p:sp>
    </p:spTree>
    <p:extLst>
      <p:ext uri="{BB962C8B-B14F-4D97-AF65-F5344CB8AC3E}">
        <p14:creationId xmlns:p14="http://schemas.microsoft.com/office/powerpoint/2010/main" val="35838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710475" cy="6480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РЕЗУЛЬТАТИВНОСТЬ ИП в 2021 году: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414" y="908720"/>
            <a:ext cx="10561173" cy="6093296"/>
          </a:xfrm>
        </p:spPr>
        <p:txBody>
          <a:bodyPr>
            <a:normAutofit fontScale="25000" lnSpcReduction="20000"/>
          </a:bodyPr>
          <a:lstStyle/>
          <a:p>
            <a:pPr marL="0" indent="361950" algn="just">
              <a:buFont typeface="Wingdings" pitchFamily="2" charset="2"/>
              <a:buChar char="ü"/>
            </a:pPr>
            <a:r>
              <a:rPr lang="ru-RU" sz="7200" dirty="0">
                <a:solidFill>
                  <a:schemeClr val="tx1"/>
                </a:solidFill>
                <a:latin typeface="+mn-lt"/>
              </a:rPr>
              <a:t>проведен мониторинг образовательных интересов взрослого населения Адлерского внутригородского района города Сочи и интересов сетевых и социальных партнеров в рамках работы КИП (январь – декабрь 2021 года);</a:t>
            </a:r>
          </a:p>
          <a:p>
            <a:pPr marL="0" indent="360363" algn="just">
              <a:buNone/>
            </a:pPr>
            <a:endParaRPr lang="ru-RU" sz="4000" dirty="0">
              <a:solidFill>
                <a:schemeClr val="tx1"/>
              </a:solidFill>
              <a:latin typeface="+mn-lt"/>
            </a:endParaRPr>
          </a:p>
          <a:p>
            <a:pPr marL="0" indent="361950" algn="just">
              <a:buFont typeface="Wingdings" pitchFamily="2" charset="2"/>
              <a:buChar char="ü"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разработан пакет из 9 краткосрочных дополнительных общеобразовательных общеразвивающих модульных программ для взрослой и детско-взрослой аудитории, в том числе в целях их реализации на внебюджетной основе:</a:t>
            </a:r>
          </a:p>
          <a:p>
            <a:pPr marL="0" indent="449263" algn="just">
              <a:buNone/>
            </a:pPr>
            <a:r>
              <a:rPr lang="ru-RU" sz="7200" b="1" i="1" dirty="0">
                <a:solidFill>
                  <a:schemeClr val="tx1"/>
                </a:solidFill>
                <a:latin typeface="+mn-lt"/>
              </a:rPr>
              <a:t>«Студия танца «Сеньоры», «Студия танца «Ритм»,  «Студия танца «Ритм», «Бальный танец «Секвей» (хореография), </a:t>
            </a:r>
          </a:p>
          <a:p>
            <a:pPr marL="0" indent="449263" algn="just">
              <a:buNone/>
            </a:pPr>
            <a:r>
              <a:rPr lang="ru-RU" sz="7200" b="1" i="1" dirty="0">
                <a:solidFill>
                  <a:schemeClr val="tx1"/>
                </a:solidFill>
                <a:latin typeface="+mn-lt"/>
              </a:rPr>
              <a:t>«Стиль» (прикладное творчество, шитье, рукоделие), </a:t>
            </a:r>
          </a:p>
          <a:p>
            <a:pPr marL="0" indent="449263" algn="just">
              <a:buNone/>
            </a:pPr>
            <a:r>
              <a:rPr lang="ru-RU" sz="7200" b="1" i="1" dirty="0">
                <a:solidFill>
                  <a:schemeClr val="tx1"/>
                </a:solidFill>
                <a:latin typeface="+mn-lt"/>
              </a:rPr>
              <a:t>«Воспитание сказкой», «Сказка в дом» (педагогика, психология, актерское и сценическое творчество),  </a:t>
            </a:r>
          </a:p>
          <a:p>
            <a:pPr marL="0" indent="449263" algn="just">
              <a:buNone/>
            </a:pPr>
            <a:r>
              <a:rPr lang="ru-RU" sz="7200" b="1" i="1" dirty="0">
                <a:solidFill>
                  <a:schemeClr val="tx1"/>
                </a:solidFill>
                <a:latin typeface="+mn-lt"/>
              </a:rPr>
              <a:t>«Родительский труд», «Тренинг-коррекция детско-родительских отношений» (психология детско-родительских отношений)</a:t>
            </a:r>
          </a:p>
          <a:p>
            <a:pPr marL="0" indent="360363" algn="just">
              <a:buNone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361950" algn="just">
              <a:buFont typeface="Wingdings" pitchFamily="2" charset="2"/>
              <a:buChar char="ü"/>
            </a:pPr>
            <a:r>
              <a:rPr lang="ru-RU" sz="7200" dirty="0">
                <a:solidFill>
                  <a:schemeClr val="tx1"/>
                </a:solidFill>
                <a:latin typeface="+mn-lt"/>
              </a:rPr>
              <a:t>апробировано 3 программы;</a:t>
            </a:r>
          </a:p>
          <a:p>
            <a:pPr marL="0" indent="360363" algn="just">
              <a:buNone/>
            </a:pPr>
            <a:endParaRPr lang="ru-RU" sz="4000" b="1" dirty="0">
              <a:solidFill>
                <a:schemeClr val="tx1"/>
              </a:solidFill>
              <a:latin typeface="+mn-lt"/>
            </a:endParaRPr>
          </a:p>
          <a:p>
            <a:pPr marL="0" indent="361950" algn="just">
              <a:buFont typeface="Wingdings" pitchFamily="2" charset="2"/>
              <a:buChar char="ü"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систематизирован методический инструментарий по сопровождению работы педагогов, обучающих взрослых;</a:t>
            </a:r>
          </a:p>
          <a:p>
            <a:pPr indent="360363" algn="just">
              <a:lnSpc>
                <a:spcPct val="80000"/>
              </a:lnSpc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361950" algn="just">
              <a:buFont typeface="Wingdings" pitchFamily="2" charset="2"/>
              <a:buChar char="ü"/>
            </a:pPr>
            <a:r>
              <a:rPr lang="ru-RU" sz="7200" dirty="0">
                <a:solidFill>
                  <a:schemeClr val="tx1"/>
                </a:solidFill>
                <a:latin typeface="+mn-lt"/>
              </a:rPr>
              <a:t>реализованы 4 мероприятия научно-методического характера по сопровождению работы педагогов, обучающих взрослых на муниципальном уровне:</a:t>
            </a:r>
          </a:p>
          <a:p>
            <a:pPr marL="0" indent="360363" algn="just">
              <a:buNone/>
            </a:pPr>
            <a:endParaRPr lang="ru-RU" sz="4000" dirty="0">
              <a:solidFill>
                <a:schemeClr val="tx1"/>
              </a:solidFill>
              <a:latin typeface="+mn-lt"/>
            </a:endParaRPr>
          </a:p>
          <a:p>
            <a:pPr marL="0" indent="361950" algn="just">
              <a:buFont typeface="Wingdings" pitchFamily="2" charset="2"/>
              <a:buChar char="ü"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повышение квалификации – 10 сотрудников ЦДО «Ступени»;  </a:t>
            </a:r>
          </a:p>
          <a:p>
            <a:pPr marL="0" indent="360363" algn="just">
              <a:buNone/>
            </a:pPr>
            <a:endParaRPr lang="ru-RU" sz="6400" dirty="0">
              <a:solidFill>
                <a:schemeClr val="tx1"/>
              </a:solidFill>
              <a:latin typeface="+mn-lt"/>
            </a:endParaRPr>
          </a:p>
          <a:p>
            <a:pPr marL="0" lvl="0" indent="360363" algn="just">
              <a:buNone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6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6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1760629" cy="6480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900" b="1" cap="all" dirty="0">
                <a:latin typeface="Times New Roman" pitchFamily="18" charset="0"/>
                <a:cs typeface="Times New Roman" pitchFamily="18" charset="0"/>
              </a:rPr>
              <a:t>РЕЗУЛЬТАТИВНОСТЬ Проекта в 2021 году: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4168" y="1150186"/>
            <a:ext cx="4007597" cy="6093296"/>
          </a:xfrm>
        </p:spPr>
        <p:txBody>
          <a:bodyPr>
            <a:noAutofit/>
          </a:bodyPr>
          <a:lstStyle/>
          <a:p>
            <a:pPr marL="0" indent="3619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разработаны из 9 краткосрочных дополнительных общеобразовательных общеразвивающих модульных программ для взрослой и детско-взрослой аудитории, в том числе в целях их реализации на внебюджетной основе: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3619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проведено 56 мероприятий в очном формате по вовлечению взрослого и детско-взрослого и детско-взрослого населения Адлерского внутригородского района города Сочи в образовательные и творческие практики</a:t>
            </a:r>
          </a:p>
          <a:p>
            <a:pPr marL="0" lvl="0" indent="3619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внесены необходимые изменения Правила приема и Положение о платной деятельности для обеспечения функционирования вариативных форм платных образовательных услуг в Центре;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48" y="889002"/>
            <a:ext cx="3953435" cy="288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565" y="3881718"/>
            <a:ext cx="4266077" cy="263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4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Специальное оформле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6" id="{2CDF2E8C-E8CC-4CE0-9862-8C0B0BFEB2F1}" vid="{435A8EDD-47D5-4A90-8F9A-E338A61F5D24}"/>
    </a:ext>
  </a:extLst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3028</Words>
  <Application>Microsoft Office PowerPoint</Application>
  <PresentationFormat>Широкоэкранный</PresentationFormat>
  <Paragraphs>224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AGReverance</vt:lpstr>
      <vt:lpstr>Arial</vt:lpstr>
      <vt:lpstr>Calibri</vt:lpstr>
      <vt:lpstr>Century Gothic</vt:lpstr>
      <vt:lpstr>Courier New</vt:lpstr>
      <vt:lpstr>Garamond</vt:lpstr>
      <vt:lpstr>Palatino Linotype</vt:lpstr>
      <vt:lpstr>Times New Roman</vt:lpstr>
      <vt:lpstr>Wingdings</vt:lpstr>
      <vt:lpstr>Специальное оформление</vt:lpstr>
      <vt:lpstr>Исполнительная</vt:lpstr>
      <vt:lpstr>Городской округ город-курорт Сочи  2022</vt:lpstr>
      <vt:lpstr>ПАСПОРТНАЯ ИНФОРМАЦИЯ:</vt:lpstr>
      <vt:lpstr>Тема проекта. Цель:</vt:lpstr>
      <vt:lpstr>ЗАДАЧИ ОТЧЕТНОГО ПЕРИОДА</vt:lpstr>
      <vt:lpstr>Измерение и оценка  качества инновации:</vt:lpstr>
      <vt:lpstr>РЕЗУЛЬТАТЫ МОНИТОРИНГА –  НАПРАВЛЕНИЯ СОВЕРШЕНСТВОВАНИЯ:</vt:lpstr>
      <vt:lpstr>РЕЗУЛЬТАТЫ МОНИТОРИНГА –  НАПРАВЛЕНИЯ СОВЕРШЕНСТВОВАНИЯ:</vt:lpstr>
      <vt:lpstr>РЕЗУЛЬТАТИВНОСТЬ ИП в 2021 году:</vt:lpstr>
      <vt:lpstr>РЕЗУЛЬТАТИВНОСТЬ Проекта в 2021 году:</vt:lpstr>
      <vt:lpstr>РЕЗУЛЬТАТИВНОСТЬ Проекта в 2021 году:</vt:lpstr>
      <vt:lpstr>РЕЗУЛЬТАТИВНОСТЬ Проекта в 2021 году:</vt:lpstr>
      <vt:lpstr>РЕЗУЛЬТАТИВНОСТЬ Проекта в 2021 году:</vt:lpstr>
      <vt:lpstr>Презентация PowerPoint</vt:lpstr>
      <vt:lpstr>Презентация PowerPoint</vt:lpstr>
      <vt:lpstr>Презентация PowerPoint</vt:lpstr>
      <vt:lpstr> Творческие ОБРАЗОВАТЕЛЬНЫЕ ПРАКТИКИ</vt:lpstr>
      <vt:lpstr> Творческие ОБРАЗОВАТЕЛЬНЫЕ ПРАКТИКИ</vt:lpstr>
      <vt:lpstr> Творческие ОБРАЗОВАТЕЛЬНЫЕ ПРАКТИКИ</vt:lpstr>
      <vt:lpstr> Творческие ОБРАЗОВАТЕЛЬНЫЕ ПРАКТИКИ</vt:lpstr>
      <vt:lpstr> Творческие ОБРАЗОВАТЕЛЬНЫЕ ПРАКТИКИ</vt:lpstr>
      <vt:lpstr> Творческие ОБРАЗОВАТЕЛЬНЫЕ ПРАКТИКИ</vt:lpstr>
      <vt:lpstr>СЕМЕЙНЫЙ КЛУБ «СКАЗ»</vt:lpstr>
      <vt:lpstr>ОБРАЗОВАТЕЛЬНЫЕ ПРАКТИКИ  в очном и дистанционном формате:</vt:lpstr>
      <vt:lpstr>ОБРАЗОВАТЕЛЬНЫЕ ПРАКТИКИ  в очном формате:</vt:lpstr>
      <vt:lpstr>Взрослый КОНТИНГЕНТ ОБУЧАЮЩИХСЯ  ЗА ОТЧЕТНЫЙ ПЕРИОД:</vt:lpstr>
      <vt:lpstr>БАЛЬНЫЕ ТАНЦЫ  ДЛЯ ВЗРОСЛЫХ «СЕНЬОРЫ»</vt:lpstr>
      <vt:lpstr>ЭСТРАДНО-БАЛЬНЫЕ ТАНЦЫ ДЛЯ ВЗРОСЛЫХ «РИТМ»</vt:lpstr>
      <vt:lpstr>СОВРЕМЕННЫЕ ТАНЦЫ ДЛЯ ВЗРОСЛЫХ «LADY STILE»</vt:lpstr>
      <vt:lpstr>ПРОГРАММЫ по психологии «Тренинг-коррекция детско-родительтких отношений»  и «РОДИТЕЛЬСКИЙ ТРУД»</vt:lpstr>
      <vt:lpstr> Показатели эффективности инновационной деятельности КИП   ЦДО «Ступени» в 2021 году  (первый  год реализации проекта):</vt:lpstr>
      <vt:lpstr>СЕТЕВОЕ ВЗАИМОДЕЙСТВИЕ:</vt:lpstr>
      <vt:lpstr> материально-техническое обеспечениЕ КИП в 2021 году</vt:lpstr>
      <vt:lpstr>участиЕ  в  обучающих вебинарах и курсах повышения квалификации:</vt:lpstr>
      <vt:lpstr>участиЕ  в  обучающих вебинарах и курсах повышения квалификации: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Музыка</dc:title>
  <dc:subject>музыка</dc:subject>
  <dc:creator>Viktoriya Polshkova</dc:creator>
  <cp:keywords>шаблон музыка;пользовательские шаблоны;музыкальные шаблоны</cp:keywords>
  <cp:lastModifiedBy>Администратор</cp:lastModifiedBy>
  <cp:revision>186</cp:revision>
  <dcterms:created xsi:type="dcterms:W3CDTF">2019-08-16T03:53:52Z</dcterms:created>
  <dcterms:modified xsi:type="dcterms:W3CDTF">2022-01-17T09:19:33Z</dcterms:modified>
</cp:coreProperties>
</file>