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356" r:id="rId4"/>
    <p:sldId id="357" r:id="rId5"/>
    <p:sldId id="368" r:id="rId6"/>
    <p:sldId id="373" r:id="rId7"/>
    <p:sldId id="369" r:id="rId8"/>
    <p:sldId id="374" r:id="rId9"/>
    <p:sldId id="370" r:id="rId10"/>
    <p:sldId id="375" r:id="rId11"/>
    <p:sldId id="372" r:id="rId12"/>
    <p:sldId id="376" r:id="rId13"/>
    <p:sldId id="377" r:id="rId14"/>
    <p:sldId id="380" r:id="rId15"/>
    <p:sldId id="381" r:id="rId16"/>
    <p:sldId id="378" r:id="rId17"/>
    <p:sldId id="379" r:id="rId18"/>
    <p:sldId id="36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C6BBA"/>
    <a:srgbClr val="008000"/>
    <a:srgbClr val="1D4F98"/>
    <a:srgbClr val="A50021"/>
    <a:srgbClr val="006600"/>
    <a:srgbClr val="0C3F86"/>
    <a:srgbClr val="0C3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5560" autoAdjust="0"/>
  </p:normalViewPr>
  <p:slideViewPr>
    <p:cSldViewPr>
      <p:cViewPr>
        <p:scale>
          <a:sx n="80" d="100"/>
          <a:sy n="80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4CF022-D10C-4C29-8316-BF12E2F2EE09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CB5C72-7DA6-49CE-B24E-CD23948CD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71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7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Shape 27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altLang="ru-RU" sz="1800" smtClean="0"/>
              <a:t>На сайте</a:t>
            </a:r>
          </a:p>
        </p:txBody>
      </p:sp>
      <p:sp>
        <p:nvSpPr>
          <p:cNvPr id="21508" name="Shape 278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  <a:buFont typeface="Calibri" pitchFamily="34" charset="0"/>
              <a:buNone/>
            </a:pPr>
            <a:r>
              <a:rPr lang="en-US" altLang="ru-RU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9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Shape 29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en-US" altLang="ru-RU" sz="1800" smtClean="0"/>
              <a:t>На сайте</a:t>
            </a:r>
          </a:p>
        </p:txBody>
      </p:sp>
      <p:sp>
        <p:nvSpPr>
          <p:cNvPr id="22532" name="Shape 29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  <a:buFont typeface="Calibri" pitchFamily="34" charset="0"/>
              <a:buNone/>
            </a:pPr>
            <a:r>
              <a:rPr lang="en-US" altLang="ru-R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407C-DE7D-437D-A10E-4B72D1598F73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B6CA-4539-42E6-9CE6-051B03694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840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D82-5635-42F8-8B8D-499E7859B6DC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F71D-3954-425F-A6CE-1A8C0FE48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439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66C-3C24-4FF4-9462-4A2F528E7803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B824-7CD5-43E8-9380-169409803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8175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Да/нет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2464308" y="966978"/>
            <a:ext cx="2029968" cy="3840480"/>
          </a:xfrm>
          <a:prstGeom prst="rect">
            <a:avLst/>
          </a:prstGeom>
          <a:noFill/>
        </p:spPr>
        <p:txBody>
          <a:bodyPr vert="vert270" anchor="ctr"/>
          <a:lstStyle/>
          <a:p>
            <a:pPr eaLnBrk="1" hangingPunct="1">
              <a:defRPr/>
            </a:pPr>
            <a:r>
              <a:rPr lang="ru-RU" sz="3200"/>
              <a:t>Да</a:t>
            </a:r>
            <a:endParaRPr lang="ru-RU" sz="3200"/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4649724" y="966978"/>
            <a:ext cx="2029968" cy="3840480"/>
          </a:xfrm>
          <a:prstGeom prst="rect">
            <a:avLst/>
          </a:prstGeom>
          <a:noFill/>
        </p:spPr>
        <p:txBody>
          <a:bodyPr vert="vert270" anchor="ctr"/>
          <a:lstStyle/>
          <a:p>
            <a:pPr eaLnBrk="1" hangingPunct="1">
              <a:defRPr/>
            </a:pPr>
            <a:r>
              <a:rPr lang="ru-RU" sz="3200"/>
              <a:t>Нет</a:t>
            </a:r>
            <a:endParaRPr lang="ru-RU" sz="3200"/>
          </a:p>
        </p:txBody>
      </p:sp>
      <p:pic>
        <p:nvPicPr>
          <p:cNvPr id="5" name="Рисунок 8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9244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9244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6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F3E3-FEAD-4523-BB6B-E95A41D69855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A7C8-7A81-4945-8509-848172FF9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130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71B5-8C49-483B-AC2C-E54F4128C32F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E44-FA11-4C92-96FD-56183E7E2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731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A948-682C-4165-AF36-3C2A9057AFEB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7D75-9E9B-4945-96D4-9EFB7F36F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939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128B-2501-4B7C-8F5A-48733064E47E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811A-4A20-435A-8C50-D185BE4FB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161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FED0-8750-4B41-B6C1-88A87FBEF9DD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ED2-913B-4795-888F-61C04953B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570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F0A4-BF8E-4F2A-AF07-9FBD43A6F413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8415-379B-4067-83D2-CA4805D2A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8442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564A-8868-4E8E-A9AD-167377C3DABA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920D-8D87-48A6-9896-E532BFBFF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274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F4F0-3006-400A-9727-DB712DC256AE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863E-6F79-4DB5-B541-2EC7FF6C5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935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DD69D8-39F0-4946-BD5C-69AE336887EE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DDFAF9-23E8-468B-A6F2-43D78BFA4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-36513" y="44450"/>
            <a:ext cx="63373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Конкурс «Учитель года Кубани – 2016»</a:t>
            </a:r>
          </a:p>
        </p:txBody>
      </p:sp>
      <p:pic>
        <p:nvPicPr>
          <p:cNvPr id="3075" name="Picture 2" descr="http://russia-school.com/wp-content/uploads/2013/09/logotip-590x3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7"/>
          <a:stretch>
            <a:fillRect/>
          </a:stretch>
        </p:blipFill>
        <p:spPr bwMode="auto">
          <a:xfrm>
            <a:off x="0" y="981075"/>
            <a:ext cx="9144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250" y="3789363"/>
            <a:ext cx="81915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assandra" pitchFamily="66" charset="0"/>
              </a:rPr>
              <a:t>Развитие познавательной деятельности учащихся в классно-урочной системе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0338" y="2349500"/>
            <a:ext cx="6588125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</a:rPr>
              <a:t>Куракина Марина Андреевна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66"/>
                </a:solidFill>
              </a:rPr>
              <a:t>учитель информатики и ИКТ</a:t>
            </a:r>
            <a:br>
              <a:rPr lang="ru-RU" b="1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>МАОУ СОШ №33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66"/>
                </a:solidFill>
              </a:rPr>
              <a:t>города Новороссийска</a:t>
            </a:r>
          </a:p>
        </p:txBody>
      </p:sp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1331913" y="5591175"/>
            <a:ext cx="774065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Ежедневно вселяй в детей радость, оптимизм, </a:t>
            </a:r>
            <a:b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наполняй активной деятельностью, прививая </a:t>
            </a:r>
            <a:b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потребность мыслить, трудиться, познавать, творить.</a:t>
            </a:r>
            <a:b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b="1" i="1" dirty="0" smtClean="0"/>
          </a:p>
        </p:txBody>
      </p:sp>
      <p:sp>
        <p:nvSpPr>
          <p:cNvPr id="307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4000" b="1" smtClean="0">
                <a:solidFill>
                  <a:srgbClr val="000066"/>
                </a:solidFill>
              </a:rPr>
              <a:t>Здоровьесберегающие технологии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95288" y="1196975"/>
            <a:ext cx="828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Это такие технологи, с помощью которых, педагог обеспечивает доброжелательную творческую атмосферу, высокую работоспособность учащихся, профилактику раннего и выраженного утомления, поддерживает внимание и интерес учащихся с ОВЗ, отбирает, рационально использует и чередует формы, методы, приемы и способы обучения, что позволяет ученикам легче переносить учебные нагрузки, снизить риск ухудшения здоровья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58800" y="2565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 включают в себя:</a:t>
            </a:r>
            <a:endParaRPr lang="ru-RU" altLang="ru-RU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593725" y="3314700"/>
            <a:ext cx="518318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соблюдение правил техники безопасности на уроке.</a:t>
            </a:r>
          </a:p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соблюдение правил работы за компьютером.</a:t>
            </a:r>
          </a:p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проведение физминуток и физпауз.</a:t>
            </a:r>
          </a:p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использование специального программного обеспечение для контроля времени при работе на компьютере.</a:t>
            </a:r>
          </a:p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проведение релаксации для снятия эмоционального напряжения</a:t>
            </a:r>
          </a:p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использование пальминга для снятия напряжения с глаз.</a:t>
            </a:r>
          </a:p>
        </p:txBody>
      </p:sp>
      <p:pic>
        <p:nvPicPr>
          <p:cNvPr id="12294" name="Picture 2" descr="http://static.dochkisinochki.ru/upload/resize_cache/_catalog/38/c2/12/800_600_1/GL000181612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"/>
          <a:stretch>
            <a:fillRect/>
          </a:stretch>
        </p:blipFill>
        <p:spPr bwMode="auto">
          <a:xfrm>
            <a:off x="6624638" y="2565400"/>
            <a:ext cx="15541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https://im3-tub-ru.yandex.net/i?id=20e3a3a53f7ffa96c30112f30efa82fa&amp;n=33&amp;h=215&amp;w=3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581525"/>
            <a:ext cx="25495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825" y="1125538"/>
            <a:ext cx="8229600" cy="1143000"/>
          </a:xfrm>
        </p:spPr>
        <p:txBody>
          <a:bodyPr/>
          <a:lstStyle/>
          <a:p>
            <a:pPr algn="l"/>
            <a: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МАОУ СОШ №33 с 2011 года  является краевой базовой школой дистанционного обучения детей с ограниченными возможностями здоровья.</a:t>
            </a:r>
            <a:b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сегодняшний день к школе прикреплены 9 учащихся разного возраста и состояния здоровья, с которыми я работаю в дистанционном режиме:</a:t>
            </a:r>
            <a:b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smtClean="0">
              <a:solidFill>
                <a:srgbClr val="000066"/>
              </a:solidFill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50825" y="1882775"/>
            <a:ext cx="4656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solidFill>
                  <a:srgbClr val="3C6BBA"/>
                </a:solidFill>
              </a:rPr>
              <a:t>6 класс- Миллер Карина, Агеев Александр</a:t>
            </a:r>
          </a:p>
          <a:p>
            <a:r>
              <a:rPr lang="ru-RU" altLang="ru-RU">
                <a:solidFill>
                  <a:srgbClr val="3C6BBA"/>
                </a:solidFill>
              </a:rPr>
              <a:t>8 класс – Еромасов Даниил, Еромасов Сергей</a:t>
            </a:r>
          </a:p>
          <a:p>
            <a:r>
              <a:rPr lang="ru-RU" altLang="ru-RU">
                <a:solidFill>
                  <a:srgbClr val="3C6BBA"/>
                </a:solidFill>
              </a:rPr>
              <a:t>10 класс – Есипенко Валерия</a:t>
            </a:r>
          </a:p>
          <a:p>
            <a:r>
              <a:rPr lang="ru-RU" altLang="ru-RU">
                <a:solidFill>
                  <a:srgbClr val="3C6BBA"/>
                </a:solidFill>
              </a:rPr>
              <a:t>2 класс – Ильинская Анжелика</a:t>
            </a:r>
          </a:p>
          <a:p>
            <a:r>
              <a:rPr lang="ru-RU" altLang="ru-RU">
                <a:solidFill>
                  <a:srgbClr val="3C6BBA"/>
                </a:solidFill>
              </a:rPr>
              <a:t>3 класс – Тамасян Карина </a:t>
            </a:r>
          </a:p>
          <a:p>
            <a:r>
              <a:rPr lang="ru-RU" altLang="ru-RU">
                <a:solidFill>
                  <a:srgbClr val="3C6BBA"/>
                </a:solidFill>
              </a:rPr>
              <a:t>9 класс – Финогенов Сергей</a:t>
            </a:r>
          </a:p>
          <a:p>
            <a:r>
              <a:rPr lang="ru-RU" altLang="ru-RU">
                <a:solidFill>
                  <a:srgbClr val="3C6BBA"/>
                </a:solidFill>
              </a:rPr>
              <a:t> 9 класс - Маньков Александр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50825" y="3862388"/>
            <a:ext cx="87852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в Краснодарском крае находится на высоком уровне, в рамках распространения опыта по работе с детьми  с ОВЗ, я проводила открытый урок 30.11.2015 года, на котором присутствовали журналисты «Первого» российского телевизионного канала. Фрагменты урока были продемонстрированы 9.02.2016 года  под названием «Расстояние - не преграда для полноценного обучения»</a:t>
            </a:r>
          </a:p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50825" y="765175"/>
            <a:ext cx="8137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Применение в коррекционно-образовательном процессе специализированных здоровьесберегающих технологий, учитывающих закономерности и особенности развития детей с ОВЗ, позволило повысить эффективность обучения, ускорить процесс подготовки ученика к дальнейшему обучению: Тамасян Аванес, Нестеренко Роман получив аттестат, смогли продолжить обучение в ВУЗах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5431" r="13295" b="3729"/>
          <a:stretch>
            <a:fillRect/>
          </a:stretch>
        </p:blipFill>
        <p:spPr bwMode="auto">
          <a:xfrm>
            <a:off x="468313" y="2565400"/>
            <a:ext cx="3130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5379" r="12953" b="3259"/>
          <a:stretch>
            <a:fillRect/>
          </a:stretch>
        </p:blipFill>
        <p:spPr bwMode="auto">
          <a:xfrm>
            <a:off x="4084638" y="2565400"/>
            <a:ext cx="3683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15212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9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Знакомьтесь!</a:t>
            </a:r>
            <a:br>
              <a:rPr lang="ru-RU" sz="9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643188"/>
            <a:ext cx="6400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mouse Mischief</a:t>
            </a:r>
            <a:endParaRPr lang="ru-RU" sz="4400" b="1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(мышь шалости)</a:t>
            </a:r>
            <a:endParaRPr lang="ru-RU" sz="44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Загрузка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340983" y="4488531"/>
            <a:ext cx="2455153" cy="160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30" name="Picture 6" descr="Help and How-To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293311" y="4474815"/>
            <a:ext cx="2455153" cy="1618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194" name="Picture 2" descr="http://www.technofresh.ru/netcat_files/121/121/Interacti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3"/>
            <a:ext cx="228601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938" y="846138"/>
            <a:ext cx="6842125" cy="1143000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Прошу занять</a:t>
            </a:r>
            <a:br>
              <a:rPr lang="ru-RU" dirty="0" smtClean="0"/>
            </a:br>
            <a:r>
              <a:rPr lang="ru-RU" dirty="0" smtClean="0"/>
              <a:t>свои места</a:t>
            </a:r>
            <a:br>
              <a:rPr lang="ru-RU" dirty="0" smtClean="0"/>
            </a:br>
            <a:r>
              <a:rPr lang="ru-RU" sz="2200" dirty="0" smtClean="0"/>
              <a:t>(подведите курсор мышки к креслу</a:t>
            </a:r>
          </a:p>
          <a:p>
            <a:pPr>
              <a:defRPr/>
            </a:pPr>
            <a:r>
              <a:rPr lang="ru-RU" sz="2200" dirty="0" smtClean="0"/>
              <a:t>с номером указанным у Вас на парте).</a:t>
            </a:r>
            <a:endParaRPr lang="ru-RU" sz="2200" dirty="0"/>
          </a:p>
        </p:txBody>
      </p:sp>
      <p:pic>
        <p:nvPicPr>
          <p:cNvPr id="16387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49275"/>
            <a:ext cx="12080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920875"/>
            <a:ext cx="12080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395663"/>
            <a:ext cx="12080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4767263"/>
            <a:ext cx="12080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49275"/>
            <a:ext cx="12080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1920875"/>
            <a:ext cx="12080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95663"/>
            <a:ext cx="12080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767263"/>
            <a:ext cx="12080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49275"/>
            <a:ext cx="12080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920875"/>
            <a:ext cx="12080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395663"/>
            <a:ext cx="1208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767263"/>
            <a:ext cx="1208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12080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920875"/>
            <a:ext cx="12080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95663"/>
            <a:ext cx="1208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0" descr="http://elabuga.neobroker.ru/img-org/tovar-51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67263"/>
            <a:ext cx="1208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650867" y="2967335"/>
            <a:ext cx="38422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готовы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404" name="TextBox 25"/>
          <p:cNvSpPr txBox="1">
            <a:spLocks noChangeArrowheads="1"/>
          </p:cNvSpPr>
          <p:nvPr/>
        </p:nvSpPr>
        <p:spPr bwMode="auto">
          <a:xfrm>
            <a:off x="401638" y="755650"/>
            <a:ext cx="24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</a:t>
            </a:r>
          </a:p>
        </p:txBody>
      </p:sp>
      <p:sp>
        <p:nvSpPr>
          <p:cNvPr id="16405" name="TextBox 26"/>
          <p:cNvSpPr txBox="1">
            <a:spLocks noChangeArrowheads="1"/>
          </p:cNvSpPr>
          <p:nvPr/>
        </p:nvSpPr>
        <p:spPr bwMode="auto">
          <a:xfrm>
            <a:off x="2051050" y="75565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2</a:t>
            </a:r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395288" y="2124075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>
            <a:off x="2046288" y="2124075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4</a:t>
            </a:r>
          </a:p>
        </p:txBody>
      </p:sp>
      <p:sp>
        <p:nvSpPr>
          <p:cNvPr id="16408" name="TextBox 29"/>
          <p:cNvSpPr txBox="1">
            <a:spLocks noChangeArrowheads="1"/>
          </p:cNvSpPr>
          <p:nvPr/>
        </p:nvSpPr>
        <p:spPr bwMode="auto">
          <a:xfrm>
            <a:off x="395288" y="3573463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5</a:t>
            </a:r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2046288" y="3573463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6</a:t>
            </a:r>
          </a:p>
        </p:txBody>
      </p:sp>
      <p:sp>
        <p:nvSpPr>
          <p:cNvPr id="16410" name="TextBox 31"/>
          <p:cNvSpPr txBox="1">
            <a:spLocks noChangeArrowheads="1"/>
          </p:cNvSpPr>
          <p:nvPr/>
        </p:nvSpPr>
        <p:spPr bwMode="auto">
          <a:xfrm>
            <a:off x="395288" y="4932363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7</a:t>
            </a:r>
          </a:p>
        </p:txBody>
      </p:sp>
      <p:sp>
        <p:nvSpPr>
          <p:cNvPr id="16411" name="TextBox 32"/>
          <p:cNvSpPr txBox="1">
            <a:spLocks noChangeArrowheads="1"/>
          </p:cNvSpPr>
          <p:nvPr/>
        </p:nvSpPr>
        <p:spPr bwMode="auto">
          <a:xfrm>
            <a:off x="2046288" y="4932363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8</a:t>
            </a:r>
          </a:p>
        </p:txBody>
      </p:sp>
      <p:sp>
        <p:nvSpPr>
          <p:cNvPr id="16412" name="TextBox 33"/>
          <p:cNvSpPr txBox="1">
            <a:spLocks noChangeArrowheads="1"/>
          </p:cNvSpPr>
          <p:nvPr/>
        </p:nvSpPr>
        <p:spPr bwMode="auto">
          <a:xfrm>
            <a:off x="6778625" y="765175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9</a:t>
            </a:r>
          </a:p>
        </p:txBody>
      </p:sp>
      <p:sp>
        <p:nvSpPr>
          <p:cNvPr id="16413" name="TextBox 34"/>
          <p:cNvSpPr txBox="1">
            <a:spLocks noChangeArrowheads="1"/>
          </p:cNvSpPr>
          <p:nvPr/>
        </p:nvSpPr>
        <p:spPr bwMode="auto">
          <a:xfrm>
            <a:off x="8388350" y="765175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10</a:t>
            </a:r>
          </a:p>
        </p:txBody>
      </p:sp>
      <p:sp>
        <p:nvSpPr>
          <p:cNvPr id="16414" name="TextBox 35"/>
          <p:cNvSpPr txBox="1">
            <a:spLocks noChangeArrowheads="1"/>
          </p:cNvSpPr>
          <p:nvPr/>
        </p:nvSpPr>
        <p:spPr bwMode="auto">
          <a:xfrm>
            <a:off x="6748463" y="21336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11</a:t>
            </a:r>
          </a:p>
        </p:txBody>
      </p:sp>
      <p:sp>
        <p:nvSpPr>
          <p:cNvPr id="16415" name="TextBox 36"/>
          <p:cNvSpPr txBox="1">
            <a:spLocks noChangeArrowheads="1"/>
          </p:cNvSpPr>
          <p:nvPr/>
        </p:nvSpPr>
        <p:spPr bwMode="auto">
          <a:xfrm>
            <a:off x="8421688" y="2133600"/>
            <a:ext cx="471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12</a:t>
            </a:r>
          </a:p>
        </p:txBody>
      </p:sp>
      <p:sp>
        <p:nvSpPr>
          <p:cNvPr id="16416" name="TextBox 42"/>
          <p:cNvSpPr txBox="1">
            <a:spLocks noChangeArrowheads="1"/>
          </p:cNvSpPr>
          <p:nvPr/>
        </p:nvSpPr>
        <p:spPr bwMode="auto">
          <a:xfrm>
            <a:off x="6748463" y="3563938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13</a:t>
            </a:r>
          </a:p>
        </p:txBody>
      </p:sp>
      <p:sp>
        <p:nvSpPr>
          <p:cNvPr id="16417" name="TextBox 43"/>
          <p:cNvSpPr txBox="1">
            <a:spLocks noChangeArrowheads="1"/>
          </p:cNvSpPr>
          <p:nvPr/>
        </p:nvSpPr>
        <p:spPr bwMode="auto">
          <a:xfrm>
            <a:off x="8421688" y="3563938"/>
            <a:ext cx="47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14</a:t>
            </a:r>
          </a:p>
        </p:txBody>
      </p:sp>
      <p:sp>
        <p:nvSpPr>
          <p:cNvPr id="16418" name="TextBox 44"/>
          <p:cNvSpPr txBox="1">
            <a:spLocks noChangeArrowheads="1"/>
          </p:cNvSpPr>
          <p:nvPr/>
        </p:nvSpPr>
        <p:spPr bwMode="auto">
          <a:xfrm>
            <a:off x="6748463" y="4932363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15</a:t>
            </a:r>
          </a:p>
        </p:txBody>
      </p:sp>
      <p:sp>
        <p:nvSpPr>
          <p:cNvPr id="16419" name="TextBox 45"/>
          <p:cNvSpPr txBox="1">
            <a:spLocks noChangeArrowheads="1"/>
          </p:cNvSpPr>
          <p:nvPr/>
        </p:nvSpPr>
        <p:spPr bwMode="auto">
          <a:xfrm>
            <a:off x="8421688" y="4932363"/>
            <a:ext cx="471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16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1643050"/>
            <a:ext cx="3786182" cy="212725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4000504"/>
            <a:ext cx="4000528" cy="242889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8" y="1571612"/>
            <a:ext cx="3881431" cy="216694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596" y="3929066"/>
            <a:ext cx="3738555" cy="262574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071563" y="214313"/>
            <a:ext cx="6786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>
                <a:solidFill>
                  <a:srgbClr val="FF0000"/>
                </a:solidFill>
              </a:rPr>
              <a:t>Использование в дошкольном и дополнительном образовании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14282" y="1714488"/>
            <a:ext cx="2686035" cy="198437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3857628"/>
            <a:ext cx="2757473" cy="183993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928926" y="1714488"/>
            <a:ext cx="2738423" cy="177006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786446" y="1714488"/>
            <a:ext cx="2881299" cy="185738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Использование в начальной школе и на уроках в средней и старшей школе по предметам</a:t>
            </a:r>
          </a:p>
        </p:txBody>
      </p:sp>
      <p:pic>
        <p:nvPicPr>
          <p:cNvPr id="12" name="Shape 3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0364" y="3857628"/>
            <a:ext cx="3000396" cy="200026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Shape 3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43636" y="3857628"/>
            <a:ext cx="2714644" cy="185738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Arial" charset="0"/>
              <a:buNone/>
            </a:pPr>
            <a:r>
              <a:rPr lang="ru-RU" altLang="ru-RU" b="1" smtClean="0">
                <a:solidFill>
                  <a:srgbClr val="1D4F98"/>
                </a:solidFill>
              </a:rPr>
              <a:t>«Никогда не прекращайте вашей самообразовательной работы и не забывайте, что, сколько бы вы ни учились, сколько бы не знали, знанию и образованию нет ни грани, ни пределов» </a:t>
            </a:r>
            <a:r>
              <a:rPr lang="ru-RU" altLang="ru-RU" smtClean="0">
                <a:solidFill>
                  <a:srgbClr val="1D4F98"/>
                </a:solidFill>
              </a:rPr>
              <a:t>Николай Александрович Рубакин</a:t>
            </a:r>
          </a:p>
          <a:p>
            <a:pPr algn="r">
              <a:buFont typeface="Arial" charset="0"/>
              <a:buNone/>
            </a:pPr>
            <a:r>
              <a:rPr lang="ru-RU" altLang="ru-RU" sz="12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русский книговед, библиограф, популяризатор науки и писатель</a:t>
            </a:r>
            <a:endParaRPr lang="ru-RU" altLang="ru-RU" smtClean="0">
              <a:solidFill>
                <a:srgbClr val="1D4F98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419475" y="765175"/>
            <a:ext cx="5616575" cy="5040313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Куракина Марина Андреевна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учитель информатики и ИКТ МАОУ СОШ №33 г. Новороссийска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Работа в качестве </a:t>
            </a:r>
            <a:r>
              <a:rPr lang="ru-RU" sz="2000" b="1" dirty="0" err="1" smtClean="0">
                <a:solidFill>
                  <a:srgbClr val="000066"/>
                </a:solidFill>
                <a:latin typeface="+mj-lt"/>
              </a:rPr>
              <a:t>тьютора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 (координатора) муниципального уровня по предмету.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Председатель методического объединения учителей информатики.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Работа в качестве координатора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муниципального уровня «Школа молодого специалиста»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Педагогический стаж: 5 лет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913" y="-22225"/>
            <a:ext cx="8578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bg1"/>
                </a:solidFill>
              </a:rPr>
              <a:t>Разрешите представиться</a:t>
            </a:r>
          </a:p>
        </p:txBody>
      </p:sp>
      <p:pic>
        <p:nvPicPr>
          <p:cNvPr id="2" name="Picture 12" descr="E:\Фотографии\Потрет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2146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0742" r="17642" b="69727"/>
          <a:stretch>
            <a:fillRect/>
          </a:stretch>
        </p:blipFill>
        <p:spPr bwMode="auto">
          <a:xfrm>
            <a:off x="214313" y="4857750"/>
            <a:ext cx="87153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2060"/>
                </a:solidFill>
                <a:cs typeface="Aharoni" pitchFamily="2" charset="-79"/>
              </a:rPr>
              <a:t>Актуальность, цель, формы, </a:t>
            </a:r>
            <a:br>
              <a:rPr lang="ru-RU" altLang="ru-RU" b="1" i="1" smtClean="0">
                <a:solidFill>
                  <a:srgbClr val="002060"/>
                </a:solidFill>
                <a:cs typeface="Aharoni" pitchFamily="2" charset="-79"/>
              </a:rPr>
            </a:br>
            <a:r>
              <a:rPr lang="ru-RU" altLang="ru-RU" b="1" i="1" smtClean="0">
                <a:solidFill>
                  <a:srgbClr val="002060"/>
                </a:solidFill>
                <a:cs typeface="Aharoni" pitchFamily="2" charset="-79"/>
              </a:rPr>
              <a:t>используемые технологии</a:t>
            </a:r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i="1" smtClean="0">
              <a:solidFill>
                <a:srgbClr val="C00000"/>
              </a:solidFill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28625" y="1571625"/>
            <a:ext cx="8286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Актуальность данной темы: </a:t>
            </a:r>
            <a:r>
              <a:rPr lang="ru-RU" altLang="ru-RU" b="1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азвитие общества ставит перед школой новые задачи по совершенствованию учебно-воспитательного процесса. Современное образование должно создавать условия для развития способностей, интересов и склонностей учащихся, способствовать развитию личности. В связи с этим идет поиск новых методологических, дидактических и методических подходов и решений проблемы развития учащихся.</a:t>
            </a:r>
          </a:p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необходимые условия для развития личности ребёнка, его интеллектуальных возможностей и творческих способностей.</a:t>
            </a:r>
            <a:endParaRPr lang="ru-RU" alt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Формы организации (урочная и внеклассная): 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олимпиады, научно-практические конференции,  выступления и доклады, активная внеклассная работа: КВНы, викторины, ролевые игры и др.</a:t>
            </a:r>
          </a:p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Используемые технологии: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проблемное обучение: исследовательская и проектная деятельность, 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мышления, 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игровые и здоровьесберегающие технологии..</a:t>
            </a:r>
          </a:p>
          <a:p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>
              <a:solidFill>
                <a:srgbClr val="000066"/>
              </a:solidFill>
            </a:endParaRPr>
          </a:p>
          <a:p>
            <a:endParaRPr lang="ru-RU" altLang="ru-RU" b="1">
              <a:solidFill>
                <a:srgbClr val="000066"/>
              </a:solidFill>
            </a:endParaRPr>
          </a:p>
        </p:txBody>
      </p:sp>
      <p:pic>
        <p:nvPicPr>
          <p:cNvPr id="5125" name="Picture 10" descr="http://www.velior.ru/wp-content/uploads/2011/08/a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7207" r="2702" b="6306"/>
          <a:stretch>
            <a:fillRect/>
          </a:stretch>
        </p:blipFill>
        <p:spPr bwMode="auto">
          <a:xfrm>
            <a:off x="68580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0066"/>
                </a:solidFill>
              </a:rPr>
              <a:t>Технология проблемного обучения: </a:t>
            </a:r>
            <a:r>
              <a:rPr lang="ru-RU" altLang="ru-RU" sz="2400" b="1" smtClean="0">
                <a:solidFill>
                  <a:srgbClr val="1D4F98"/>
                </a:solidFill>
              </a:rPr>
              <a:t>исследовательские и проектные методы обучения.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50825" y="1628775"/>
            <a:ext cx="871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Суть проблемного обучения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 состоит в том, что преподаватель не сообщает знаний в готовом виде, но ставит перед учащимися проблемные задачи, побуждая искать пути и средства их решения.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50825" y="2552700"/>
            <a:ext cx="76342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Главные психолого-педагогические цели </a:t>
            </a:r>
            <a:r>
              <a:rPr lang="ru-RU" alt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проблемного обучения:</a:t>
            </a:r>
          </a:p>
          <a:p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– развитие мышления и способностей учащихся, развития творческих умений;</a:t>
            </a:r>
          </a:p>
          <a:p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– усвоение учащимися знаний, умений, добытых в ходе активного поиска и самостоятельного решения проблем, в результате чего эти знания, умения становятся более прочными, чем при использовании традиционного обучения;</a:t>
            </a:r>
          </a:p>
          <a:p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– воспитание активной творческой личности учащегося, умеющего видеть, ставить и разрешать нестандартные проблемы.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50825" y="5129213"/>
            <a:ext cx="80279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alt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проблемного обучения: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проблемное изложение учебного материала, </a:t>
            </a:r>
          </a:p>
          <a:p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частично-поисковая деятельность, самостоятельная исследовательская </a:t>
            </a:r>
          </a:p>
          <a:p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деятельность,  деловые игры.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988" y="2276475"/>
          <a:ext cx="5002212" cy="4087812"/>
        </p:xfrm>
        <a:graphic>
          <a:graphicData uri="http://schemas.openxmlformats.org/drawingml/2006/table">
            <a:tbl>
              <a:tblPr/>
              <a:tblGrid>
                <a:gridCol w="5002212"/>
              </a:tblGrid>
              <a:tr h="385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Зуйков Иосиф, 9 класс – призер муниципального конкурса «Гагаринские чтения», 2015г.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Марченко Георгий 8 «А» класс – призер муниципального этапа всероссийской олимпиады школьников по информатике 2013г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Хохлунов Аркадий 11 «Б» класс – призер муниципального этапа всероссийской олимпиады школьников по информатике 2015г.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Жуковский Алексей 11 «Б» класс – призер (2 место) в олимпиаде по информатике и основам программирования Санкт – Петербургский национальный исследовательский университет информационных технологий, механики и оптики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Хохлунов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Аркадий 11 «Б» класс – призер (3 место) в олимпиаде по информатике и основам программирования Санкт – Петербургский национальный исследовательский университет информационных технологий, механики и оптики.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Прожиров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Тимур, 9 класс – призер муниципального конкурса «Безопасность детей в интернете», 2014г.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 Международной дистанционной олимпиады проекта «</a:t>
                      </a:r>
                      <a:r>
                        <a:rPr lang="ru-RU" sz="1100" kern="12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1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 информатике  (11класс</a:t>
                      </a:r>
                      <a:r>
                        <a:rPr lang="en-US" sz="11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Григорьева Эвелина 10 «А» класс – победитель  (1 место)    муниципального  этапа Всероссийского игрового конкурса  «Кит- компьютеры, информатика, технологии»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060" marR="360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" name="Прямоугольник 6"/>
          <p:cNvSpPr>
            <a:spLocks noChangeArrowheads="1"/>
          </p:cNvSpPr>
          <p:nvPr/>
        </p:nvSpPr>
        <p:spPr bwMode="auto">
          <a:xfrm>
            <a:off x="153988" y="774700"/>
            <a:ext cx="82089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Результатом использования данной технологии является: развитие творческой личности учащихся, готовой к решению нестандартных проблем в любой ситуации. Осмысление своей деятельности с позиций ценностного подхода. Участие детей в различных олимпиадах, конференциях, конкурсах имеют следующие результаты:</a:t>
            </a:r>
          </a:p>
          <a:p>
            <a:endParaRPr lang="ru-RU" altLang="ru-RU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1" name="Рисунок 8" descr="C:\Users\user\AppData\Local\Microsoft\Windows\Temporary Internet Files\Content.Word\image-11-04-16-01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928813"/>
            <a:ext cx="1206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AutoShape 25" descr="https://apf.mail.ru/cgi-bin/readmsg/image-11-04-16-08-55.jpeg?id=14603967640000000917%3B0%3B1&amp;x-email=marinochka_188%40mail.ru&amp;exif=1&amp;bs=1863&amp;bl=2254301&amp;ct=image%2Fjpeg&amp;cn=image%252d11%252d04%252d16%252d08%252d55.jpeg&amp;cte=binary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7193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2568" r="6744" b="2689"/>
          <a:stretch>
            <a:fillRect/>
          </a:stretch>
        </p:blipFill>
        <p:spPr bwMode="auto">
          <a:xfrm>
            <a:off x="5214938" y="3714750"/>
            <a:ext cx="12144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C:\Users\user\Desktop\image-11-04-16-08-55-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08" r="3227" b="1408"/>
          <a:stretch>
            <a:fillRect/>
          </a:stretch>
        </p:blipFill>
        <p:spPr bwMode="auto">
          <a:xfrm>
            <a:off x="6500813" y="1928813"/>
            <a:ext cx="1214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 descr="C:\Users\user\Desktop\image-11-04-16-08-55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/>
          <a:stretch>
            <a:fillRect/>
          </a:stretch>
        </p:blipFill>
        <p:spPr bwMode="auto">
          <a:xfrm>
            <a:off x="7786688" y="3714750"/>
            <a:ext cx="1143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C:\Users\user\Desktop\image-11-04-16-08-55-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940" r="3571" b="2940"/>
          <a:stretch>
            <a:fillRect/>
          </a:stretch>
        </p:blipFill>
        <p:spPr bwMode="auto">
          <a:xfrm>
            <a:off x="7786688" y="1928813"/>
            <a:ext cx="1214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C:\Users\user\Desktop\image-11-04-16-08-55-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2940"/>
          <a:stretch>
            <a:fillRect/>
          </a:stretch>
        </p:blipFill>
        <p:spPr bwMode="auto">
          <a:xfrm>
            <a:off x="6072188" y="5429250"/>
            <a:ext cx="2000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1" descr="C:\Users\user\Desktop\image-11-04-16-08-55-5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8531" r="10834"/>
          <a:stretch>
            <a:fillRect/>
          </a:stretch>
        </p:blipFill>
        <p:spPr bwMode="auto">
          <a:xfrm>
            <a:off x="6500813" y="3714750"/>
            <a:ext cx="1143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  <a:endParaRPr lang="ru-RU" altLang="ru-RU" sz="3200" b="1" smtClean="0">
              <a:solidFill>
                <a:srgbClr val="000066"/>
              </a:solidFill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14313" y="1500188"/>
            <a:ext cx="87868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Основная идея технологии развития </a:t>
            </a:r>
            <a:b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 –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создать такую атмосферу учения, при которой обучающиеся совместно с  учителем активно работают, сознательно размышляют над процессом обучения, отслеживают, подтверждают, опровергают или расширяют знания, новые идеи, чувства или мнения об окружающем мире.</a:t>
            </a:r>
          </a:p>
          <a:p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2071688" y="3000375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 ТРКМ –</a:t>
            </a:r>
          </a:p>
          <a:p>
            <a:pPr algn="ctr"/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трехфазная структура урока:</a:t>
            </a: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214313" y="3786188"/>
            <a:ext cx="2952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Вызов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это задача первой фазы урока, актуализирующая имеющиеся у обучающихся знания и смыслы в связи с изучаемым материалом, а так же пробуждение познавательного интереса к изучаемой теме.</a:t>
            </a:r>
          </a:p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3357563" y="3786188"/>
            <a:ext cx="2486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Осмысление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это задача второй фазы урока, помогающая активно воспринимать изучаемый материал, а также соотнести старые знания с новыми.</a:t>
            </a: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5786438" y="3929063"/>
            <a:ext cx="31686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altLang="ru-RU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 – это задача третьей фазы урока, помогающая обучающимся самостоятельно обобщить изучаемый материал и определить направления в дальнейшем изучении темы</a:t>
            </a:r>
          </a:p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95288" y="765175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Результатом использования данной технологии является : активные учебные действия, демонстрация навыков работы с информацией в процессе познания и осмысления нового материала, организации самообразования. Продуктом использования данной технологии являются опубликованные работы учащихся в различных научно-практических журналах, образовательных сайтах.</a:t>
            </a: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352425" y="2636838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Публикация в научно-практическом журнале «ИНФОРМАТИКА В ШКОЛЕ» №5 ученицы 5 «Б» класса МАОУ СОШ №33 Субботиной Т. ,  в рамках конкурса сочинений по теме  «Если бы я была учителем информатики» </a:t>
            </a:r>
          </a:p>
        </p:txBody>
      </p:sp>
      <p:pic>
        <p:nvPicPr>
          <p:cNvPr id="9220" name="Picture 4" descr="C:\Users\user\Desktop\image-11-04-16-10-0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r="1572"/>
          <a:stretch>
            <a:fillRect/>
          </a:stretch>
        </p:blipFill>
        <p:spPr bwMode="auto">
          <a:xfrm>
            <a:off x="4786313" y="2357438"/>
            <a:ext cx="19288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infojournal.ru/wp-content/uploads/2013/07/sid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1971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285750" y="38576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Публикация в научно-практическом журнале «ИНФОРМАТИКА В ШКОЛЕ» №4 ученицы 5 «Б» класса МАОУ СОШ №33 Дубининой А,  в рамках конкурса рисунков по теме  «Мир  информатики»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14338" y="26035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altLang="ru-RU" b="1" smtClean="0">
              <a:solidFill>
                <a:srgbClr val="000066"/>
              </a:solidFill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23850" y="1341438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современные образовательные (педагогические) технологии, основанные на активизации и интенсификации деятельности учащихся.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38138" y="2024063"/>
            <a:ext cx="50403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Главная задача этого метода 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развить умение анализировать поставленные задачи, вырабатывать решения самостоятельно.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338138" y="3079750"/>
            <a:ext cx="60340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 можно получить в результате проведения игры?</a:t>
            </a:r>
            <a:endParaRPr lang="ru-RU" altLang="ru-RU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*​</a:t>
            </a:r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altLang="ru-RU" sz="16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Понимание и усвоение материала любой степени сложности;</a:t>
            </a:r>
          </a:p>
          <a:p>
            <a:pPr algn="just"/>
            <a:r>
              <a:rPr lang="ru-RU" altLang="ru-RU" sz="16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*​ развитие умений и навыков работы в команде, наблюдения и принятия решения, способностей контактировать и слушать других, лидерских качеств;</a:t>
            </a:r>
          </a:p>
          <a:p>
            <a:pPr algn="just"/>
            <a:r>
              <a:rPr lang="ru-RU" altLang="ru-RU" sz="1600">
                <a:solidFill>
                  <a:srgbClr val="3C6BBA"/>
                </a:solidFill>
                <a:latin typeface="Times New Roman" pitchFamily="18" charset="0"/>
                <a:cs typeface="Times New Roman" pitchFamily="18" charset="0"/>
              </a:rPr>
              <a:t>*​ развитие продуктивного мышления, наблюдательности, памяти, творческих навыков, настойчивости, упорства, умения доказывать и отстаивать свою точку зрения, организаторских качеств.</a:t>
            </a:r>
          </a:p>
        </p:txBody>
      </p:sp>
      <p:pic>
        <p:nvPicPr>
          <p:cNvPr id="10246" name="Picture 12" descr="https://im3-tub-ru.yandex.net/i?id=ba312fae439835a2bb8546a10fca3105&amp;n=33&amp;h=215&amp;w=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349500"/>
            <a:ext cx="2762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354013" y="765175"/>
            <a:ext cx="8286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Результатом использования данной технологии является : яркое эмоциональное восприятие учебного материала, развитие творческих способностей, воспитание веры ученика в собственные силы, игра помогает школьнику радоваться общению с педагогом и товарищами, формирует внимание и стремление к самостоятельной деятельности, вызывает интерес к предмету.</a:t>
            </a:r>
          </a:p>
        </p:txBody>
      </p:sp>
      <p:pic>
        <p:nvPicPr>
          <p:cNvPr id="10" name="Picture 2" descr="G:\10 янв=я-конкурс\Новая папка\DSC0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43" y="3645023"/>
            <a:ext cx="3052209" cy="21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r="31154" b="10204"/>
          <a:stretch>
            <a:fillRect/>
          </a:stretch>
        </p:blipFill>
        <p:spPr bwMode="auto">
          <a:xfrm>
            <a:off x="6443663" y="3290888"/>
            <a:ext cx="24590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G:\Gorbatko_Viachiesla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5157788"/>
            <a:ext cx="24526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6632575" y="2825750"/>
            <a:ext cx="191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Урок «Час кода»</a:t>
            </a:r>
            <a:endParaRPr lang="ru-RU" altLang="ru-RU" b="1">
              <a:solidFill>
                <a:srgbClr val="000066"/>
              </a:solidFill>
            </a:endParaRPr>
          </a:p>
        </p:txBody>
      </p:sp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220663" y="2478088"/>
            <a:ext cx="2695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Урок - викторина</a:t>
            </a:r>
          </a:p>
          <a:p>
            <a:pPr algn="ctr"/>
            <a:r>
              <a:rPr lang="ru-RU" alt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«Путешествие в страну «Информатика»»</a:t>
            </a:r>
            <a:endParaRPr lang="ru-RU" altLang="ru-RU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3"/>
          <p:cNvSpPr txBox="1">
            <a:spLocks noChangeArrowheads="1"/>
          </p:cNvSpPr>
          <p:nvPr/>
        </p:nvSpPr>
        <p:spPr bwMode="auto">
          <a:xfrm>
            <a:off x="3273425" y="2478088"/>
            <a:ext cx="2811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000066"/>
                </a:solidFill>
              </a:rPr>
              <a:t>Урок -интеллектуальная игра по информатике «Умники и умницы"</a:t>
            </a:r>
          </a:p>
        </p:txBody>
      </p:sp>
      <p:pic>
        <p:nvPicPr>
          <p:cNvPr id="13" name="Picture 25" descr="E:\фото 6б-часть 2\DSCN6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4892" y="3645023"/>
            <a:ext cx="2831765" cy="21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YesNo</Type>
  <ChoicesCount>2</ChoicesCount>
  <Orientation>Bottom</Orientation>
</Layout>
</file>

<file path=customXml/itemProps1.xml><?xml version="1.0" encoding="utf-8"?>
<ds:datastoreItem xmlns:ds="http://schemas.openxmlformats.org/officeDocument/2006/customXml" ds:itemID="{1CCDD73E-010A-46A1-A901-07D4AD328F2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7637</TotalTime>
  <Words>1041</Words>
  <Application>Microsoft Office PowerPoint</Application>
  <PresentationFormat>Экран (4:3)</PresentationFormat>
  <Paragraphs>114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Aharoni</vt:lpstr>
      <vt:lpstr>Times New Roman</vt:lpstr>
      <vt:lpstr>Тема Office</vt:lpstr>
      <vt:lpstr>Презентация PowerPoint</vt:lpstr>
      <vt:lpstr>Презентация PowerPoint</vt:lpstr>
      <vt:lpstr>Актуальность, цель, формы,  используемые технологии</vt:lpstr>
      <vt:lpstr>Технология проблемного обучения: исследовательские и проектные методы обучения.</vt:lpstr>
      <vt:lpstr>Презентация PowerPoint</vt:lpstr>
      <vt:lpstr>Технология развития критического мышления</vt:lpstr>
      <vt:lpstr>Презентация PowerPoint</vt:lpstr>
      <vt:lpstr>Игровые технологии</vt:lpstr>
      <vt:lpstr>Презентация PowerPoint</vt:lpstr>
      <vt:lpstr>Здоровьесберегающие технологии</vt:lpstr>
      <vt:lpstr>МАОУ СОШ №33 с 2011 года  является краевой базовой школой дистанционного обучения детей с ограниченными возможностями здоровья. На сегодняшний день к школе прикреплены 9 учащихся разного возраста и состояния здоровья, с которыми я работаю в дистанционном режиме:   </vt:lpstr>
      <vt:lpstr>Презентация PowerPoint</vt:lpstr>
      <vt:lpstr>Знакомьтесь!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Сергей С. Кочережко</dc:creator>
  <cp:lastModifiedBy>Зося А. Ковалева</cp:lastModifiedBy>
  <cp:revision>478</cp:revision>
  <dcterms:created xsi:type="dcterms:W3CDTF">2014-11-18T17:28:22Z</dcterms:created>
  <dcterms:modified xsi:type="dcterms:W3CDTF">2016-07-08T12:32:38Z</dcterms:modified>
</cp:coreProperties>
</file>