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ECB846-917E-4954-9DD9-0E681A3CC30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Диагностика</a:t>
            </a:r>
            <a:r>
              <a:rPr lang="ru-RU" sz="24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сохранности контингента (мониторинговая карта №1)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 sz="3600"/>
            </a:pPr>
            <a:r>
              <a:rPr lang="ru-RU" sz="3600" dirty="0">
                <a:solidFill>
                  <a:srgbClr val="FF0000"/>
                </a:solidFill>
              </a:rPr>
              <a:t>Количество учащихся объединения</a:t>
            </a:r>
          </a:p>
          <a:p>
            <a:pPr>
              <a:defRPr sz="3600"/>
            </a:pP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i="1" dirty="0">
                <a:solidFill>
                  <a:srgbClr val="00B050"/>
                </a:solidFill>
              </a:rPr>
              <a:t>"РАДУГА ИДЕЙ"  </a:t>
            </a:r>
            <a:endParaRPr lang="ru-RU" sz="3600" i="1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12741904944513713"/>
          <c:y val="2.623456976080235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38</c:v>
                </c:pt>
                <c:pt idx="2">
                  <c:v>42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1-4A9F-8C28-0A3A73999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1636864"/>
        <c:axId val="133731968"/>
      </c:lineChart>
      <c:catAx>
        <c:axId val="81636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3731968"/>
        <c:crosses val="autoZero"/>
        <c:auto val="1"/>
        <c:lblAlgn val="ctr"/>
        <c:lblOffset val="100"/>
        <c:noMultiLvlLbl val="0"/>
      </c:catAx>
      <c:valAx>
        <c:axId val="13373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636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68355-D88F-4B74-B22B-C2C701F9DDB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77BC1-B4DA-4607-82E7-089AE650B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5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7BC1-B4DA-4607-82E7-089AE650BD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2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8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1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5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6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0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5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19C1-1DAA-4C2E-85C1-30BF83BA6D99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F402-1AF5-4721-A332-B7C60C561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dt-rodnichok.narod.ru/Docum/Radug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ranamasterov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7303" y="1635101"/>
            <a:ext cx="8742557" cy="583993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</a:t>
            </a:r>
            <a:r>
              <a:rPr lang="ru-RU" sz="1800" dirty="0"/>
              <a:t>УПРАВЛЕНИЕ ОБРАЗОВАНИЯ АДМИНИСТРАЦИИ</a:t>
            </a:r>
            <a:br>
              <a:rPr lang="ru-RU" sz="1800" dirty="0"/>
            </a:br>
            <a:r>
              <a:rPr lang="ru-RU" sz="1800" dirty="0"/>
              <a:t>МУНИЦИПАЛЬНОГО ОБРАЗОВАНИЯ</a:t>
            </a:r>
            <a:br>
              <a:rPr lang="ru-RU" sz="1800" dirty="0"/>
            </a:br>
            <a:r>
              <a:rPr lang="ru-RU" sz="1800" dirty="0"/>
              <a:t>ПРИМОРСКО-АХТАРСКИЙ РАЙОН</a:t>
            </a:r>
            <a:br>
              <a:rPr lang="ru-RU" sz="1800" dirty="0"/>
            </a:br>
            <a:r>
              <a:rPr lang="ru-RU" sz="1800" dirty="0"/>
              <a:t>МУНИЦИПАЛЬНОЕ АВТОНОМНОЕ ОБРАЗОВАТЕЛЬНОЕ УЧРЕЖДЕНИЕ</a:t>
            </a:r>
            <a:br>
              <a:rPr lang="ru-RU" sz="1800" dirty="0"/>
            </a:br>
            <a:r>
              <a:rPr lang="ru-RU" sz="1800" dirty="0"/>
              <a:t>ДОПОЛНИТЕЛЬНОГО ОБРАЗОВАНИЯ ДОМ ТВОРЧЕСТВА «РОДНИЧОК»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7303" y="1927097"/>
            <a:ext cx="8552985" cy="312440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000" dirty="0">
                <a:solidFill>
                  <a:srgbClr val="7030A0"/>
                </a:solidFill>
              </a:rPr>
              <a:t>Презентация ДОПОЛНИТЕЛЬНОЙ ОБЩЕОБРАЗОВАТЕЛЬНОЙ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ОБЩЕРАЗВИВАЮЩЕЙ ПРОГРАММЫ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ХУДОЖЕСТВЕННОЙ НАПРАВЛЕННОСТИ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«РАДУГА ИДЕЙ»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Педагог :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Е.Н.Аксёнова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57AE6-3327-47CA-A707-270AB7C78479}"/>
              </a:ext>
            </a:extLst>
          </p:cNvPr>
          <p:cNvSpPr txBox="1"/>
          <p:nvPr/>
        </p:nvSpPr>
        <p:spPr>
          <a:xfrm>
            <a:off x="4586068" y="5613009"/>
            <a:ext cx="493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http://ddt-rodnichok.narod.ru/Docum/Raduga.pdf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2023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6522" y="331672"/>
            <a:ext cx="5138854" cy="1039929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«Волшебные нити»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215" y="1242179"/>
            <a:ext cx="10515600" cy="535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Модульный образовательный блок «Волшебные нити» является частью единой образовательной программы «Радуга идей».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Вязание является одним из традиционных видов декоративно-прикладного творчества, это древний и в то же время современный вид рукоделия. Оно не требует особых усилий для своего выполнения, специального помещения, больших денежных затрат. Широкий ассортимент инструментов, приспособлений, огромное количество разнообразной современной пряжи, имеющейся в продаже, делают этот вид рукоделия доступным всем желающим.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0910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369" y="33454"/>
            <a:ext cx="4748561" cy="14605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«Чудеса из лент»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849" y="14939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Модульный образовательный блок «Чудеса из лент» является частью единой образовательной программы «Радуга идей».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Атласная  лента - сфера ее применения достаточно широка. Она используется в декоре одежды и украшений. Применяется при оформлении подарков, альбомов и открыток ручной работы, лентами вышивают картины. Появляются новые виды лент, расширяются сферы их применения. Развиваются современные направления творчества и возрождаются старые.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94863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112" y="2324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Формы подведения итогов реализации 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дополнительной общеобразовательной программы: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6347" y="155799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-промежуточная и итоговая аттестация; </a:t>
            </a:r>
          </a:p>
          <a:p>
            <a:pPr marL="0" indent="0">
              <a:buNone/>
            </a:pPr>
            <a:r>
              <a:rPr lang="ru-RU" dirty="0"/>
              <a:t>-наблюдение; </a:t>
            </a:r>
          </a:p>
          <a:p>
            <a:pPr marL="0" indent="0">
              <a:buNone/>
            </a:pPr>
            <a:r>
              <a:rPr lang="ru-RU" dirty="0"/>
              <a:t>-опрос; </a:t>
            </a:r>
          </a:p>
          <a:p>
            <a:pPr marL="0" indent="0">
              <a:buNone/>
            </a:pPr>
            <a:r>
              <a:rPr lang="ru-RU" dirty="0"/>
              <a:t>-анкетирование; </a:t>
            </a:r>
          </a:p>
          <a:p>
            <a:pPr marL="0" indent="0">
              <a:buNone/>
            </a:pPr>
            <a:r>
              <a:rPr lang="ru-RU" dirty="0"/>
              <a:t>-практические задания; </a:t>
            </a:r>
          </a:p>
          <a:p>
            <a:pPr marL="0" indent="0">
              <a:buNone/>
            </a:pPr>
            <a:r>
              <a:rPr lang="ru-RU" dirty="0"/>
              <a:t>-индивидуальные задания;</a:t>
            </a:r>
          </a:p>
          <a:p>
            <a:pPr marL="0" indent="0">
              <a:buNone/>
            </a:pPr>
            <a:r>
              <a:rPr lang="ru-RU" dirty="0"/>
              <a:t>- творческие задания;</a:t>
            </a:r>
          </a:p>
          <a:p>
            <a:pPr marL="0" indent="0">
              <a:buNone/>
            </a:pPr>
            <a:r>
              <a:rPr lang="ru-RU" dirty="0"/>
              <a:t>- самостоятельные и контрольные работы; </a:t>
            </a:r>
          </a:p>
          <a:p>
            <a:pPr marL="0" indent="0">
              <a:buNone/>
            </a:pPr>
            <a:r>
              <a:rPr lang="ru-RU" dirty="0"/>
              <a:t>-выполнение творческих проектов; </a:t>
            </a:r>
          </a:p>
          <a:p>
            <a:pPr marL="0" indent="0">
              <a:buNone/>
            </a:pPr>
            <a:r>
              <a:rPr lang="ru-RU" dirty="0"/>
              <a:t>-участие в конкурсах и выставках различного уровня; </a:t>
            </a:r>
          </a:p>
          <a:p>
            <a:pPr marL="0" indent="0">
              <a:buNone/>
            </a:pPr>
            <a:r>
              <a:rPr lang="ru-RU" dirty="0"/>
              <a:t>-итоговая выставка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220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9030" y="231311"/>
            <a:ext cx="9655098" cy="7946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 Ожидаемые результаты, критерии результативности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483112"/>
            <a:ext cx="10515600" cy="53748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Результатом обучения данной программы может быть:</a:t>
            </a:r>
          </a:p>
          <a:p>
            <a:pPr marL="0" indent="0">
              <a:buNone/>
            </a:pPr>
            <a:r>
              <a:rPr lang="ru-RU" dirty="0"/>
              <a:t>1.	Знание свойств природных материалов, приемов работы с ними и умение изготавливать из них изделия декоративно-прикладного характера.</a:t>
            </a:r>
          </a:p>
          <a:p>
            <a:pPr marL="0" indent="0">
              <a:buNone/>
            </a:pPr>
            <a:r>
              <a:rPr lang="ru-RU" dirty="0"/>
              <a:t>2.	Знание особенностей народных промыслов (соломки, вышивки, народной игрушки, обрядовых кукол), наличие интереса к народному декоративно-прикладному искусству.</a:t>
            </a:r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dirty="0" err="1"/>
              <a:t>Сформированность</a:t>
            </a:r>
            <a:r>
              <a:rPr lang="ru-RU" dirty="0"/>
              <a:t> трудовых навыков, творческой инициативы, трудолюбия.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Критерии результативности:</a:t>
            </a:r>
          </a:p>
          <a:p>
            <a:pPr marL="0" indent="0">
              <a:buNone/>
            </a:pPr>
            <a:r>
              <a:rPr lang="ru-RU" dirty="0"/>
              <a:t>-применение полученных знаний при изготовлении декоративных изделий;</a:t>
            </a:r>
          </a:p>
          <a:p>
            <a:pPr marL="0" indent="0">
              <a:buNone/>
            </a:pPr>
            <a:r>
              <a:rPr lang="ru-RU" dirty="0"/>
              <a:t>-соблюдение технологии изготовляемых изделий;</a:t>
            </a:r>
          </a:p>
          <a:p>
            <a:pPr marL="0" indent="0">
              <a:buNone/>
            </a:pPr>
            <a:r>
              <a:rPr lang="ru-RU" dirty="0"/>
              <a:t>-отсутствие травм во время работы;</a:t>
            </a:r>
          </a:p>
          <a:p>
            <a:pPr marL="0" indent="0">
              <a:buNone/>
            </a:pPr>
            <a:r>
              <a:rPr lang="ru-RU" dirty="0"/>
              <a:t>-высокий художественный уровень работ;</a:t>
            </a:r>
          </a:p>
          <a:p>
            <a:pPr marL="0" indent="0">
              <a:buNone/>
            </a:pPr>
            <a:r>
              <a:rPr lang="ru-RU" dirty="0"/>
              <a:t>-наличие высокого уровня самостоятельности, аккуратности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73609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155" y="242307"/>
            <a:ext cx="7737088" cy="1073382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Формы подведения итогов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5579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Подведение итогов знаний по каждой теме проводится в виде обобщающих занятий, включающих в себя: задания-тесты и викторины. Комплекс теоретических знаний и практических умений помогают раскрыть различные познавательные игры и конкурсы. Главной формой подведения итогов - являются выставки. В течение учебного года проводятся промежуточные выставки работ детей и родителей с последующим анализом, персональные выставки обучающихся. Обучающиеся принимают участие, в районных, областных, всероссийских выставках декоративно-прикладного творчества, а также в итоговой выставке на творческом отчёте.</a:t>
            </a:r>
          </a:p>
        </p:txBody>
      </p:sp>
    </p:spTree>
    <p:extLst>
      <p:ext uri="{BB962C8B-B14F-4D97-AF65-F5344CB8AC3E}">
        <p14:creationId xmlns:p14="http://schemas.microsoft.com/office/powerpoint/2010/main" val="19811839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522" y="501804"/>
            <a:ext cx="9541992" cy="1106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Мониторинг образовательных результатов: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261" y="2380796"/>
            <a:ext cx="9333039" cy="25014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Диагностика сохранности контингента</a:t>
            </a:r>
          </a:p>
          <a:p>
            <a:pPr marL="0" indent="0">
              <a:buNone/>
            </a:pPr>
            <a:r>
              <a:rPr lang="ru-RU" dirty="0"/>
              <a:t>(мониторинговая карта №1)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Диагностика предметных результатов  </a:t>
            </a:r>
          </a:p>
          <a:p>
            <a:pPr marL="0" indent="0">
              <a:buNone/>
            </a:pPr>
            <a:r>
              <a:rPr lang="ru-RU" dirty="0"/>
              <a:t>(мониторинговая карта №2)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6235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5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983" y="-1115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Условия реализации программы. Материально-техническое обеспечение.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5" y="1437791"/>
            <a:ext cx="10515600" cy="52856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Формы подведения итогов реализации дополнительной общеобразовательной программы:</a:t>
            </a:r>
          </a:p>
          <a:p>
            <a:r>
              <a:rPr lang="ru-RU" dirty="0"/>
              <a:t>Промежуточная и итоговая аттестация; наблюдение; опрос; анкетирование; практические задания; индивидуальные задания; творческие задания; самостоятельные и контрольные работы; выполнение творческих проектов; участие в конкурсах и выставках различного уровня; итоговая выставка работ.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Система отслеживания и оценивания результатов:</a:t>
            </a:r>
          </a:p>
          <a:p>
            <a:r>
              <a:rPr lang="ru-RU" dirty="0"/>
              <a:t>В систему отслеживания и оценивания результатов входят: мониторинг результатов обучения ребенка по дополнительной общеразвивающей программе, промежуточная и итоговая аттестация.</a:t>
            </a:r>
          </a:p>
          <a:p>
            <a:r>
              <a:rPr lang="ru-RU" dirty="0"/>
              <a:t>Мониторинг результатов обучения учащегося по дополнительной общеразвивающей программе проводится два раза в год (декабрь, май) с целью отслеживания результативности обучения учащихся по программам.</a:t>
            </a:r>
          </a:p>
          <a:p>
            <a:r>
              <a:rPr lang="ru-RU" dirty="0"/>
              <a:t>Промежуточная аттестация проводится в конце каждого года обучения.</a:t>
            </a:r>
          </a:p>
          <a:p>
            <a:r>
              <a:rPr lang="ru-RU" dirty="0"/>
              <a:t>Итоговая аттестация проводится в конце всего курса обучения по общеразвивающей программе. </a:t>
            </a:r>
          </a:p>
          <a:p>
            <a:r>
              <a:rPr lang="ru-RU" dirty="0"/>
              <a:t>При оценке результативности освоения воспитанниками образовательной программы учитывается их участие в конкурсах, выставках, и фестивалях детского и юношеского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7632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181" y="0"/>
            <a:ext cx="6265127" cy="1240651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Литература для педагога: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45400"/>
            <a:ext cx="10515600" cy="571259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	Ануфриева М.А. Большая энциклопедия рукоделия. – М.: АСТ: </a:t>
            </a:r>
            <a:r>
              <a:rPr lang="ru-RU" dirty="0" err="1"/>
              <a:t>Астрель</a:t>
            </a:r>
            <a:r>
              <a:rPr lang="ru-RU" dirty="0"/>
              <a:t>, 2010. – 895с.</a:t>
            </a:r>
          </a:p>
          <a:p>
            <a:r>
              <a:rPr lang="ru-RU" dirty="0"/>
              <a:t>2.	Белякова О.В. Большая книга поделок. – М.: АСТ: </a:t>
            </a:r>
            <a:r>
              <a:rPr lang="ru-RU" dirty="0" err="1"/>
              <a:t>Астрель</a:t>
            </a:r>
            <a:r>
              <a:rPr lang="ru-RU" dirty="0"/>
              <a:t>, 2011. – 222с.</a:t>
            </a:r>
          </a:p>
          <a:p>
            <a:r>
              <a:rPr lang="ru-RU" dirty="0"/>
              <a:t>3.	Власов В.Г. Основы теории и истории декоративно-прикладного искусства. Учебно-методическое пособие. – </a:t>
            </a:r>
            <a:r>
              <a:rPr lang="ru-RU" dirty="0" err="1"/>
              <a:t>СпбГУ</a:t>
            </a:r>
            <a:r>
              <a:rPr lang="ru-RU" dirty="0"/>
              <a:t>, 2012. – 156с.</a:t>
            </a:r>
          </a:p>
          <a:p>
            <a:r>
              <a:rPr lang="ru-RU" dirty="0"/>
              <a:t>4.	Горячева И.А. </a:t>
            </a:r>
            <a:r>
              <a:rPr lang="ru-RU" dirty="0" err="1"/>
              <a:t>Топиарии</a:t>
            </a:r>
            <a:r>
              <a:rPr lang="ru-RU" dirty="0"/>
              <a:t>. Простые модели. – М.: АСТ-пресс, 2015. – 32с.</a:t>
            </a:r>
          </a:p>
          <a:p>
            <a:r>
              <a:rPr lang="ru-RU" dirty="0"/>
              <a:t>5.	</a:t>
            </a:r>
            <a:r>
              <a:rPr lang="ru-RU" dirty="0" err="1"/>
              <a:t>Декупаж</a:t>
            </a:r>
            <a:r>
              <a:rPr lang="ru-RU" dirty="0"/>
              <a:t>. Красивый декор своими руками/ И.В. </a:t>
            </a:r>
            <a:r>
              <a:rPr lang="ru-RU" dirty="0" err="1"/>
              <a:t>Резько</a:t>
            </a:r>
            <a:r>
              <a:rPr lang="ru-RU" dirty="0"/>
              <a:t>. – Минск: </a:t>
            </a:r>
            <a:r>
              <a:rPr lang="ru-RU" dirty="0" err="1"/>
              <a:t>Харвест</a:t>
            </a:r>
            <a:r>
              <a:rPr lang="ru-RU" dirty="0"/>
              <a:t>, 2010. – 255с.</a:t>
            </a:r>
          </a:p>
          <a:p>
            <a:r>
              <a:rPr lang="ru-RU" dirty="0"/>
              <a:t>6.	Жук С.М. Игрушки-подушки: практическое пособие. – Ростов-на-Дону: Феникс, 2010. – 318с.</a:t>
            </a:r>
          </a:p>
          <a:p>
            <a:r>
              <a:rPr lang="ru-RU" dirty="0"/>
              <a:t>7.	Зайцева А.А. Техники работы с бумагой: большая энциклопедия. – М.: ЭКСМО, 2010. – 189с.</a:t>
            </a:r>
          </a:p>
          <a:p>
            <a:r>
              <a:rPr lang="ru-RU" dirty="0"/>
              <a:t>8.	</a:t>
            </a:r>
            <a:r>
              <a:rPr lang="ru-RU" dirty="0" err="1"/>
              <a:t>Ладонина</a:t>
            </a:r>
            <a:r>
              <a:rPr lang="ru-RU" dirty="0"/>
              <a:t> Л. </a:t>
            </a:r>
            <a:r>
              <a:rPr lang="ru-RU" dirty="0" err="1"/>
              <a:t>Декупаж</a:t>
            </a:r>
            <a:r>
              <a:rPr lang="ru-RU" dirty="0"/>
              <a:t>. Первые шаги. – М.: Мир энциклопедий </a:t>
            </a:r>
            <a:r>
              <a:rPr lang="ru-RU" dirty="0" err="1"/>
              <a:t>Аванта</a:t>
            </a:r>
            <a:r>
              <a:rPr lang="ru-RU" dirty="0"/>
              <a:t>+, </a:t>
            </a:r>
            <a:r>
              <a:rPr lang="ru-RU" dirty="0" err="1"/>
              <a:t>Астрель</a:t>
            </a:r>
            <a:r>
              <a:rPr lang="ru-RU" dirty="0"/>
              <a:t>, 2012. – 198с.</a:t>
            </a:r>
          </a:p>
          <a:p>
            <a:r>
              <a:rPr lang="ru-RU" dirty="0"/>
              <a:t>9.	Методические основы преподавания декоративно-прикладного творчества: учебно-методическое пособие/Под ред. С.В. Астраханцевой. – Ростов-на-Дону: Феникс, 2006. – 152с.</a:t>
            </a:r>
          </a:p>
          <a:p>
            <a:r>
              <a:rPr lang="ru-RU" dirty="0"/>
              <a:t>10.	 </a:t>
            </a:r>
            <a:r>
              <a:rPr lang="ru-RU" dirty="0" err="1"/>
              <a:t>Пэйнтер</a:t>
            </a:r>
            <a:r>
              <a:rPr lang="ru-RU" dirty="0"/>
              <a:t> Л. </a:t>
            </a:r>
            <a:r>
              <a:rPr lang="ru-RU" dirty="0" err="1"/>
              <a:t>Декупаж</a:t>
            </a:r>
            <a:r>
              <a:rPr lang="ru-RU" dirty="0"/>
              <a:t>, соленое тесто, лоскутное шитье, папье-маше, декоративное стекло и многое другое: полная энциклопедия рукоделия. – М.: АСТ, 2010. – 511с.</a:t>
            </a:r>
          </a:p>
          <a:p>
            <a:r>
              <a:rPr lang="ru-RU" dirty="0"/>
              <a:t>11.	</a:t>
            </a:r>
            <a:r>
              <a:rPr lang="ru-RU" dirty="0" err="1"/>
              <a:t>Рэри</a:t>
            </a:r>
            <a:r>
              <a:rPr lang="ru-RU" dirty="0"/>
              <a:t> Э. </a:t>
            </a:r>
            <a:r>
              <a:rPr lang="ru-RU" dirty="0" err="1"/>
              <a:t>Скрапбукинг</a:t>
            </a:r>
            <a:r>
              <a:rPr lang="ru-RU" dirty="0"/>
              <a:t>. Оригинальные проекты для всей семьи. – М.: </a:t>
            </a:r>
            <a:r>
              <a:rPr lang="ru-RU" dirty="0" err="1"/>
              <a:t>Контэнт</a:t>
            </a:r>
            <a:r>
              <a:rPr lang="ru-RU" dirty="0"/>
              <a:t>, 2013. – 80с.</a:t>
            </a:r>
          </a:p>
          <a:p>
            <a:r>
              <a:rPr lang="ru-RU" dirty="0"/>
              <a:t>12.	</a:t>
            </a:r>
            <a:r>
              <a:rPr lang="ru-RU" dirty="0" err="1"/>
              <a:t>Хворостухина</a:t>
            </a:r>
            <a:r>
              <a:rPr lang="ru-RU" dirty="0"/>
              <a:t> С.А. Рукоделие для девочек. – М.: </a:t>
            </a:r>
            <a:r>
              <a:rPr lang="ru-RU" dirty="0" err="1"/>
              <a:t>РИПОЛклассик</a:t>
            </a:r>
            <a:r>
              <a:rPr lang="ru-RU" dirty="0"/>
              <a:t>, 2011. – 132с.</a:t>
            </a:r>
          </a:p>
          <a:p>
            <a:r>
              <a:rPr lang="ru-RU" dirty="0"/>
              <a:t>13.	 Хитер Дж. Основы </a:t>
            </a:r>
            <a:r>
              <a:rPr lang="ru-RU" dirty="0" err="1"/>
              <a:t>скрапбукинга</a:t>
            </a:r>
            <a:r>
              <a:rPr lang="ru-RU" dirty="0"/>
              <a:t>. Техники, приемы, креативные идеи. – М.: </a:t>
            </a:r>
            <a:r>
              <a:rPr lang="ru-RU" dirty="0" err="1"/>
              <a:t>Контэнт</a:t>
            </a:r>
            <a:r>
              <a:rPr lang="ru-RU" dirty="0"/>
              <a:t>, 2015. – 64с.</a:t>
            </a:r>
          </a:p>
          <a:p>
            <a:r>
              <a:rPr lang="ru-RU" dirty="0"/>
              <a:t>14.	 </a:t>
            </a:r>
            <a:r>
              <a:rPr lang="ru-RU" dirty="0" err="1"/>
              <a:t>Юсель</a:t>
            </a:r>
            <a:r>
              <a:rPr lang="ru-RU" dirty="0"/>
              <a:t> С. </a:t>
            </a:r>
            <a:r>
              <a:rPr lang="ru-RU" dirty="0" err="1"/>
              <a:t>Декупаж</a:t>
            </a:r>
            <a:r>
              <a:rPr lang="ru-RU" dirty="0"/>
              <a:t>: инструменты и материалы для </a:t>
            </a:r>
            <a:r>
              <a:rPr lang="ru-RU" dirty="0" err="1"/>
              <a:t>декупажа</a:t>
            </a:r>
            <a:r>
              <a:rPr lang="ru-RU" dirty="0"/>
              <a:t>, основные приемы работы, уроки мастерства. – М.: </a:t>
            </a:r>
            <a:r>
              <a:rPr lang="ru-RU" dirty="0" err="1"/>
              <a:t>Контэнт</a:t>
            </a:r>
            <a:r>
              <a:rPr lang="ru-RU" dirty="0"/>
              <a:t>, 2013. – 80с.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46457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26" y="164404"/>
            <a:ext cx="5473390" cy="121834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Интернет-ресурсы: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26" y="1769868"/>
            <a:ext cx="4848922" cy="46420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hlinkClick r:id="rId4"/>
              </a:rPr>
              <a:t>http://stranamasterov.ru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http://livemaster.ru</a:t>
            </a:r>
          </a:p>
          <a:p>
            <a:pPr marL="0" indent="0">
              <a:buNone/>
            </a:pPr>
            <a:r>
              <a:rPr lang="ru-RU" dirty="0"/>
              <a:t>http://mirtilda.ru</a:t>
            </a:r>
          </a:p>
          <a:p>
            <a:pPr marL="0" indent="0">
              <a:buNone/>
            </a:pPr>
            <a:r>
              <a:rPr lang="ru-RU" dirty="0"/>
              <a:t>http://liveinternet.ru</a:t>
            </a:r>
          </a:p>
          <a:p>
            <a:pPr marL="0" indent="0">
              <a:buNone/>
            </a:pPr>
            <a:r>
              <a:rPr lang="ru-RU" dirty="0"/>
              <a:t>http://blogspot.ru</a:t>
            </a:r>
          </a:p>
          <a:p>
            <a:pPr marL="0" indent="0">
              <a:buNone/>
            </a:pPr>
            <a:r>
              <a:rPr lang="ru-RU" dirty="0"/>
              <a:t>http://ola-la77.blogspot.ru</a:t>
            </a:r>
          </a:p>
          <a:p>
            <a:pPr marL="0" indent="0">
              <a:buNone/>
            </a:pPr>
            <a:r>
              <a:rPr lang="ru-RU" dirty="0"/>
              <a:t>http://www.nkale.ru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26721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99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84360249"/>
              </p:ext>
            </p:extLst>
          </p:nvPr>
        </p:nvGraphicFramePr>
        <p:xfrm>
          <a:off x="2272553" y="188259"/>
          <a:ext cx="9184341" cy="580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8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ru-RU" dirty="0" err="1"/>
              <a:t>В.А.Сухомлинский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&lt;strong&gt;Rainbow PNG&lt;/strong&gt;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88" y="3272070"/>
            <a:ext cx="4716937" cy="31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063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12" y="1621704"/>
            <a:ext cx="90170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0506" y="430027"/>
            <a:ext cx="9802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ea typeface="+mj-ea"/>
                <a:cs typeface="+mj-cs"/>
              </a:rPr>
              <a:t>Диагностика предметных результатов</a:t>
            </a:r>
          </a:p>
          <a:p>
            <a:pPr algn="ctr"/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(мониторинговая карта №2)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307" y="1201468"/>
            <a:ext cx="8651488" cy="112913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7030A0"/>
                </a:solidFill>
              </a:rPr>
              <a:t>Творческое объединение «Радуга идей»</a:t>
            </a:r>
            <a:br>
              <a:rPr lang="ru-RU" sz="2200" b="1" dirty="0">
                <a:solidFill>
                  <a:srgbClr val="7030A0"/>
                </a:solidFill>
              </a:rPr>
            </a:b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Направленность программы: художественная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 Вид программы:                           модифицированная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Уровень программы:                    базовый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Срок реализации программы:  3 года  (720 ч.)</a:t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Возрастная категория:                от 6 до 16 лет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298" y="29081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Программа имеет художественную направленность, так как основным направлением программы является развитие художественного и эстетического вкуса. Реализация программы помогает приобщить ребенка к миру прекрасного, открывает перед ним богатство и красоту окружающей жизни, способствует развитию потребности не только в созерцании мира, но и активном его познании. Развивает фантазию, эстетический и художественный вкус, творческие способности в процессе воплощения своих идей, способствует формированию навыков работы с инструментами и приспособлениями, необходимыми для работы.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7595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5794" y="1"/>
            <a:ext cx="9036205" cy="11708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Актуальность и педагогическая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целесообразность: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399" y="2078037"/>
            <a:ext cx="10515600" cy="4351338"/>
          </a:xfrm>
        </p:spPr>
        <p:txBody>
          <a:bodyPr/>
          <a:lstStyle/>
          <a:p>
            <a:r>
              <a:rPr lang="ru-RU" sz="2400" dirty="0"/>
              <a:t>Актуальность программы заключается в создании условий для личностного развития, позитивной социализации, формированию и развитию творческих способностей детей. Выявлению и поддержке способных учащихся.</a:t>
            </a:r>
          </a:p>
          <a:p>
            <a:r>
              <a:rPr lang="ru-RU" sz="2400" dirty="0"/>
              <a:t>Педагогическая целесообразность программы заключена в эффективной организации образовательных, воспитательных и творческих процессов, основывающихся на единстве формирования сознания, восприятия и поведения детей в условиях социума.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72700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6927" y="1690688"/>
            <a:ext cx="10515600" cy="4351338"/>
          </a:xfrm>
        </p:spPr>
        <p:txBody>
          <a:bodyPr/>
          <a:lstStyle/>
          <a:p>
            <a:r>
              <a:rPr lang="ru-RU" sz="2400" dirty="0"/>
              <a:t>Данная программа направлена на полезную организацию досуга детей и подростков, так как это не просто время отдыха, но и сфера развития способностей, реализация интересов; применение знаний в новой ситуации. </a:t>
            </a:r>
          </a:p>
          <a:p>
            <a:r>
              <a:rPr lang="ru-RU" sz="2400" dirty="0"/>
              <a:t>В основе реализации программы лежит активный процесс взаимодействия педагога и воспитанников: в совместном общении выстраивается система жизненных отношений и ценностей в единстве с деятельностью. Практическое овладение различными видами и техниками прикладного творчества даёт возможность творческой самореализации учащихся.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0994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093" y="143223"/>
            <a:ext cx="10060258" cy="167125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Цель программы: формирование у учащихся интереса, устойчивой мотивации к декоративно-прикладному творчеству и, в частности, к работе с бисером, нитями, лентами.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51" y="1914836"/>
            <a:ext cx="10515600" cy="48428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dirty="0"/>
              <a:t>Задачи: 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-Предметные:  </a:t>
            </a:r>
          </a:p>
          <a:p>
            <a:r>
              <a:rPr lang="ru-RU" sz="3400" dirty="0"/>
              <a:t>развитие познавательного интереса к ручному труду, </a:t>
            </a:r>
          </a:p>
          <a:p>
            <a:r>
              <a:rPr lang="ru-RU" sz="3400" dirty="0"/>
              <a:t>включение в активную познавательную деятельность, </a:t>
            </a:r>
          </a:p>
          <a:p>
            <a:r>
              <a:rPr lang="ru-RU" sz="3400" dirty="0"/>
              <a:t>приобретение углубленных знаний, умений, навыков работы с бисером, нитями, лентами. 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-Личностные: </a:t>
            </a:r>
          </a:p>
          <a:p>
            <a:r>
              <a:rPr lang="ru-RU" sz="3400" dirty="0"/>
              <a:t>формирование культуры общения, поведения в социуме, гражданской позиции.</a:t>
            </a:r>
          </a:p>
          <a:p>
            <a:r>
              <a:rPr lang="ru-RU" sz="3400" dirty="0"/>
              <a:t>формирование общественной активности личности, развитию её образного мышления.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sz="3400" dirty="0"/>
              <a:t>развитие потребности в аккуратности, саморазвитии, ответственности, самостоятельном творчестве, ответственности за выполненную работу, активности в социуме.</a:t>
            </a:r>
          </a:p>
          <a:p>
            <a:r>
              <a:rPr lang="ru-RU" sz="3400" dirty="0"/>
              <a:t> Формирование интереса к декоративно-прикладному творчеству, развитие художественного вкуса, ориентация на качество изделий.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4737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986" y="1003813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Сроки реализации дополнительной общеобразовательной программы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	Программа рассчитана на 3 года обучения.</a:t>
            </a:r>
            <a:br>
              <a:rPr lang="ru-RU" sz="2800" dirty="0"/>
            </a:br>
            <a:r>
              <a:rPr lang="ru-RU" sz="2800" dirty="0"/>
              <a:t>		1 год- ознакомительный</a:t>
            </a:r>
            <a:br>
              <a:rPr lang="ru-RU" sz="2800" dirty="0"/>
            </a:br>
            <a:r>
              <a:rPr lang="ru-RU" sz="2800" dirty="0"/>
              <a:t>		2-3 годы - базовый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278" y="3072053"/>
            <a:ext cx="10515600" cy="4351338"/>
          </a:xfrm>
        </p:spPr>
        <p:txBody>
          <a:bodyPr/>
          <a:lstStyle/>
          <a:p>
            <a:pPr lvl="1"/>
            <a:r>
              <a:rPr lang="ru-RU" dirty="0"/>
              <a:t>Ознакомительный уровень предполагает обеспечение учащихся общедоступными и универсальными формами знакомства с видами декоративно – прикладного творчества, минимальную сложность предлагаемых заданий, приобретение первоначальных знаний и умений; формирование познавательного интереса.   </a:t>
            </a:r>
          </a:p>
          <a:p>
            <a:pPr lvl="1"/>
            <a:r>
              <a:rPr lang="ru-RU" dirty="0"/>
              <a:t>Базовый уровень предполагает освоение основных знаний, умений и навыков по видам декоративно – прикладного творчества, появление углубленного интереса и расширения спектра специальных знаний.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8622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758" y="500933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Формы организации образовательного процесса: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903" y="2182463"/>
            <a:ext cx="10515600" cy="499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 форме организации содержания и процесса педагогической деятельности данная образовательная программа состоит из самостоятельных, устойчивых, целостных структурных модулей:</a:t>
            </a:r>
          </a:p>
          <a:p>
            <a:r>
              <a:rPr lang="ru-RU" sz="2400" dirty="0"/>
              <a:t>«Разноцветные бусинки» - 3 года обучения;</a:t>
            </a:r>
          </a:p>
          <a:p>
            <a:r>
              <a:rPr lang="ru-RU" sz="2400" dirty="0"/>
              <a:t>«Волшебные нити» - 3 года обучения;</a:t>
            </a:r>
          </a:p>
          <a:p>
            <a:r>
              <a:rPr lang="ru-RU" sz="2400" dirty="0"/>
              <a:t>«Чудеса из лент» - 3 года обучения;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97906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391" y="1"/>
            <a:ext cx="7792843" cy="117087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«Разноцветные бусинки»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7053" y="1056188"/>
            <a:ext cx="9842810" cy="5612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Модульный образовательный блок «Разноцветные бусинки» является частью единой образовательной программы «Радуга идей».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/>
              <a:t>Бисер - один из самых удивительных материалов для рукоделия: загадочный блеск и неограниченные возможности для творческого поиска. Низание бисером - работа очень тонкая, кропотливая, требующая особого терпения, бесконечной любви к этому делу. Осваивая технику нанизывания бисера, дети познают еще одну грань красоты мира искусств, развивающую эстетический вкус и художественное восприятие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5203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1160</Words>
  <Application>Microsoft Office PowerPoint</Application>
  <PresentationFormat>Широкоэкранный</PresentationFormat>
  <Paragraphs>118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  УПРАВЛЕНИЕ ОБРАЗОВАНИЯ АДМИНИСТРАЦИИ МУНИЦИПАЛЬНОГО ОБРАЗОВАНИЯ ПРИМОРСКО-АХТАРСКИЙ РАЙОН МУНИЦИПАЛЬНОЕ АВТОНОМНОЕ ОБРАЗОВАТЕЛЬНОЕ УЧРЕЖДЕНИЕ ДОПОЛНИТЕЛЬНОГО ОБРАЗОВАНИЯ ДОМ ТВОРЧЕСТВА «РОДНИЧОК»   </vt:lpstr>
      <vt:lpstr>Презентация PowerPoint</vt:lpstr>
      <vt:lpstr>Творческое объединение «Радуга идей»  Направленность программы: художественная  Вид программы:                           модифицированная Уровень программы:                    базовый Срок реализации программы:  3 года  (720 ч.) Возрастная категория:                от 6 до 16 лет   </vt:lpstr>
      <vt:lpstr>Актуальность и педагогическая целесообразность:</vt:lpstr>
      <vt:lpstr>Презентация PowerPoint</vt:lpstr>
      <vt:lpstr>Цель программы: формирование у учащихся интереса, устойчивой мотивации к декоративно-прикладному творчеству и, в частности, к работе с бисером, нитями, лентами.</vt:lpstr>
      <vt:lpstr>Сроки реализации дополнительной общеобразовательной программы   Программа рассчитана на 3 года обучения.   1 год- ознакомительный   2-3 годы - базовый </vt:lpstr>
      <vt:lpstr>Формы организации образовательного процесса:</vt:lpstr>
      <vt:lpstr>«Разноцветные бусинки»</vt:lpstr>
      <vt:lpstr>«Волшебные нити»</vt:lpstr>
      <vt:lpstr>«Чудеса из лент»</vt:lpstr>
      <vt:lpstr>Формы подведения итогов реализации  дополнительной общеобразовательной программы: </vt:lpstr>
      <vt:lpstr> Ожидаемые результаты, критерии результативности </vt:lpstr>
      <vt:lpstr>Формы подведения итогов</vt:lpstr>
      <vt:lpstr>Мониторинг образовательных результатов:</vt:lpstr>
      <vt:lpstr>Условия реализации программы. Материально-техническое обеспечение.</vt:lpstr>
      <vt:lpstr>Литература для педагога:</vt:lpstr>
      <vt:lpstr>Интернет-ресурсы: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УПРАВЛЕНИЕ ОБРАЗОВАНИЯ АДМИНИСТРАЦИИ МУНИЦИПАЛЬНОГО ОБРАЗОВАНИЯ ПРИМОРСКО-АХТАРСКИЙ РАЙОН МУНИЦИПАЛЬНОЕ АВТОНОМНОЕ ОБРАЗОВАТЕЛЬНОЕ УЧРЕЖДЕНИЕ ДОПОЛНИТЕЛЬНОГО ОБРАЗОВАНИЯ ДОМ ТВОРЧЕСТВА «РОДНИЧОК»   </dc:title>
  <dc:creator>PC</dc:creator>
  <cp:lastModifiedBy>admin</cp:lastModifiedBy>
  <cp:revision>13</cp:revision>
  <dcterms:created xsi:type="dcterms:W3CDTF">2019-03-29T14:52:48Z</dcterms:created>
  <dcterms:modified xsi:type="dcterms:W3CDTF">2019-04-01T11:33:34Z</dcterms:modified>
</cp:coreProperties>
</file>