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310" r:id="rId4"/>
    <p:sldId id="258" r:id="rId5"/>
    <p:sldId id="262" r:id="rId6"/>
    <p:sldId id="298" r:id="rId7"/>
    <p:sldId id="305" r:id="rId8"/>
    <p:sldId id="306" r:id="rId9"/>
    <p:sldId id="307" r:id="rId10"/>
    <p:sldId id="308" r:id="rId11"/>
    <p:sldId id="273" r:id="rId12"/>
    <p:sldId id="304" r:id="rId13"/>
    <p:sldId id="271" r:id="rId14"/>
    <p:sldId id="276" r:id="rId15"/>
    <p:sldId id="309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1"/>
    <a:srgbClr val="6699FF"/>
    <a:srgbClr val="33CCCC"/>
    <a:srgbClr val="45C3C5"/>
    <a:srgbClr val="FFFFFF"/>
    <a:srgbClr val="FF6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&#1044;&#1083;&#1103;%20&#1076;&#1080;&#1072;&#1075;&#1088;&#1072;&#1084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2020-2023 г.г.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596963262789113E-2"/>
          <c:y val="2.5560478910793886E-4"/>
          <c:w val="0.5906178272979421"/>
          <c:h val="0.861717809092606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2020-2023 г.г.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Нарушения слуха</c:v>
                </c:pt>
                <c:pt idx="1">
                  <c:v>Нарушения зрения</c:v>
                </c:pt>
                <c:pt idx="2">
                  <c:v>ТНР</c:v>
                </c:pt>
                <c:pt idx="3">
                  <c:v>НОДА</c:v>
                </c:pt>
                <c:pt idx="4">
                  <c:v>ЗПР</c:v>
                </c:pt>
                <c:pt idx="5">
                  <c:v>РАС</c:v>
                </c:pt>
                <c:pt idx="6">
                  <c:v>УО</c:v>
                </c:pt>
                <c:pt idx="7">
                  <c:v>ТМНР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25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000803371681995"/>
          <c:y val="0.33013907335003884"/>
          <c:w val="0.30523378832550652"/>
          <c:h val="0.64720984227373157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8247329871202684"/>
          <c:y val="6.2858377552809985E-2"/>
          <c:w val="0.47406414745851655"/>
          <c:h val="0.8337231751002475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Лист1!$B$62</c:f>
              <c:strCache>
                <c:ptCount val="1"/>
                <c:pt idx="0">
                  <c:v>2020-2021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Лист1!$A$63:$A$70</c:f>
              <c:strCache>
                <c:ptCount val="8"/>
                <c:pt idx="0">
                  <c:v>"Солнышко в ладошках" (театр. деят.)</c:v>
                </c:pt>
                <c:pt idx="1">
                  <c:v>"Крепышок" (физическое развитие)</c:v>
                </c:pt>
                <c:pt idx="2">
                  <c:v>"Весёлая мозаика" (хореография)</c:v>
                </c:pt>
                <c:pt idx="3">
                  <c:v>"Азбуковедение" (подготовка к школе)</c:v>
                </c:pt>
                <c:pt idx="4">
                  <c:v>"Азбука шахматной игры"</c:v>
                </c:pt>
                <c:pt idx="5">
                  <c:v>"Весёлые нотки" (вокал)</c:v>
                </c:pt>
                <c:pt idx="6">
                  <c:v>"Волшебная кисточка"( ИЗО)</c:v>
                </c:pt>
                <c:pt idx="7">
                  <c:v>"ВеДуша" (лего-конструирование)</c:v>
                </c:pt>
              </c:strCache>
            </c:strRef>
          </c:cat>
          <c:val>
            <c:numRef>
              <c:f>Лист1!$B$63:$B$70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Лист1!$C$62</c:f>
              <c:strCache>
                <c:ptCount val="1"/>
                <c:pt idx="0">
                  <c:v>2021-2022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Лист1!$A$63:$A$70</c:f>
              <c:strCache>
                <c:ptCount val="8"/>
                <c:pt idx="0">
                  <c:v>"Солнышко в ладошках" (театр. деят.)</c:v>
                </c:pt>
                <c:pt idx="1">
                  <c:v>"Крепышок" (физическое развитие)</c:v>
                </c:pt>
                <c:pt idx="2">
                  <c:v>"Весёлая мозаика" (хореография)</c:v>
                </c:pt>
                <c:pt idx="3">
                  <c:v>"Азбуковедение" (подготовка к школе)</c:v>
                </c:pt>
                <c:pt idx="4">
                  <c:v>"Азбука шахматной игры"</c:v>
                </c:pt>
                <c:pt idx="5">
                  <c:v>"Весёлые нотки" (вокал)</c:v>
                </c:pt>
                <c:pt idx="6">
                  <c:v>"Волшебная кисточка"( ИЗО)</c:v>
                </c:pt>
                <c:pt idx="7">
                  <c:v>"ВеДуша" (лего-конструирование)</c:v>
                </c:pt>
              </c:strCache>
            </c:strRef>
          </c:cat>
          <c:val>
            <c:numRef>
              <c:f>Лист1!$C$63:$C$70</c:f>
              <c:numCache>
                <c:formatCode>General</c:formatCode>
                <c:ptCount val="8"/>
                <c:pt idx="0">
                  <c:v>15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Лист1!$D$62</c:f>
              <c:strCache>
                <c:ptCount val="1"/>
                <c:pt idx="0">
                  <c:v>2022-2023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Лист1!$A$63:$A$70</c:f>
              <c:strCache>
                <c:ptCount val="8"/>
                <c:pt idx="0">
                  <c:v>"Солнышко в ладошках" (театр. деят.)</c:v>
                </c:pt>
                <c:pt idx="1">
                  <c:v>"Крепышок" (физическое развитие)</c:v>
                </c:pt>
                <c:pt idx="2">
                  <c:v>"Весёлая мозаика" (хореография)</c:v>
                </c:pt>
                <c:pt idx="3">
                  <c:v>"Азбуковедение" (подготовка к школе)</c:v>
                </c:pt>
                <c:pt idx="4">
                  <c:v>"Азбука шахматной игры"</c:v>
                </c:pt>
                <c:pt idx="5">
                  <c:v>"Весёлые нотки" (вокал)</c:v>
                </c:pt>
                <c:pt idx="6">
                  <c:v>"Волшебная кисточка"( ИЗО)</c:v>
                </c:pt>
                <c:pt idx="7">
                  <c:v>"ВеДуша" (лего-конструирование)</c:v>
                </c:pt>
              </c:strCache>
            </c:strRef>
          </c:cat>
          <c:val>
            <c:numRef>
              <c:f>Лист1!$D$63:$D$70</c:f>
              <c:numCache>
                <c:formatCode>General</c:formatCode>
                <c:ptCount val="8"/>
                <c:pt idx="0">
                  <c:v>0</c:v>
                </c:pt>
                <c:pt idx="1">
                  <c:v>14</c:v>
                </c:pt>
                <c:pt idx="2">
                  <c:v>12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</c:ser>
        <c:dLbls>
          <c:showVal val="1"/>
        </c:dLbls>
        <c:axId val="60542976"/>
        <c:axId val="60544512"/>
      </c:barChart>
      <c:catAx>
        <c:axId val="605429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544512"/>
        <c:crosses val="autoZero"/>
        <c:auto val="1"/>
        <c:lblAlgn val="ctr"/>
        <c:lblOffset val="100"/>
      </c:catAx>
      <c:valAx>
        <c:axId val="60544512"/>
        <c:scaling>
          <c:orientation val="minMax"/>
        </c:scaling>
        <c:axPos val="b"/>
        <c:majorGridlines/>
        <c:numFmt formatCode="General" sourceLinked="1"/>
        <c:tickLblPos val="nextTo"/>
        <c:crossAx val="6054297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58609360626295"/>
          <c:y val="5.9394323282297511E-2"/>
          <c:w val="0.13911990123183074"/>
          <c:h val="0.31582436919261003"/>
        </c:manualLayout>
      </c:layout>
      <c:spPr>
        <a:ln>
          <a:noFill/>
        </a:ln>
      </c:spPr>
    </c:legend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3366"/>
              </a:solidFill>
              <a:latin typeface="Times New Roman" pitchFamily="18" charset="0"/>
              <a:ea typeface="Open Sans" pitchFamily="34" charset="0"/>
              <a:cs typeface="Times New Roman" pitchFamily="18" charset="0"/>
            </a:rPr>
            <a:t>В рекреациях: соединительные галереи, физкультурный зал</a:t>
          </a:r>
          <a:endParaRPr lang="ru-RU" sz="2400" dirty="0">
            <a:solidFill>
              <a:srgbClr val="003366"/>
            </a:solidFill>
            <a:latin typeface="Times New Roman" pitchFamily="18" charset="0"/>
            <a:ea typeface="Open Sans" pitchFamily="34" charset="0"/>
            <a:cs typeface="Times New Roman" pitchFamily="18" charset="0"/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A24428D-7361-4822-A33C-54F922A8CABB}" type="sibTrans" cxnId="{30A62E1D-FC19-49CA-A646-D2B92A0B91B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20430C67-B042-444D-83AC-794D8D913D0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2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171295" custScaleY="185569" custLinFactNeighborX="-17612" custLinFactNeighborY="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 custScaleX="111345" custScaleY="118149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256915" custScaleY="269815" custLinFactNeighborX="-9843" custLinFactNeighborY="1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E385C-74F4-448A-8876-9242CC5A327B}" type="presOf" srcId="{20430C67-B042-444D-83AC-794D8D913D0C}" destId="{4947EC1B-2AC5-4279-9B54-20E68044DFE1}" srcOrd="0" destOrd="0" presId="urn:microsoft.com/office/officeart/2005/8/layout/process5"/>
    <dgm:cxn modelId="{7BD69A63-057C-4051-B566-2296CE9C2C5D}" type="presOf" srcId="{DA24428D-7361-4822-A33C-54F922A8CABB}" destId="{6B2FA34F-AB64-40AB-A444-EF790858AC2F}" srcOrd="1" destOrd="0" presId="urn:microsoft.com/office/officeart/2005/8/layout/process5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A011EFCE-4047-4012-8597-B76100C95ABD}" type="presOf" srcId="{DA24428D-7361-4822-A33C-54F922A8CABB}" destId="{2231C5E8-ADAF-48CE-A8F5-D500B8F03114}" srcOrd="0" destOrd="0" presId="urn:microsoft.com/office/officeart/2005/8/layout/process5"/>
    <dgm:cxn modelId="{1AAFE261-DF26-4CFC-BA15-2A628FBB8298}" type="presOf" srcId="{D2EF7F2C-A546-4277-948C-620098CE506F}" destId="{764225F2-FB0E-427C-97EA-12326E5A50B6}" srcOrd="0" destOrd="0" presId="urn:microsoft.com/office/officeart/2005/8/layout/process5"/>
    <dgm:cxn modelId="{B37B3342-C6F8-486C-B8B5-DBA553AFB1B2}" type="presOf" srcId="{D2A03D8E-840E-4512-9307-38B0AB48218E}" destId="{F2E10A68-DA3B-4F18-B990-9E7B721CBE3D}" srcOrd="0" destOrd="0" presId="urn:microsoft.com/office/officeart/2005/8/layout/process5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DDC415EE-7C0B-44AA-A96E-CA32ECDF6CA4}" type="presParOf" srcId="{764225F2-FB0E-427C-97EA-12326E5A50B6}" destId="{F2E10A68-DA3B-4F18-B990-9E7B721CBE3D}" srcOrd="0" destOrd="0" presId="urn:microsoft.com/office/officeart/2005/8/layout/process5"/>
    <dgm:cxn modelId="{0CB37BB1-E76C-4E62-9B19-A0754D98CADB}" type="presParOf" srcId="{764225F2-FB0E-427C-97EA-12326E5A50B6}" destId="{2231C5E8-ADAF-48CE-A8F5-D500B8F03114}" srcOrd="1" destOrd="0" presId="urn:microsoft.com/office/officeart/2005/8/layout/process5"/>
    <dgm:cxn modelId="{1F2E3DA0-6A71-4813-825E-9AB3F5D2AAB4}" type="presParOf" srcId="{2231C5E8-ADAF-48CE-A8F5-D500B8F03114}" destId="{6B2FA34F-AB64-40AB-A444-EF790858AC2F}" srcOrd="0" destOrd="0" presId="urn:microsoft.com/office/officeart/2005/8/layout/process5"/>
    <dgm:cxn modelId="{A88D5122-AEF6-4ED7-9E62-647ACE3F1B3B}" type="presParOf" srcId="{764225F2-FB0E-427C-97EA-12326E5A50B6}" destId="{4947EC1B-2AC5-4279-9B54-20E68044DFE1}" srcOrd="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F7F2C-A546-4277-948C-620098CE506F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03D8E-840E-4512-9307-38B0AB48218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rgbClr val="003366"/>
              </a:solidFill>
              <a:latin typeface="Times New Roman" pitchFamily="18" charset="0"/>
              <a:ea typeface="Open Sans" pitchFamily="34" charset="0"/>
              <a:cs typeface="Times New Roman" pitchFamily="18" charset="0"/>
            </a:rPr>
            <a:t>На территории: игровые площадки и веранды</a:t>
          </a:r>
          <a:endParaRPr lang="ru-RU" sz="2400" dirty="0">
            <a:solidFill>
              <a:srgbClr val="003366"/>
            </a:solidFill>
            <a:latin typeface="Times New Roman" pitchFamily="18" charset="0"/>
            <a:ea typeface="Open Sans" pitchFamily="34" charset="0"/>
            <a:cs typeface="Times New Roman" pitchFamily="18" charset="0"/>
          </a:endParaRPr>
        </a:p>
      </dgm:t>
    </dgm:pt>
    <dgm:pt modelId="{58478ADF-43B8-4ABB-9201-05459804508E}" type="parTrans" cxnId="{30A62E1D-FC19-49CA-A646-D2B92A0B91B5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A24428D-7361-4822-A33C-54F922A8CABB}" type="sibTrans" cxnId="{30A62E1D-FC19-49CA-A646-D2B92A0B91B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20430C67-B042-444D-83AC-794D8D913D0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2800" b="1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03F330C-F7F3-4E1F-BC55-7538B5FCFE09}" type="parTrans" cxnId="{7FAB1C90-4C7F-4A02-B6DE-07E774222E76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975D5951-3B24-4382-A017-AD16074BE2E1}" type="sibTrans" cxnId="{7FAB1C90-4C7F-4A02-B6DE-07E774222E76}">
      <dgm:prSet/>
      <dgm:spPr/>
      <dgm:t>
        <a:bodyPr/>
        <a:lstStyle/>
        <a:p>
          <a:endParaRPr lang="ru-RU" sz="280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764225F2-FB0E-427C-97EA-12326E5A50B6}" type="pres">
      <dgm:prSet presAssocID="{D2EF7F2C-A546-4277-948C-620098CE5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0A68-DA3B-4F18-B990-9E7B721CBE3D}" type="pres">
      <dgm:prSet presAssocID="{D2A03D8E-840E-4512-9307-38B0AB48218E}" presName="node" presStyleLbl="node1" presStyleIdx="0" presStyleCnt="2" custScaleX="135159" custScaleY="175567" custLinFactNeighborX="5401" custLinFactNeighborY="1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1C5E8-ADAF-48CE-A8F5-D500B8F03114}" type="pres">
      <dgm:prSet presAssocID="{DA24428D-7361-4822-A33C-54F922A8CABB}" presName="sibTrans" presStyleLbl="sibTrans2D1" presStyleIdx="0" presStyleCnt="1" custScaleX="135979"/>
      <dgm:spPr/>
      <dgm:t>
        <a:bodyPr/>
        <a:lstStyle/>
        <a:p>
          <a:endParaRPr lang="ru-RU"/>
        </a:p>
      </dgm:t>
    </dgm:pt>
    <dgm:pt modelId="{6B2FA34F-AB64-40AB-A444-EF790858AC2F}" type="pres">
      <dgm:prSet presAssocID="{DA24428D-7361-4822-A33C-54F922A8CAB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947EC1B-2AC5-4279-9B54-20E68044DFE1}" type="pres">
      <dgm:prSet presAssocID="{20430C67-B042-444D-83AC-794D8D913D0C}" presName="node" presStyleLbl="node1" presStyleIdx="1" presStyleCnt="2" custScaleX="209480" custScaleY="202171" custLinFactNeighborX="-7582" custLinFactNeighborY="37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0E19B-4F7D-4B37-B8FD-CCD09A19C7EC}" type="presOf" srcId="{DA24428D-7361-4822-A33C-54F922A8CABB}" destId="{6B2FA34F-AB64-40AB-A444-EF790858AC2F}" srcOrd="1" destOrd="0" presId="urn:microsoft.com/office/officeart/2005/8/layout/process5"/>
    <dgm:cxn modelId="{37134072-FB6E-4499-A432-4FA112D9CDFD}" type="presOf" srcId="{20430C67-B042-444D-83AC-794D8D913D0C}" destId="{4947EC1B-2AC5-4279-9B54-20E68044DFE1}" srcOrd="0" destOrd="0" presId="urn:microsoft.com/office/officeart/2005/8/layout/process5"/>
    <dgm:cxn modelId="{B8B49119-5F18-41C2-9873-5857A8924AB4}" type="presOf" srcId="{D2A03D8E-840E-4512-9307-38B0AB48218E}" destId="{F2E10A68-DA3B-4F18-B990-9E7B721CBE3D}" srcOrd="0" destOrd="0" presId="urn:microsoft.com/office/officeart/2005/8/layout/process5"/>
    <dgm:cxn modelId="{1D03CCF4-08C8-4992-BDC4-4EAF9064D8C4}" type="presOf" srcId="{DA24428D-7361-4822-A33C-54F922A8CABB}" destId="{2231C5E8-ADAF-48CE-A8F5-D500B8F03114}" srcOrd="0" destOrd="0" presId="urn:microsoft.com/office/officeart/2005/8/layout/process5"/>
    <dgm:cxn modelId="{57845F07-D87B-40BE-9A0B-F2F97E7455AC}" type="presOf" srcId="{D2EF7F2C-A546-4277-948C-620098CE506F}" destId="{764225F2-FB0E-427C-97EA-12326E5A50B6}" srcOrd="0" destOrd="0" presId="urn:microsoft.com/office/officeart/2005/8/layout/process5"/>
    <dgm:cxn modelId="{30A62E1D-FC19-49CA-A646-D2B92A0B91B5}" srcId="{D2EF7F2C-A546-4277-948C-620098CE506F}" destId="{D2A03D8E-840E-4512-9307-38B0AB48218E}" srcOrd="0" destOrd="0" parTransId="{58478ADF-43B8-4ABB-9201-05459804508E}" sibTransId="{DA24428D-7361-4822-A33C-54F922A8CABB}"/>
    <dgm:cxn modelId="{7FAB1C90-4C7F-4A02-B6DE-07E774222E76}" srcId="{D2EF7F2C-A546-4277-948C-620098CE506F}" destId="{20430C67-B042-444D-83AC-794D8D913D0C}" srcOrd="1" destOrd="0" parTransId="{A03F330C-F7F3-4E1F-BC55-7538B5FCFE09}" sibTransId="{975D5951-3B24-4382-A017-AD16074BE2E1}"/>
    <dgm:cxn modelId="{B5B1FEC6-E092-474E-824B-63BECC9FE716}" type="presParOf" srcId="{764225F2-FB0E-427C-97EA-12326E5A50B6}" destId="{F2E10A68-DA3B-4F18-B990-9E7B721CBE3D}" srcOrd="0" destOrd="0" presId="urn:microsoft.com/office/officeart/2005/8/layout/process5"/>
    <dgm:cxn modelId="{D1681C56-C7F4-400C-807A-1FAB01888304}" type="presParOf" srcId="{764225F2-FB0E-427C-97EA-12326E5A50B6}" destId="{2231C5E8-ADAF-48CE-A8F5-D500B8F03114}" srcOrd="1" destOrd="0" presId="urn:microsoft.com/office/officeart/2005/8/layout/process5"/>
    <dgm:cxn modelId="{B19B32E9-5B7F-45B3-A615-32572C49DF13}" type="presParOf" srcId="{2231C5E8-ADAF-48CE-A8F5-D500B8F03114}" destId="{6B2FA34F-AB64-40AB-A444-EF790858AC2F}" srcOrd="0" destOrd="0" presId="urn:microsoft.com/office/officeart/2005/8/layout/process5"/>
    <dgm:cxn modelId="{B57E2300-25BD-47B7-A08F-746AA8A408B9}" type="presParOf" srcId="{764225F2-FB0E-427C-97EA-12326E5A50B6}" destId="{4947EC1B-2AC5-4279-9B54-20E68044DFE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108677" y="431865"/>
          <a:ext cx="2845265" cy="18494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3366"/>
              </a:solidFill>
              <a:latin typeface="Times New Roman" pitchFamily="18" charset="0"/>
              <a:ea typeface="Open Sans" pitchFamily="34" charset="0"/>
              <a:cs typeface="Times New Roman" pitchFamily="18" charset="0"/>
            </a:rPr>
            <a:t>В рекреациях: соединительные галереи, физкультурный зал</a:t>
          </a:r>
          <a:endParaRPr lang="ru-RU" sz="2400" kern="1200" dirty="0">
            <a:solidFill>
              <a:srgbClr val="003366"/>
            </a:solidFill>
            <a:latin typeface="Times New Roman" pitchFamily="18" charset="0"/>
            <a:ea typeface="Open Sans" pitchFamily="34" charset="0"/>
            <a:cs typeface="Times New Roman" pitchFamily="18" charset="0"/>
          </a:endParaRPr>
        </a:p>
      </dsp:txBody>
      <dsp:txXfrm>
        <a:off x="108677" y="431865"/>
        <a:ext cx="2845265" cy="1849416"/>
      </dsp:txXfrm>
    </dsp:sp>
    <dsp:sp modelId="{2231C5E8-ADAF-48CE-A8F5-D500B8F03114}">
      <dsp:nvSpPr>
        <dsp:cNvPr id="0" name=""/>
        <dsp:cNvSpPr/>
      </dsp:nvSpPr>
      <dsp:spPr>
        <a:xfrm rot="21591683">
          <a:off x="3104648" y="1108851"/>
          <a:ext cx="468243" cy="48669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 rot="21591683">
        <a:off x="3104648" y="1108851"/>
        <a:ext cx="468243" cy="486698"/>
      </dsp:txXfrm>
    </dsp:sp>
    <dsp:sp modelId="{4947EC1B-2AC5-4279-9B54-20E68044DFE1}">
      <dsp:nvSpPr>
        <dsp:cNvPr id="0" name=""/>
        <dsp:cNvSpPr/>
      </dsp:nvSpPr>
      <dsp:spPr>
        <a:xfrm>
          <a:off x="3747401" y="1535"/>
          <a:ext cx="4267440" cy="26890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3747401" y="1535"/>
        <a:ext cx="4267440" cy="2689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10A68-DA3B-4F18-B990-9E7B721CBE3D}">
      <dsp:nvSpPr>
        <dsp:cNvPr id="0" name=""/>
        <dsp:cNvSpPr/>
      </dsp:nvSpPr>
      <dsp:spPr>
        <a:xfrm>
          <a:off x="121081" y="448408"/>
          <a:ext cx="2941960" cy="22929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66"/>
              </a:solidFill>
              <a:latin typeface="Times New Roman" pitchFamily="18" charset="0"/>
              <a:ea typeface="Open Sans" pitchFamily="34" charset="0"/>
              <a:cs typeface="Times New Roman" pitchFamily="18" charset="0"/>
            </a:rPr>
            <a:t>На территории: игровые площадки и веранды</a:t>
          </a:r>
          <a:endParaRPr lang="ru-RU" sz="2400" kern="1200" dirty="0">
            <a:solidFill>
              <a:srgbClr val="003366"/>
            </a:solidFill>
            <a:latin typeface="Times New Roman" pitchFamily="18" charset="0"/>
            <a:ea typeface="Open Sans" pitchFamily="34" charset="0"/>
            <a:cs typeface="Times New Roman" pitchFamily="18" charset="0"/>
          </a:endParaRPr>
        </a:p>
      </dsp:txBody>
      <dsp:txXfrm>
        <a:off x="121081" y="448408"/>
        <a:ext cx="2941960" cy="2292904"/>
      </dsp:txXfrm>
    </dsp:sp>
    <dsp:sp modelId="{2231C5E8-ADAF-48CE-A8F5-D500B8F03114}">
      <dsp:nvSpPr>
        <dsp:cNvPr id="0" name=""/>
        <dsp:cNvSpPr/>
      </dsp:nvSpPr>
      <dsp:spPr>
        <a:xfrm rot="21503157">
          <a:off x="3136264" y="1275468"/>
          <a:ext cx="423983" cy="53981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 rot="21503157">
        <a:off x="3136264" y="1275468"/>
        <a:ext cx="423983" cy="539813"/>
      </dsp:txXfrm>
    </dsp:sp>
    <dsp:sp modelId="{4947EC1B-2AC5-4279-9B54-20E68044DFE1}">
      <dsp:nvSpPr>
        <dsp:cNvPr id="0" name=""/>
        <dsp:cNvSpPr/>
      </dsp:nvSpPr>
      <dsp:spPr>
        <a:xfrm>
          <a:off x="3651111" y="152423"/>
          <a:ext cx="4559680" cy="2640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3651111" y="152423"/>
        <a:ext cx="4559680" cy="264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1BC-FC0C-4F9F-BAEB-9F9D7B42436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E51A-B840-4B01-97D3-B1F9BC872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9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2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6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23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7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4EB6-FC1E-4BE9-9A89-E0C3C1ECEBC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4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952" y="0"/>
            <a:ext cx="825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 ДЕТСКИЙ САД ОБЩЕРАЗВИВАЮЩЕГО ВИДА № 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МУНИЦИПАЛЬНОГО ОБРАЗОВАНИЯ ГОРОДСКОЙ ОКРУГ ГОРОД-КУРОРТ СОЧИ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261" y="3496490"/>
            <a:ext cx="3879436" cy="283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3" y="1338143"/>
            <a:ext cx="1988010" cy="164632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43677" y="3094236"/>
            <a:ext cx="7863840" cy="0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9" y="5190872"/>
            <a:ext cx="468000" cy="46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9" y="5851179"/>
            <a:ext cx="468000" cy="4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9" y="4530566"/>
            <a:ext cx="468000" cy="46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86" y="3911291"/>
            <a:ext cx="468000" cy="46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9" y="3264224"/>
            <a:ext cx="468000" cy="46800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506929" y="3809226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06929" y="4427416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16554" y="5046691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26178" y="5758961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7569" y="3225282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 край, город-курорт Сочи,</a:t>
            </a:r>
          </a:p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Чебрикова, дом 1А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8189" y="4587792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dou79@edu.sochi.ru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1386" y="3952595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(862) 261-41-60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0636" y="5238544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http://dou79.sochi-schools.ru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511" y="5904370"/>
            <a:ext cx="47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Заведующий:  </a:t>
            </a:r>
          </a:p>
          <a:p>
            <a:r>
              <a:rPr lang="ru-RU" sz="16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Собатенко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Николаевна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" y="3180494"/>
            <a:ext cx="2194532" cy="14615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783" y="870333"/>
            <a:ext cx="81140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ОТЧЕТ КИП-2020</a:t>
            </a:r>
          </a:p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2020-2023 г.г.</a:t>
            </a:r>
          </a:p>
          <a:p>
            <a:pPr algn="ctr"/>
            <a:r>
              <a:rPr lang="ru-RU" sz="3200" b="1" dirty="0" smtClean="0">
                <a:solidFill>
                  <a:srgbClr val="006DA1"/>
                </a:solidFill>
              </a:rPr>
              <a:t>«Интегративная модель организации культурных практик дошкольников в условиях инклюзивного взаимодействия»</a:t>
            </a:r>
          </a:p>
          <a:p>
            <a:pPr algn="ctr"/>
            <a:endParaRPr lang="ru-RU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1763"/>
            <a:ext cx="2338964" cy="1364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9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024" y="28563"/>
            <a:ext cx="8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860" y="0"/>
            <a:ext cx="701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ИНТЕГРАЦИЯ КУЛЬТУРНЫХ ПРАКТИК В ОБРАЗОВАТЕЛЬНО-ВОСПИТАТЕЛЬНЫЙ ПРОЦЕСС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7592" y="659413"/>
            <a:ext cx="6228693" cy="295466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ontserrat Semi" charset="0"/>
                <a:cs typeface="Arial" pitchFamily="34" charset="0"/>
              </a:rPr>
              <a:t>Размещение развивающих пространств («классики»)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Montserrat Semi" charset="0"/>
              <a:cs typeface="Arial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BCBE0328-2627-FB44-8574-A8724CFB6FD9}"/>
              </a:ext>
            </a:extLst>
          </p:cNvPr>
          <p:cNvSpPr txBox="1">
            <a:spLocks/>
          </p:cNvSpPr>
          <p:nvPr/>
        </p:nvSpPr>
        <p:spPr bwMode="auto">
          <a:xfrm rot="5400000">
            <a:off x="5906052" y="-3689641"/>
            <a:ext cx="383569" cy="1023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vert270" lIns="19050" tIns="19050" rIns="19050" bIns="19050"/>
          <a:lstStyle/>
          <a:p>
            <a:pPr algn="ctr" eaLnBrk="1">
              <a:defRPr/>
            </a:pPr>
            <a:r>
              <a:rPr lang="ru-RU" altLang="x-none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Montserrat Semi" charset="0"/>
                <a:cs typeface="Montserrat Semi" charset="0"/>
                <a:sym typeface="Poppins Medium" charset="0"/>
              </a:rPr>
              <a:t>На территории МДОУ № 79 дети участвуют в создании классиков</a:t>
            </a:r>
            <a:endParaRPr lang="ru-RU" altLang="x-none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11" name="Picture 2" descr="C:\Users\Lenovo\Desktop\Рябцев\Фото презентация\PHOTO-2021-11-16-11-3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66" y="1915439"/>
            <a:ext cx="2411604" cy="328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C:\Users\Lenovo\Desktop\Рябцев\Фото презентация\PHOTO-2021-11-16-11-34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03" y="3080493"/>
            <a:ext cx="2445745" cy="332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 descr="C:\Users\Lenovo\Desktop\Рябцев\Фото презентация\PHOTO-2021-11-16-11-30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537" y="1969289"/>
            <a:ext cx="2379643" cy="3281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 descr="C:\Users\Lenovo\Desktop\Рябцев\Фото презентация\PHOTO-2021-11-16-14-06-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0885" y="3210225"/>
            <a:ext cx="2493829" cy="3256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5" descr="C:\Users\Lenovo\Desktop\Рябцев\Фото презентация\PHOTO-2021-11-16-12-23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0661" y="1901850"/>
            <a:ext cx="2644048" cy="327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АДАПТИРОВАНЫ ПРОГРАММЫ </a:t>
            </a:r>
          </a:p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ДЛЯ ДЕТЕЙ С ОВЗ</a:t>
            </a:r>
          </a:p>
        </p:txBody>
      </p:sp>
      <p:pic>
        <p:nvPicPr>
          <p:cNvPr id="6" name="Picture 4" descr="DSC05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76" y="707886"/>
            <a:ext cx="2548114" cy="17811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7" name="Picture 3" descr="F:\Новый проект МДОУ\Конкурс Лучш. инкл. образ. учр\фото овз лаборатория\20191008_10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1185" y="707886"/>
            <a:ext cx="2592589" cy="1825535"/>
          </a:xfrm>
          <a:prstGeom prst="roundRect">
            <a:avLst/>
          </a:prstGeom>
          <a:noFill/>
        </p:spPr>
      </p:pic>
      <p:pic>
        <p:nvPicPr>
          <p:cNvPr id="9" name="Picture 7" descr="DSC05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21184" y="2616186"/>
            <a:ext cx="2592589" cy="1821100"/>
          </a:xfrm>
          <a:prstGeom prst="roundRect">
            <a:avLst/>
          </a:prstGeom>
        </p:spPr>
      </p:pic>
      <p:pic>
        <p:nvPicPr>
          <p:cNvPr id="10" name="Рисунок 9" descr="C:\Users\Lenovo\Desktop\МДОУ 79\фото гкн\IMG-20210227-WA0029.jpg"/>
          <p:cNvPicPr/>
          <p:nvPr/>
        </p:nvPicPr>
        <p:blipFill>
          <a:blip r:embed="rId6" cstate="print"/>
          <a:srcRect b="31736"/>
          <a:stretch>
            <a:fillRect/>
          </a:stretch>
        </p:blipFill>
        <p:spPr bwMode="auto">
          <a:xfrm>
            <a:off x="168176" y="2587051"/>
            <a:ext cx="2548114" cy="178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" y="4528114"/>
            <a:ext cx="2548114" cy="184030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Новый проект МДОУ\Конкурс Лучш. инкл. образ. учр\фото овз лаборатория\IMG-20190926-WA00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1185" y="4528115"/>
            <a:ext cx="2646882" cy="184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431316" y="819092"/>
            <a:ext cx="676068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детей с ОВЗ программами дополнительного образования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5971143" y="1277954"/>
          <a:ext cx="5905040" cy="443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0619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Lenovo\Desktop\ОКСАНА ФОТО\20191106_100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70" y="710984"/>
            <a:ext cx="4388333" cy="2660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Lenovo\Desktop\ОКСАНА ФОТО\20191106_101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334" y="667010"/>
            <a:ext cx="4156113" cy="2748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Lenovo\Desktop\Инклюзия\ИО\Мерзлякова\фото\20191106_1003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5002" y="3550038"/>
            <a:ext cx="4544933" cy="2889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F:\Новый проект МДОУ\Конкурс Лучш. инкл. образ. учр\фото овз лаборатория\Оксана 1.jpg"/>
          <p:cNvPicPr/>
          <p:nvPr/>
        </p:nvPicPr>
        <p:blipFill>
          <a:blip r:embed="rId6" cstate="print"/>
          <a:srcRect l="9852" t="11842" b="7895"/>
          <a:stretch>
            <a:fillRect/>
          </a:stretch>
        </p:blipFill>
        <p:spPr bwMode="auto">
          <a:xfrm>
            <a:off x="6858000" y="3506908"/>
            <a:ext cx="4831080" cy="2985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73379" y="0"/>
            <a:ext cx="433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В ТЕАТРАЛЬНОЙ СТУДИИ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«СОЛНЫШКО В ЛАДОШКАХ»</a:t>
            </a:r>
          </a:p>
        </p:txBody>
      </p:sp>
    </p:spTree>
    <p:extLst>
      <p:ext uri="{BB962C8B-B14F-4D97-AF65-F5344CB8AC3E}">
        <p14:creationId xmlns="" xmlns:p14="http://schemas.microsoft.com/office/powerpoint/2010/main" val="404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660" y="0"/>
            <a:ext cx="81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В МДОУ № 79</a:t>
            </a:r>
            <a:endParaRPr lang="ru-RU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00"/>
          <a:stretch/>
        </p:blipFill>
        <p:spPr>
          <a:xfrm>
            <a:off x="4158291" y="540977"/>
            <a:ext cx="3799251" cy="26235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5" y="545917"/>
            <a:ext cx="3716896" cy="2618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82"/>
          <a:stretch/>
        </p:blipFill>
        <p:spPr>
          <a:xfrm>
            <a:off x="8223102" y="543467"/>
            <a:ext cx="3683662" cy="2621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835" y="3310378"/>
            <a:ext cx="3795274" cy="29238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Программно-методическое обеспечение  инклюзивного образования</a:t>
            </a:r>
          </a:p>
          <a:p>
            <a:pPr algn="ctr"/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ДОО.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АОП ДОО по всем направлениям коррекции (ЗПР, ЗРР, ТНР, нарушение слуха, аутистический спектр).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индивидуальные образовательные маршруты для детей ОВЗ и инвалидов.</a:t>
            </a:r>
          </a:p>
          <a:p>
            <a:pPr algn="ctr"/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Разрабатывается содержание культурных 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Адаптированы  </a:t>
            </a:r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программы 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для работы с детьми </a:t>
            </a:r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ОВЗ, кроме ментальной арифметики.</a:t>
            </a:r>
            <a:endParaRPr lang="ru-RU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268" y="3323977"/>
            <a:ext cx="3795274" cy="29238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Материально-техническое обеспечение ДОО</a:t>
            </a:r>
          </a:p>
          <a:p>
            <a:pPr algn="ctr"/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 среды с  учетом людей с ограниченными возможностями здоровья 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 помещений, согласно СанПиНа, и ФГОС ДО для всех участников образовательного процесса.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мебелью, техническими средствами, дидактическим,  игровым, материалом с учетом специфики  коррекционного направления педагогической работы и сложностью дефектов у детей.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8701" y="3305439"/>
            <a:ext cx="3931004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Создание предметно-пространственной среды с учетом всех направлений коррекции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Логопедический кабинет.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дефектолога.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кабинете педагога-психолога.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сурдопедагога.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Арт-студия, </a:t>
            </a:r>
            <a:r>
              <a:rPr lang="ru-RU" altLang="en-US" sz="1300" dirty="0" err="1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Лего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-студия, Изо-студия.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экологии.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Физкультурный зал с тренажёрами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зал.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кабинеты оборудованы с учетом индивидуализации образовательного процесса, особенностями коррекции и недостатков развития детей с ОВЗ и инвалидов.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53015" y="3392481"/>
            <a:ext cx="5724000" cy="20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22147" y="3375358"/>
            <a:ext cx="5724000" cy="20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467004"/>
            <a:ext cx="4051884" cy="2982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660" y="0"/>
            <a:ext cx="81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ОПЫТА </a:t>
            </a:r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МДОУ № 79 </a:t>
            </a:r>
            <a:endParaRPr lang="ru-RU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35" y="3468238"/>
            <a:ext cx="3938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Трансляция и масштабирование опыта работы по инклюзивному образованию</a:t>
            </a:r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краевых, городских конференциях, мастер-классах (выступили 18 педагогов).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театральной студии «Солнышко в ладошках» в финале конкурса «Воспитатель города Сочи 2020».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воспитанников (дети ОВЗ) приняли участие в городских и региональных конкурсах и фестивалях – заняли призовые места (48% от числа детей ОВЗ</a:t>
            </a:r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r>
              <a:rPr lang="ru-RU" altLang="en-US" sz="13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Стали победителями краевого конкурса «Лучший инклюзивный детский сад», вошли в 10 лучших инклюзивных детских садов России</a:t>
            </a:r>
            <a:endParaRPr lang="ru-RU" altLang="en-US" sz="13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3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268" y="3453928"/>
            <a:ext cx="3795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Организация сетевого взаимодействия</a:t>
            </a:r>
          </a:p>
          <a:p>
            <a:pPr algn="ctr"/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Заключены договора с 20 социальными партнерами: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дошкольными учреждениями г. Сочи : </a:t>
            </a:r>
            <a:endParaRPr lang="ru-RU" altLang="en-US" sz="1300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125, 34, 45, </a:t>
            </a:r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67; </a:t>
            </a:r>
            <a:endParaRPr lang="ru-RU" altLang="en-US" sz="13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МОБУ СОШ № 13, МОБУ СОШ №14;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инклюзивного развития «Включи»;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«Моя Планета»;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«ККОО ПМЦ «Православная Кубань»;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8701" y="3449116"/>
            <a:ext cx="403702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1400" b="1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Организация работы с родителями воспитанников 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работы Консультативного центра: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Реализованы направления «Виртуальный детский сад», «Школа подготовки родителей».</a:t>
            </a:r>
          </a:p>
          <a:p>
            <a:pPr algn="ctr"/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воспитанников вовлечены в  образовательную деятельность (совместные проекты, тренинги).</a:t>
            </a:r>
          </a:p>
          <a:p>
            <a:pPr algn="ctr"/>
            <a:r>
              <a:rPr lang="ru-RU" altLang="en-US" sz="13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altLang="en-US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мероприятия с родителями: праздники, благотворительные акции, субботники, ремонтные работы, экскурсии, мастер-классы, конференции, групповые родительские собрания.</a:t>
            </a:r>
            <a:endParaRPr lang="ru-RU" altLang="x-none" sz="1300" b="1" dirty="0">
              <a:solidFill>
                <a:srgbClr val="006DA1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  <a:sym typeface="Poppins Medium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" y="533675"/>
            <a:ext cx="3814866" cy="2790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01" y="467004"/>
            <a:ext cx="3955240" cy="28851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153015" y="3392481"/>
            <a:ext cx="5724000" cy="20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222147" y="3375358"/>
            <a:ext cx="5724000" cy="20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70" y="0"/>
            <a:ext cx="12015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ДЕЯТЕЛЬНОСТИ КРАЕВОЙ ИННОВАЦИОННОЙ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(КИП-2020) НА БАЗЕ МДОУ № 79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проекта«Интегративная модель организации культурных практик дошкольников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инклюзивного взаимодействия» за 2020-2023 г.г.</a:t>
            </a:r>
          </a:p>
          <a:p>
            <a:pPr algn="ctr"/>
            <a:endParaRPr lang="ru-RU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46754" y="2185536"/>
            <a:ext cx="5724000" cy="20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55936" y="3054033"/>
            <a:ext cx="5724000" cy="20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32066" y="3448803"/>
            <a:ext cx="5724000" cy="209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08195" y="4857126"/>
            <a:ext cx="5724000" cy="209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39411" y="4425633"/>
            <a:ext cx="5724000" cy="20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7" y="2307967"/>
            <a:ext cx="467627" cy="467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1519" y="1270555"/>
            <a:ext cx="1120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Создана, апробирована, внедрена в образовательно-воспитательный процесс и успешно реализуется интегративная модель организации культурных практик дошкольников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условиях инклюзивного  взаимодействия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1519" y="2161085"/>
            <a:ext cx="1120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Создана, апробирована, внедрена модель сетевого взаимодействия с инклюзивными центрами «Включи» и «Моя планета» по психолого-педагогическому сопровождению детей с РАС, с умственной отсталостью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9486" y="3083803"/>
            <a:ext cx="10796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Реализуется интеграция культурных практик в образовательно-воспитательный процесс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9484" y="3511622"/>
            <a:ext cx="11222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Продуктом и результатом работы педагогического коллектива в рамках деятельности краевой инновационной площадки, являются методические разработки по организации культурных практик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9484" y="4461831"/>
            <a:ext cx="1071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специальные условия образовательно-воспитательного процесса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485" y="4933722"/>
            <a:ext cx="1079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опыта работы педагогов и специалистов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3" y="2989176"/>
            <a:ext cx="467627" cy="4676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0" y="3681402"/>
            <a:ext cx="467627" cy="4676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1" y="4384646"/>
            <a:ext cx="467627" cy="4676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4" y="4944669"/>
            <a:ext cx="467627" cy="4676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3" y="1490882"/>
            <a:ext cx="467627" cy="4676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06359" y="5362064"/>
            <a:ext cx="5724000" cy="209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71748" y="5532246"/>
            <a:ext cx="1173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Благодаря успешному выполнению поставленных целей и задач в рамках реализации инновационного проекта, все качественные и количественные показатели  участников образовательно-воспитательного процесса являются высокими и выполняются на 100 %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06" y="2819917"/>
            <a:ext cx="3701422" cy="3173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621"/>
            <a:ext cx="4994030" cy="2913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0919" y="207572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Haettenschweiler" pitchFamily="34" charset="0"/>
              </a:rPr>
              <a:t>Благодарим за внимание!</a:t>
            </a:r>
            <a:endParaRPr lang="ru-RU" sz="5400" dirty="0">
              <a:solidFill>
                <a:srgbClr val="002060"/>
              </a:solidFill>
              <a:latin typeface="Haettenschweiler" pitchFamily="34" charset="0"/>
            </a:endParaRPr>
          </a:p>
        </p:txBody>
      </p:sp>
      <p:pic>
        <p:nvPicPr>
          <p:cNvPr id="1026" name="Picture 2" descr="C:\Users\Lenovo\Desktop\Novyj-risun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013" y="143221"/>
            <a:ext cx="1494714" cy="170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659" y="0"/>
            <a:ext cx="1160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ДЕЯТЕЛЬНОСТИ 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 79  В РАМКАХ КИП: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5" y="743571"/>
            <a:ext cx="467627" cy="4676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25084" y="19148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3610" y="616964"/>
            <a:ext cx="6906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соединение в педагогической деятельности требований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и дополнительной образовательных программ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особенностей детей с ОВЗ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9" y="2332627"/>
            <a:ext cx="467627" cy="46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795" y="1948472"/>
            <a:ext cx="6864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сетевого взаимодействия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сопровождению детей с учётом особых образовательных потребностей на основе использования </a:t>
            </a:r>
            <a:r>
              <a:rPr lang="ru-RU" sz="20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АВА-технологии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технологии PEСS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9005" y="3581162"/>
            <a:ext cx="6851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культурных практик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использования в работе с детьми с ОВЗ и здоровыми детьми в условиях инклюзивного взаимодействия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3610" y="5193095"/>
            <a:ext cx="684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образования и эффективности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взаимодействия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учетом их индивидуальных различий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200322" y="3455959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0" y="3702348"/>
            <a:ext cx="467627" cy="467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" y="5273282"/>
            <a:ext cx="467627" cy="4676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334405" y="4950348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enovo\Desktop\Закрытие КИП_Фестиваль 15.09.23 Краснодар\Фото\фото гкн\IMG-20210227-WA0036.jpg"/>
          <p:cNvPicPr>
            <a:picLocks noChangeAspect="1" noChangeArrowheads="1"/>
          </p:cNvPicPr>
          <p:nvPr/>
        </p:nvPicPr>
        <p:blipFill>
          <a:blip r:embed="rId4" cstate="print"/>
          <a:srcRect l="17071" r="19389"/>
          <a:stretch>
            <a:fillRect/>
          </a:stretch>
        </p:blipFill>
        <p:spPr bwMode="auto">
          <a:xfrm>
            <a:off x="8813494" y="713342"/>
            <a:ext cx="2445744" cy="261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enovo\Desktop\Закрытие КИП_Фестиваль 15.09.23 Краснодар\Фото\Фото ОВЗ\IMG-20210227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9594" y="3338112"/>
            <a:ext cx="2432892" cy="29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9301" y="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НОЗОЛОГИЧЕСКИЕ  КАТЕГОРИИ  ДЕТЕЙ  С ОВЗ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МДОУ № 79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РЕАЛИЗАЦИИ ПРОЕКТА В РАМКАХ КИП: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5423" y="1083427"/>
            <a:ext cx="64007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Обучающиеся с нарушениями слуха (глухих, слабослышащих и позднооглохших, перенесших операцию по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кохлеарной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имплантации): 1 человек</a:t>
            </a:r>
          </a:p>
          <a:p>
            <a:pPr marL="342900" indent="-342900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Обучающиеся с нарушениями зрения (слепых, слабовидящих, с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амблиопией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косоглазием): нет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Обучающиеся с тяжелыми нарушениями речи ( ТНР): 6 человек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Обучающиеся с нарушениями опорно-двигательного аппарата (НОДА): 1 человек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Обучающиеся с задержкой психического развития (ЗПР): 25 человек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Обучающиеся с расстройствами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спектра (РАС): 7 человек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Обучающиеся с умственной отсталостью (интеллектуальными нарушениями)  ( УО): 5 человек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Обучающиеся с тяжелыми множественными нарушениями развития ( ТМНР): 2 человека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786389" y="1663547"/>
          <a:ext cx="5163239" cy="388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9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0"/>
            <a:ext cx="8114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РЕЗУЛЬТАТ ДЕЯТЕЛЬНОСТИ МДОУ № 79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ПО РЕАЛИЗАЦИИ ИННОВАЦИОННОГО ПРОЕКТА:</a:t>
            </a:r>
            <a:r>
              <a:rPr lang="ru-RU" sz="2000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80784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</a:rPr>
              <a:t>Интегративная модель организации культурных практик дошкольников</a:t>
            </a:r>
          </a:p>
          <a:p>
            <a:pPr algn="ctr"/>
            <a:r>
              <a:rPr lang="ru-RU" sz="2000" b="1" dirty="0" smtClean="0">
                <a:solidFill>
                  <a:srgbClr val="006DA1"/>
                </a:solidFill>
              </a:rPr>
              <a:t>в условиях инклюзивного  взаимодействия</a:t>
            </a:r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339" y="1652530"/>
            <a:ext cx="5321146" cy="4704203"/>
          </a:xfrm>
          <a:prstGeom prst="roundRect">
            <a:avLst/>
          </a:prstGeom>
          <a:solidFill>
            <a:schemeClr val="bg1">
              <a:lumMod val="8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spcAft>
                <a:spcPct val="35000"/>
              </a:spcAft>
            </a:pPr>
            <a:endParaRPr lang="ru-RU" sz="12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8299" y="1663545"/>
            <a:ext cx="4131326" cy="385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образовательного пространства</a:t>
            </a:r>
            <a:endParaRPr lang="ru-RU" sz="12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85590" y="2324560"/>
            <a:ext cx="1410159" cy="1366091"/>
          </a:xfrm>
          <a:prstGeom prst="downArrowCallout">
            <a:avLst>
              <a:gd name="adj1" fmla="val 10484"/>
              <a:gd name="adj2" fmla="val 17742"/>
              <a:gd name="adj3" fmla="val 19355"/>
              <a:gd name="adj4" fmla="val 73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психолого-педагогического и социального сопровождения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027102" y="2313544"/>
            <a:ext cx="1542362" cy="1366090"/>
          </a:xfrm>
          <a:prstGeom prst="downArrowCallout">
            <a:avLst>
              <a:gd name="adj1" fmla="val 9113"/>
              <a:gd name="adj2" fmla="val 18247"/>
              <a:gd name="adj3" fmla="val 20454"/>
              <a:gd name="adj4" fmla="val 6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реализации культурных практик с позиции инклюзии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821015" y="2322725"/>
            <a:ext cx="1542362" cy="1366090"/>
          </a:xfrm>
          <a:prstGeom prst="downArrowCallout">
            <a:avLst>
              <a:gd name="adj1" fmla="val 9113"/>
              <a:gd name="adj2" fmla="val 18247"/>
              <a:gd name="adj3" fmla="val 20454"/>
              <a:gd name="adj4" fmla="val 6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Модуль интеграции основного и дополнительного образования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7240" y="3859300"/>
            <a:ext cx="1357493" cy="338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АОП, </a:t>
            </a:r>
            <a:r>
              <a:rPr lang="ru-RU" sz="12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ИОМ</a:t>
            </a:r>
            <a:endParaRPr lang="ru-RU" sz="12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5467" y="4417763"/>
            <a:ext cx="1358248" cy="3635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АВА- </a:t>
            </a:r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технология </a:t>
            </a:r>
          </a:p>
          <a:p>
            <a:r>
              <a:rPr lang="en-US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PECS </a:t>
            </a:r>
            <a:r>
              <a:rPr lang="ru-RU" sz="1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-технология</a:t>
            </a:r>
            <a:endParaRPr lang="ru-RU" sz="10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9668" y="4976515"/>
            <a:ext cx="1648283" cy="752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Нейропсихологическая коррекция</a:t>
            </a:r>
          </a:p>
          <a:p>
            <a:pPr algn="ctr" defTabSz="211662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Кинезиологические упражнения</a:t>
            </a:r>
            <a:endParaRPr lang="ru-RU" sz="1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39738" y="4472848"/>
            <a:ext cx="1750911" cy="519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Методическое сопровождение КП</a:t>
            </a:r>
            <a:endParaRPr lang="ru-RU" sz="11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48071" y="3756750"/>
            <a:ext cx="1510377" cy="550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Создание РППС </a:t>
            </a:r>
          </a:p>
          <a:p>
            <a:pPr lvl="0" algn="ctr"/>
            <a:r>
              <a:rPr lang="ru-RU" sz="11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для реализации КП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44242" y="4549965"/>
            <a:ext cx="1254871" cy="4406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Познавательное и речевое развитие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88245" y="3787928"/>
            <a:ext cx="1510020" cy="585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Музыкальное развитие и театрализованная деятельность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1631" y="5739787"/>
            <a:ext cx="1036295" cy="533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Физическое развитие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31686" y="5177927"/>
            <a:ext cx="1344543" cy="421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ИЗО деятельность и робототехника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552502" y="3294044"/>
            <a:ext cx="1399141" cy="1421175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Результаты и продукты ИД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47971" y="1685581"/>
            <a:ext cx="5089793" cy="4715218"/>
          </a:xfrm>
          <a:prstGeom prst="roundRect">
            <a:avLst>
              <a:gd name="adj" fmla="val 126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Взаимодействие с инклюзивными центрами «Включи» и «Моя планета» в направлении социализации детей с РАС в рамках инклюзивного дошкольного образования, для развития коммуникативных и поведенческих навыков взаимоотношений с окружающими;</a:t>
            </a:r>
          </a:p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Методическая разработка по организации культурных практик в совместно-самостоятельной деятельности: «Прозрачное чудо»;</a:t>
            </a:r>
          </a:p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Методическая разработка художественно - эстетической направленности театральной студии «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АРТиКО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» для детей с ОВЗ: «Солнышко в ладошках»;</a:t>
            </a:r>
          </a:p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Методическая разработка по организации культурных практик с использованием развивающих пространств (классиков): «Физическое и познавательное развитие дошкольников с использованием развивающих пространств»;</a:t>
            </a:r>
          </a:p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Методическая разработка по организации культурных практик с использованием кинезиологических игр и упражнений: «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Кинезиология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на все случаи жизни…»</a:t>
            </a:r>
          </a:p>
          <a:p>
            <a:pPr lvl="0"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- Методическая разработка: «Раздельный сбор мусора: методическое пособие»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2751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9623" y="0"/>
            <a:ext cx="616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СЕТЕВОГО ВЗАИМОДЕЙСТВИЯ С ИНКЛЮЗИВНЫМИ ЦЕНТРАМИ «ВКЛЮЧИ» И «МОЯ ПЛАНЕТА» ПО ПСИХОЛОГО-ПЕДАГОГИЧЕСКОМУ СОПРОВОЖДЕНИЮ </a:t>
            </a:r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</a:t>
            </a:r>
            <a:r>
              <a:rPr lang="ru-RU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РАС, С УМСТВЕННОЙ ОТСТАЛОСТЬЮ, </a:t>
            </a:r>
            <a:r>
              <a:rPr lang="ru-RU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ЗПР</a:t>
            </a:r>
            <a:endParaRPr lang="ru-RU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8491" y="15825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пошагового маршрута помощи и коррекции дефицитов развития ребёнка (4-5 лет)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131" y="32214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(4 месяца)</a:t>
            </a:r>
          </a:p>
          <a:p>
            <a:pPr algn="ctr"/>
            <a:r>
              <a:rPr lang="ru-RU" sz="13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«ВКЛЮЧИ»</a:t>
            </a:r>
            <a:r>
              <a:rPr lang="ru-RU" sz="13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работа с дефицитами детей на занятиях АВА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32985" y="3221414"/>
            <a:ext cx="408111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(5 месяцев)</a:t>
            </a:r>
          </a:p>
          <a:p>
            <a:pPr algn="ctr"/>
            <a:r>
              <a:rPr lang="ru-RU" sz="13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АНО ИНКЛЮЗИВНЫЙ ЦЕНТР «МОЯ ПЛАНЕТА»</a:t>
            </a:r>
            <a:r>
              <a:rPr lang="ru-RU" sz="1200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альтернативной коммуникации,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малых группах с карточками PECS</a:t>
            </a:r>
            <a:r>
              <a:rPr lang="ru-RU" sz="12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1851" y="3221413"/>
            <a:ext cx="3587932" cy="1123405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b="1" u="sng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( 7 месяцев)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79 г. Сочи 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 детей по программе «Детство» с использованием технологий АВА и PECS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131" y="5011709"/>
            <a:ext cx="2734492" cy="1312089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сформированы культурно-гигиенические навыки, могут самостоятельно кушать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51586" y="5011708"/>
            <a:ext cx="2734492" cy="131209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взаимодействуют со взрослыми и сверстниками, выражают свои желания при помощи карточек PECS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8041" y="5011707"/>
            <a:ext cx="2734492" cy="1312091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речи детей появились первые слова, понимают обращённую к ним речь, снизилась тревожность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017496" y="5011706"/>
            <a:ext cx="2734492" cy="1312092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детей научились новым формам коммуникации, овладели технологиями АВА и способами альтернативной коммуникации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47" y="1125080"/>
            <a:ext cx="2504789" cy="1412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" y="995612"/>
            <a:ext cx="2838535" cy="189235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stCxn id="6" idx="2"/>
          </p:cNvCxnSpPr>
          <p:nvPr/>
        </p:nvCxnSpPr>
        <p:spPr>
          <a:xfrm>
            <a:off x="6052457" y="2705918"/>
            <a:ext cx="0" cy="18205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4" idx="2"/>
          </p:cNvCxnSpPr>
          <p:nvPr/>
        </p:nvCxnSpPr>
        <p:spPr>
          <a:xfrm flipH="1">
            <a:off x="1883114" y="288796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058416" y="288835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877156" y="2878344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181824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0210917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472665" y="4726394"/>
            <a:ext cx="9144000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9" idx="0"/>
          </p:cNvCxnSpPr>
          <p:nvPr/>
        </p:nvCxnSpPr>
        <p:spPr>
          <a:xfrm>
            <a:off x="4515853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469686" y="471676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355306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604977" y="4721066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175539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9965585" y="4336924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131407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3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024" y="28563"/>
            <a:ext cx="8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ownloads\20230906_143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54" y="1432193"/>
            <a:ext cx="5629186" cy="422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44046" y="143219"/>
            <a:ext cx="701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ПРОДУКТ ИННОВАЦИОННОЙ ДЕЯТЕЛЬНОСТИ 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МДОУ № 79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0784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Продуктом и результатом работы педагогического коллектива МДОУ № 79 в рамках деятельности краевой инновационной площадки за 2020-2023 г.г., явились методические разработки по организации культурных практик: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927" y="5609367"/>
            <a:ext cx="450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Каждая методическая разработка рецензирована и распечатана в виде информативной красочной брошюры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958" y="1443210"/>
            <a:ext cx="6178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  Ли Е.А. Развитие познавательных и творческих способностей дошкольников в работе с пособием «Прозрачное чудо»: методическая разработка. – Сочи. 2022.- 39с. Рецензент: кандидат педагогических наук О.П.Садилова, доцент кафедры педагогического и психолого-педагогического образования ФГБОУ ВО «Сочинский государственный университет».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 Мерзлякова О.В. Система театрализованной деятельности для детей 5-7 лет «Солнышко в ладошках»: методическая разработка. – Сочи. 2022.- 32с.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Рецензент: кандидат педагогических наук Л.А.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Базалева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 Ли Е.А.,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Замулина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Е.В.  Физическое и познавательное развитие дошкольников с использованием развивающих пространств: методическая разработка. – Сочи. 2022.- 29с. Рецензент: кандидат педагогических наук Л.А.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Базалева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4) Абрамян Э.С.,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Матулевич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И.М.   Культурная практика «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Кинезиология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все случаи жизни…»: методическая разработка. – Сочи. 2022.- 74с. Рецензент: кандидат педагогических наук И.А.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Мушкина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Затычкина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А.В.  Раздельный сбор мусора: методическое пособие. – Сочи. 2022.- 41с.  Рецензент: кандидат педагогических наук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Л.А.Базалева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3220" y="774486"/>
            <a:ext cx="12048780" cy="20928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кинезиологических игр и упражнений: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совместно-самостоятельной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динамических паузах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утренних гимнастиках и гимнастиках после сна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 занятиями как организующее звено, настраивающее детский организм на плодотворную работу во время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музыкальных и физкультурных занятиях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логопедических занятиях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работе педагога – психолога с детьми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024" y="28563"/>
            <a:ext cx="8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13">
            <a:extLst>
              <a:ext uri="{FF2B5EF4-FFF2-40B4-BE49-F238E27FC236}">
                <a16:creationId xmlns:a16="http://schemas.microsoft.com/office/drawing/2014/main" xmlns="" id="{87774A6F-A56A-4237-BB7F-2E8EF875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468" y="2963537"/>
            <a:ext cx="3643554" cy="341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22860" y="0"/>
            <a:ext cx="701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ИНТЕГРАЦИЯ КУЛЬТУРНЫХ ПРАКТИК В ОБРАЗОВАТЕЛЬНО-ВОСПИТАТЕЛЬНЫЙ ПРОЦЕСС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A7E668-787A-4579-89E8-AFC8AB1852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4563567" y="2530140"/>
            <a:ext cx="3470314" cy="34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517203-B826-40DC-8C3D-F58AB2AF4F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8528414" y="2323542"/>
            <a:ext cx="3448279" cy="340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BCBE0328-2627-FB44-8574-A8724CFB6FD9}"/>
              </a:ext>
            </a:extLst>
          </p:cNvPr>
          <p:cNvSpPr txBox="1">
            <a:spLocks/>
          </p:cNvSpPr>
          <p:nvPr/>
        </p:nvSpPr>
        <p:spPr bwMode="auto">
          <a:xfrm rot="5400000">
            <a:off x="9473256" y="4002115"/>
            <a:ext cx="410391" cy="45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vert270" lIns="19050" tIns="19050" rIns="19050" bIns="19050"/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Весь мир на кончиках наших пальцев… </a:t>
            </a:r>
            <a:endParaRPr lang="ru-RU" altLang="x-none" b="1" dirty="0">
              <a:solidFill>
                <a:srgbClr val="0070C0"/>
              </a:solidFill>
              <a:latin typeface="Comic Sans MS" pitchFamily="66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024" y="28563"/>
            <a:ext cx="8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860" y="0"/>
            <a:ext cx="701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ИНТЕГРАЦИЯ КУЛЬТУРНЫХ ПРАКТИК В ОБРАЗОВАТЕЛЬНО-ВОСПИТАТЕЛЬНЫЙ ПРОЦЕСС 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xmlns="" id="{8CB3BA1F-61EC-43EA-B954-8D7BA548F23B}"/>
              </a:ext>
            </a:extLst>
          </p:cNvPr>
          <p:cNvSpPr txBox="1">
            <a:spLocks/>
          </p:cNvSpPr>
          <p:nvPr/>
        </p:nvSpPr>
        <p:spPr>
          <a:xfrm>
            <a:off x="0" y="545936"/>
            <a:ext cx="12041435" cy="17416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Инновационное поле культурной практики с пособием «ПРОЗРАЧНОЕ ЧУДО»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473" y="1123720"/>
            <a:ext cx="11883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Направления работы с пособием «Прозрачное чудо»: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в области речевого развития.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в области познавательного развития.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на закрепление знаний детей в социально-коммуникативной области.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Кинезиологические игры.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художественно-эстетической направленности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AFBD394-7AD3-4F0F-B05F-CF287E15FD9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145" y="2093206"/>
            <a:ext cx="3767769" cy="356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E6DD23D-7AE8-4086-B4C2-EC0AF246B0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8394" r="8394"/>
          <a:stretch>
            <a:fillRect/>
          </a:stretch>
        </p:blipFill>
        <p:spPr>
          <a:xfrm>
            <a:off x="484744" y="2981039"/>
            <a:ext cx="3723700" cy="323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BE110F-E972-4713-BC14-803B0D0319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3766" b="3766"/>
          <a:stretch>
            <a:fillRect/>
          </a:stretch>
        </p:blipFill>
        <p:spPr>
          <a:xfrm>
            <a:off x="4745551" y="2717189"/>
            <a:ext cx="2916084" cy="360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108" y="5709671"/>
            <a:ext cx="3211447" cy="682665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rgbClr val="006DA1"/>
                </a:solidFill>
                <a:latin typeface="Comic Sans MS" pitchFamily="66" charset="0"/>
              </a:rPr>
              <a:t>РИСУЕМ В ЧЕТЫРЕ РУКИ</a:t>
            </a:r>
          </a:p>
        </p:txBody>
      </p:sp>
    </p:spTree>
    <p:extLst>
      <p:ext uri="{BB962C8B-B14F-4D97-AF65-F5344CB8AC3E}">
        <p14:creationId xmlns=""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024" y="28563"/>
            <a:ext cx="811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Направления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860" y="0"/>
            <a:ext cx="701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ИНТЕГРАЦИЯ КУЛЬТУРНЫХ ПРАКТИК В ОБРАЗОВАТЕЛЬНО-ВОСПИТАТЕЛЬНЫЙ ПРОЦЕСС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37592" y="659413"/>
            <a:ext cx="6228693" cy="295466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ontserrat Semi" charset="0"/>
                <a:cs typeface="Arial" pitchFamily="34" charset="0"/>
              </a:rPr>
              <a:t>Размещение развивающих пространств («классики»)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Montserrat Semi" charset="0"/>
              <a:cs typeface="Arial" pitchFamily="34" charset="0"/>
            </a:endParaRPr>
          </a:p>
        </p:txBody>
      </p:sp>
      <p:pic>
        <p:nvPicPr>
          <p:cNvPr id="18" name="Picture 2" descr="C:\Users\Lenovo\Desktop\Рябцев\Фото\PHOTO-2021-11-16-14-06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83" y="1049016"/>
            <a:ext cx="2730806" cy="246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3" descr="C:\Users\Lenovo\Desktop\Рябцев\Фото презентация\PHOTO-2021-11-16-14-03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3608012"/>
            <a:ext cx="2785890" cy="274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1293016933"/>
              </p:ext>
            </p:extLst>
          </p:nvPr>
        </p:nvGraphicFramePr>
        <p:xfrm>
          <a:off x="3352800" y="1068636"/>
          <a:ext cx="8579556" cy="269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1260402796"/>
              </p:ext>
            </p:extLst>
          </p:nvPr>
        </p:nvGraphicFramePr>
        <p:xfrm>
          <a:off x="3394963" y="3681402"/>
          <a:ext cx="8379347" cy="279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1467</Words>
  <Application>Microsoft Office PowerPoint</Application>
  <PresentationFormat>Произвольный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РИСУЕМ В ЧЕТЫРЕ РУКИ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 Евгений Владимирович</dc:creator>
  <cp:lastModifiedBy>Lenovo</cp:lastModifiedBy>
  <cp:revision>272</cp:revision>
  <dcterms:created xsi:type="dcterms:W3CDTF">2021-09-14T14:01:02Z</dcterms:created>
  <dcterms:modified xsi:type="dcterms:W3CDTF">2023-09-07T08:35:32Z</dcterms:modified>
</cp:coreProperties>
</file>