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53" r:id="rId2"/>
    <p:sldId id="354" r:id="rId3"/>
    <p:sldId id="352" r:id="rId4"/>
    <p:sldId id="357" r:id="rId5"/>
    <p:sldId id="358" r:id="rId6"/>
    <p:sldId id="360" r:id="rId7"/>
    <p:sldId id="359" r:id="rId8"/>
    <p:sldId id="361" r:id="rId9"/>
    <p:sldId id="363" r:id="rId10"/>
    <p:sldId id="364" r:id="rId11"/>
    <p:sldId id="365" r:id="rId12"/>
    <p:sldId id="362" r:id="rId13"/>
    <p:sldId id="366" r:id="rId14"/>
    <p:sldId id="256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56" autoAdjust="0"/>
  </p:normalViewPr>
  <p:slideViewPr>
    <p:cSldViewPr snapToGrid="0">
      <p:cViewPr varScale="1">
        <p:scale>
          <a:sx n="79" d="100"/>
          <a:sy n="79" d="100"/>
        </p:scale>
        <p:origin x="74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Посещаемость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мультстудия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сентябрь</c:v>
                </c:pt>
                <c:pt idx="1">
                  <c:v>январь</c:v>
                </c:pt>
                <c:pt idx="2">
                  <c:v>май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</c:v>
                </c:pt>
                <c:pt idx="1">
                  <c:v>35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3D-4333-8B4A-093B548011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робототехника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сентябрь</c:v>
                </c:pt>
                <c:pt idx="1">
                  <c:v>январь</c:v>
                </c:pt>
                <c:pt idx="2">
                  <c:v>май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80</c:v>
                </c:pt>
                <c:pt idx="1">
                  <c:v>94</c:v>
                </c:pt>
                <c:pt idx="2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3D-4333-8B4A-093B5480116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лего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сентябрь</c:v>
                </c:pt>
                <c:pt idx="1">
                  <c:v>январь</c:v>
                </c:pt>
                <c:pt idx="2">
                  <c:v>май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26</c:v>
                </c:pt>
                <c:pt idx="1">
                  <c:v>38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3D-4333-8B4A-093B548011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7063584"/>
        <c:axId val="1587046112"/>
      </c:barChart>
      <c:catAx>
        <c:axId val="158706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7046112"/>
        <c:crosses val="autoZero"/>
        <c:auto val="0"/>
        <c:lblAlgn val="ctr"/>
        <c:lblOffset val="100"/>
        <c:noMultiLvlLbl val="0"/>
      </c:catAx>
      <c:valAx>
        <c:axId val="1587046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7063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8575">
      <a:solidFill>
        <a:schemeClr val="accent1"/>
      </a:solidFill>
    </a:ln>
    <a:effectLst/>
  </c:spPr>
  <c:txPr>
    <a:bodyPr/>
    <a:lstStyle/>
    <a:p>
      <a:pPr>
        <a:defRPr sz="1600" smtId="4294967295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07ADB-9F23-4016-B15B-2165E5FCF0AB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34C6B-B248-4E52-952E-D9A462827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224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D34C6B-B248-4E52-952E-D9A46282708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122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D34C6B-B248-4E52-952E-D9A46282708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58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D34C6B-B248-4E52-952E-D9A46282708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250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D34C6B-B248-4E52-952E-D9A46282708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973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D34C6B-B248-4E52-952E-D9A46282708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265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D34C6B-B248-4E52-952E-D9A46282708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176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C0C1-33D2-4BA0-862D-7C00943EA944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AC093-5A49-4DE4-BC05-2D9BF3F91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90540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C0C1-33D2-4BA0-862D-7C00943EA944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AC093-5A49-4DE4-BC05-2D9BF3F91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83122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C0C1-33D2-4BA0-862D-7C00943EA944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AC093-5A49-4DE4-BC05-2D9BF3F91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55656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C0C1-33D2-4BA0-862D-7C00943EA944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AC093-5A49-4DE4-BC05-2D9BF3F91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5057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C0C1-33D2-4BA0-862D-7C00943EA944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AC093-5A49-4DE4-BC05-2D9BF3F91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13434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C0C1-33D2-4BA0-862D-7C00943EA944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AC093-5A49-4DE4-BC05-2D9BF3F91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39259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C0C1-33D2-4BA0-862D-7C00943EA944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AC093-5A49-4DE4-BC05-2D9BF3F91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3917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C0C1-33D2-4BA0-862D-7C00943EA944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AC093-5A49-4DE4-BC05-2D9BF3F91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93266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C0C1-33D2-4BA0-862D-7C00943EA944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AC093-5A49-4DE4-BC05-2D9BF3F91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42974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C0C1-33D2-4BA0-862D-7C00943EA944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AC093-5A49-4DE4-BC05-2D9BF3F91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7876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C0C1-33D2-4BA0-862D-7C00943EA944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AC093-5A49-4DE4-BC05-2D9BF3F91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26626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4C0C1-33D2-4BA0-862D-7C00943EA944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AC093-5A49-4DE4-BC05-2D9BF3F91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5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7.jpe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2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jpeg"/><Relationship Id="rId7" Type="http://schemas.microsoft.com/office/2007/relationships/hdphoto" Target="../media/hdphoto8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9.pn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12" Type="http://schemas.openxmlformats.org/officeDocument/2006/relationships/image" Target="../media/image36.jpeg"/><Relationship Id="rId2" Type="http://schemas.openxmlformats.org/officeDocument/2006/relationships/image" Target="../media/image1.jpeg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dou49berezka@mail.ru" TargetMode="External"/><Relationship Id="rId11" Type="http://schemas.openxmlformats.org/officeDocument/2006/relationships/image" Target="../media/image35.jpeg"/><Relationship Id="rId5" Type="http://schemas.openxmlformats.org/officeDocument/2006/relationships/hyperlink" Target="http://www.crr49.ru/" TargetMode="External"/><Relationship Id="rId15" Type="http://schemas.openxmlformats.org/officeDocument/2006/relationships/image" Target="../media/image39.png"/><Relationship Id="rId10" Type="http://schemas.microsoft.com/office/2007/relationships/hdphoto" Target="../media/hdphoto10.wdp"/><Relationship Id="rId4" Type="http://schemas.microsoft.com/office/2007/relationships/hdphoto" Target="../media/hdphoto1.wdp"/><Relationship Id="rId9" Type="http://schemas.openxmlformats.org/officeDocument/2006/relationships/image" Target="../media/image34.png"/><Relationship Id="rId1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7.jpeg"/><Relationship Id="rId5" Type="http://schemas.openxmlformats.org/officeDocument/2006/relationships/image" Target="../media/image13.jpeg"/><Relationship Id="rId10" Type="http://schemas.microsoft.com/office/2007/relationships/hdphoto" Target="../media/hdphoto7.wdp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r49.ru/page/mnenie-roditeley/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5.png"/><Relationship Id="rId4" Type="http://schemas.openxmlformats.org/officeDocument/2006/relationships/image" Target="../media/image9.pn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Объект 4">
            <a:extLst>
              <a:ext uri="{FF2B5EF4-FFF2-40B4-BE49-F238E27FC236}">
                <a16:creationId xmlns:a16="http://schemas.microsoft.com/office/drawing/2014/main" id="{D12C443B-C627-40CF-8088-541001C6C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2" b="10059"/>
          <a:stretch>
            <a:fillRect/>
          </a:stretch>
        </p:blipFill>
        <p:spPr>
          <a:xfrm>
            <a:off x="-41869" y="-75708"/>
            <a:ext cx="12252857" cy="6766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Объект 4">
            <a:extLst>
              <a:ext uri="{FF2B5EF4-FFF2-40B4-BE49-F238E27FC236}">
                <a16:creationId xmlns:a16="http://schemas.microsoft.com/office/drawing/2014/main" id="{150BDAEB-8587-4575-9BA7-52572C0F0CF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7000"/>
                    </a14:imgEffect>
                    <a14:imgEffect>
                      <a14:brightnessContrast bright="8000" contras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928"/>
          <a:stretch>
            <a:fillRect/>
          </a:stretch>
        </p:blipFill>
        <p:spPr>
          <a:xfrm rot="10800000">
            <a:off x="6187098" y="-38048"/>
            <a:ext cx="6096000" cy="3587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47CDF8B-FD89-4962-86C1-2D4CD46A2F04}"/>
              </a:ext>
            </a:extLst>
          </p:cNvPr>
          <p:cNvSpPr txBox="1"/>
          <p:nvPr/>
        </p:nvSpPr>
        <p:spPr>
          <a:xfrm>
            <a:off x="343480" y="25110"/>
            <a:ext cx="1179601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/>
            </a:pPr>
            <a:r>
              <a:rPr lang="ru-RU" sz="1400" b="1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</a:t>
            </a:r>
          </a:p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/>
            </a:pPr>
            <a:r>
              <a:rPr lang="ru-RU" sz="1600" b="1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центр развития ребенка – детский сад № 49 «Березка» </a:t>
            </a:r>
          </a:p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/>
            </a:pPr>
            <a:r>
              <a:rPr lang="ru-RU" sz="1400" b="1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муниципального образования город Новороссийск</a:t>
            </a:r>
            <a:endParaRPr lang="en-US" sz="1400" b="1">
              <a:latin typeface="Times New Roman" pitchFamily="18" charset="0"/>
              <a:ea typeface="Segoe UI Black" panose="020B0A02040204020203" pitchFamily="34" charset="0"/>
              <a:cs typeface="Times New Roman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53A48D-E4E6-4EDD-8BD1-A82395093824}"/>
              </a:ext>
            </a:extLst>
          </p:cNvPr>
          <p:cNvSpPr txBox="1"/>
          <p:nvPr/>
        </p:nvSpPr>
        <p:spPr>
          <a:xfrm>
            <a:off x="2098241" y="902618"/>
            <a:ext cx="9136352" cy="1573764"/>
          </a:xfrm>
          <a:prstGeom prst="flowChartAlternateProcess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  <a:alpha val="37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127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образовательной модели, </a:t>
            </a:r>
          </a:p>
          <a:p>
            <a:pPr algn="ctr">
              <a:lnSpc>
                <a:spcPct val="150000"/>
              </a:lnSpc>
            </a:pPr>
            <a:r>
              <a:rPr lang="ru-RU" sz="20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способствующей развитию интеллектуальных способностей дошкольников </a:t>
            </a:r>
          </a:p>
          <a:p>
            <a:pPr algn="ctr">
              <a:lnSpc>
                <a:spcPct val="150000"/>
              </a:lnSpc>
            </a:pPr>
            <a:r>
              <a:rPr lang="ru-RU" sz="20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через погружение их в научно-техническое творчество.</a:t>
            </a:r>
            <a:endParaRPr lang="ru-RU" sz="2000" b="1">
              <a:solidFill>
                <a:srgbClr val="C00000"/>
              </a:solidFill>
              <a:latin typeface="Bookman Old Style" panose="02050604050505020204" pitchFamily="18" charset="0"/>
              <a:ea typeface="Segoe UI Black" panose="020B0A02040204020203" pitchFamily="34" charset="0"/>
              <a:cs typeface="Times New Roman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7C89A7F-10DC-452F-99DE-4C73D9CEA146}"/>
              </a:ext>
            </a:extLst>
          </p:cNvPr>
          <p:cNvSpPr txBox="1"/>
          <p:nvPr/>
        </p:nvSpPr>
        <p:spPr>
          <a:xfrm>
            <a:off x="650198" y="2315785"/>
            <a:ext cx="111586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600" b="1" u="sng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Авторы представляемого опыта:</a:t>
            </a:r>
          </a:p>
          <a:p>
            <a:pPr algn="r">
              <a:tabLst>
                <a:tab pos="1193800" algn="l"/>
              </a:tabLst>
            </a:pPr>
            <a:r>
              <a:rPr lang="ru-RU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Нестерова Татьяна Михайловна – заведующий, </a:t>
            </a:r>
          </a:p>
          <a:p>
            <a:pPr algn="r">
              <a:tabLst>
                <a:tab pos="1193800" algn="l"/>
              </a:tabLst>
            </a:pPr>
            <a:r>
              <a:rPr lang="ru-RU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Ковалева Светлана Павловна – заместитель заведующего по УВР,</a:t>
            </a:r>
          </a:p>
          <a:p>
            <a:pPr algn="r"/>
            <a:r>
              <a:rPr lang="ru-RU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Пелипенко Оксана Александровна – старший воспитатель.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2" descr="D:\Информация\Диск Д\Documents\для учреждения\визитка логотип\лготип новый - копия.jpg">
            <a:extLst>
              <a:ext uri="{FF2B5EF4-FFF2-40B4-BE49-F238E27FC236}">
                <a16:creationId xmlns:a16="http://schemas.microsoft.com/office/drawing/2014/main" id="{1A4167DA-402B-4A50-AA97-746840C15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87623" y="59771"/>
            <a:ext cx="598100" cy="569501"/>
          </a:xfrm>
          <a:prstGeom prst="rect">
            <a:avLst/>
          </a:prstGeom>
          <a:noFill/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296E776C-7EE7-4C47-BA80-E1461DA7B432}"/>
              </a:ext>
            </a:extLst>
          </p:cNvPr>
          <p:cNvSpPr txBox="1"/>
          <p:nvPr/>
        </p:nvSpPr>
        <p:spPr>
          <a:xfrm>
            <a:off x="2414800" y="3742959"/>
            <a:ext cx="425161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математическое развитие</a:t>
            </a:r>
          </a:p>
          <a:p>
            <a:pPr algn="ctr"/>
            <a:r>
              <a:rPr lang="ru-RU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опытно-экспериментальная деятельность</a:t>
            </a:r>
            <a:endParaRPr lang="ru-RU" sz="1600" b="1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20D798B-085D-4576-98D7-91F7B2B67FEB}"/>
              </a:ext>
            </a:extLst>
          </p:cNvPr>
          <p:cNvSpPr txBox="1"/>
          <p:nvPr/>
        </p:nvSpPr>
        <p:spPr>
          <a:xfrm>
            <a:off x="9209336" y="3774327"/>
            <a:ext cx="293015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>
                <a:latin typeface="Times New Roman" panose="02020603050405020304" pitchFamily="18" charset="0"/>
                <a:ea typeface="Times New Roman" panose="02020603050405020304" pitchFamily="18" charset="0"/>
              </a:rPr>
              <a:t>          конструирование</a:t>
            </a:r>
          </a:p>
          <a:p>
            <a:endParaRPr lang="ru-RU" sz="1600" b="1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C19B3EF-9F02-4475-9068-1E15C1B1F74A}"/>
              </a:ext>
            </a:extLst>
          </p:cNvPr>
          <p:cNvSpPr txBox="1"/>
          <p:nvPr/>
        </p:nvSpPr>
        <p:spPr>
          <a:xfrm>
            <a:off x="1" y="3758693"/>
            <a:ext cx="24148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робототехника</a:t>
            </a:r>
          </a:p>
          <a:p>
            <a:r>
              <a:rPr lang="ru-RU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b="1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491EA80-B285-4E0D-80EC-15D6F56DF57F}"/>
              </a:ext>
            </a:extLst>
          </p:cNvPr>
          <p:cNvSpPr txBox="1"/>
          <p:nvPr/>
        </p:nvSpPr>
        <p:spPr>
          <a:xfrm>
            <a:off x="6666417" y="3774327"/>
            <a:ext cx="254291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>
                <a:latin typeface="Times New Roman" panose="02020603050405020304" pitchFamily="18" charset="0"/>
                <a:ea typeface="Times New Roman" panose="02020603050405020304" pitchFamily="18" charset="0"/>
              </a:rPr>
              <a:t>   мультипликация</a:t>
            </a:r>
          </a:p>
          <a:p>
            <a:endParaRPr lang="ru-RU" sz="1600" b="1"/>
          </a:p>
        </p:txBody>
      </p:sp>
      <p:pic>
        <p:nvPicPr>
          <p:cNvPr id="74" name="Picture 2" descr="D:\Информация\Диск Д\Documents\фото архив\2018 - 2019\клубный час 9 конструкторы\IMG_4434.JPG">
            <a:extLst>
              <a:ext uri="{FF2B5EF4-FFF2-40B4-BE49-F238E27FC236}">
                <a16:creationId xmlns:a16="http://schemas.microsoft.com/office/drawing/2014/main" id="{CF133282-2888-4704-BE6E-C55967BA4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9330597" y="4313806"/>
            <a:ext cx="2557958" cy="191847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4" name="Picture 14" descr="D:\Информация\Диск Д\Documents\фото архив\stem foto\IMG_3490.JPG">
            <a:extLst>
              <a:ext uri="{FF2B5EF4-FFF2-40B4-BE49-F238E27FC236}">
                <a16:creationId xmlns:a16="http://schemas.microsoft.com/office/drawing/2014/main" id="{9B5F45F6-1D68-4F0A-A539-C096C5BD9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15864" t="19235"/>
          <a:stretch>
            <a:fillRect/>
          </a:stretch>
        </p:blipFill>
        <p:spPr bwMode="auto">
          <a:xfrm>
            <a:off x="194245" y="4291607"/>
            <a:ext cx="2649530" cy="1907189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5" name="Picture 15" descr="D:\Информация\Диск Д\Documents\фото архив\stem foto\научная лаборатория\проект движение\IMG_20191015_103841.jpg">
            <a:extLst>
              <a:ext uri="{FF2B5EF4-FFF2-40B4-BE49-F238E27FC236}">
                <a16:creationId xmlns:a16="http://schemas.microsoft.com/office/drawing/2014/main" id="{78CBFF35-36F3-4538-8E67-8E0840A98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3324925" y="4291607"/>
            <a:ext cx="2542919" cy="1907189"/>
          </a:xfrm>
          <a:prstGeom prst="rect">
            <a:avLst/>
          </a:prstGeom>
          <a:ln w="381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AAADC88-5A28-4102-95AE-CEF98E1EF7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60" y="4322198"/>
            <a:ext cx="2564563" cy="192342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6FBB27-10B6-4493-BD7B-CFAF96D29067}"/>
              </a:ext>
            </a:extLst>
          </p:cNvPr>
          <p:cNvSpPr txBox="1"/>
          <p:nvPr/>
        </p:nvSpPr>
        <p:spPr>
          <a:xfrm>
            <a:off x="0" y="6362955"/>
            <a:ext cx="1221098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Краевая инновационная площадка (приказ № 3922 от 27.12.2021)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574FCD2-555C-3B11-D473-2E6618FB2E58}"/>
              </a:ext>
            </a:extLst>
          </p:cNvPr>
          <p:cNvGrpSpPr/>
          <p:nvPr/>
        </p:nvGrpSpPr>
        <p:grpSpPr>
          <a:xfrm>
            <a:off x="145288" y="329972"/>
            <a:ext cx="2698487" cy="799491"/>
            <a:chOff x="517053" y="3357662"/>
            <a:chExt cx="1983740" cy="79949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63B609B2-1F6D-D134-5473-A1F87458460B}"/>
                </a:ext>
              </a:extLst>
            </p:cNvPr>
            <p:cNvSpPr/>
            <p:nvPr/>
          </p:nvSpPr>
          <p:spPr>
            <a:xfrm>
              <a:off x="517053" y="3357662"/>
              <a:ext cx="1983740" cy="799491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40000"/>
                <a:lumOff val="6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6" name="Прямоугольник: скругленные углы 4">
              <a:extLst>
                <a:ext uri="{FF2B5EF4-FFF2-40B4-BE49-F238E27FC236}">
                  <a16:creationId xmlns:a16="http://schemas.microsoft.com/office/drawing/2014/main" id="{B3F3E204-BDD9-F9DB-1498-4DB689A033F6}"/>
                </a:ext>
              </a:extLst>
            </p:cNvPr>
            <p:cNvSpPr txBox="1"/>
            <p:nvPr/>
          </p:nvSpPr>
          <p:spPr>
            <a:xfrm>
              <a:off x="540469" y="3381078"/>
              <a:ext cx="1936908" cy="7526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8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ОТЧЕТ - 2022</a:t>
              </a:r>
              <a:endParaRPr lang="ru-RU" sz="2800" b="1" kern="12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48598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Объект 4">
            <a:extLst>
              <a:ext uri="{FF2B5EF4-FFF2-40B4-BE49-F238E27FC236}">
                <a16:creationId xmlns:a16="http://schemas.microsoft.com/office/drawing/2014/main" id="{D12C443B-C627-40CF-8088-541001C6C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2" b="10059"/>
          <a:stretch>
            <a:fillRect/>
          </a:stretch>
        </p:blipFill>
        <p:spPr>
          <a:xfrm>
            <a:off x="-41869" y="-75708"/>
            <a:ext cx="12252857" cy="6766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753A48D-E4E6-4EDD-8BD1-A82395093824}"/>
              </a:ext>
            </a:extLst>
          </p:cNvPr>
          <p:cNvSpPr txBox="1"/>
          <p:nvPr/>
        </p:nvSpPr>
        <p:spPr>
          <a:xfrm>
            <a:off x="1658461" y="248303"/>
            <a:ext cx="9136352" cy="551712"/>
          </a:xfrm>
          <a:prstGeom prst="flowChartAlternateProcess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  <a:alpha val="37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127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Измерение и оценка качества инновации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7DD10CBC-4D00-4230-A2D5-6359386900E6}"/>
              </a:ext>
            </a:extLst>
          </p:cNvPr>
          <p:cNvSpPr/>
          <p:nvPr/>
        </p:nvSpPr>
        <p:spPr>
          <a:xfrm>
            <a:off x="369475" y="907780"/>
            <a:ext cx="2218082" cy="14885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Диссеминация опыта работы</a:t>
            </a:r>
            <a:r>
              <a:rPr lang="ru-RU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4">
            <a:extLst>
              <a:ext uri="{FF2B5EF4-FFF2-40B4-BE49-F238E27FC236}">
                <a16:creationId xmlns:a16="http://schemas.microsoft.com/office/drawing/2014/main" id="{F7AD7F27-464F-6489-23B2-DBC805DE857B}"/>
              </a:ext>
            </a:extLst>
          </p:cNvPr>
          <p:cNvGrpSpPr/>
          <p:nvPr/>
        </p:nvGrpSpPr>
        <p:grpSpPr>
          <a:xfrm>
            <a:off x="207305" y="835382"/>
            <a:ext cx="566772" cy="551712"/>
            <a:chOff x="555" y="2823"/>
            <a:chExt cx="973" cy="973"/>
          </a:xfrm>
          <a:solidFill>
            <a:schemeClr val="accent4"/>
          </a:solidFill>
        </p:grpSpPr>
        <p:sp>
          <p:nvSpPr>
            <p:cNvPr id="4" name="Oval 36">
              <a:extLst>
                <a:ext uri="{FF2B5EF4-FFF2-40B4-BE49-F238E27FC236}">
                  <a16:creationId xmlns:a16="http://schemas.microsoft.com/office/drawing/2014/main" id="{EA6E0143-B8D2-65A9-0DB4-F6B968D3BDB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05195B05-A38D-9C6B-3108-B7AEA988344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Oval 38">
              <a:extLst>
                <a:ext uri="{FF2B5EF4-FFF2-40B4-BE49-F238E27FC236}">
                  <a16:creationId xmlns:a16="http://schemas.microsoft.com/office/drawing/2014/main" id="{BD868270-0500-90EB-F606-EBA294F114F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8" name="Picture 39" descr="Picture1">
              <a:extLst>
                <a:ext uri="{FF2B5EF4-FFF2-40B4-BE49-F238E27FC236}">
                  <a16:creationId xmlns:a16="http://schemas.microsoft.com/office/drawing/2014/main" id="{936B6D06-AF04-3D6C-CE8F-B547F4A3E6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715" y="3016"/>
              <a:ext cx="616" cy="616"/>
            </a:xfrm>
            <a:prstGeom prst="rect">
              <a:avLst/>
            </a:prstGeom>
            <a:grpFill/>
          </p:spPr>
        </p:pic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C15F690-3EDA-9C9E-0197-A5DDAEB4E047}"/>
              </a:ext>
            </a:extLst>
          </p:cNvPr>
          <p:cNvSpPr/>
          <p:nvPr/>
        </p:nvSpPr>
        <p:spPr>
          <a:xfrm>
            <a:off x="102788" y="2770863"/>
            <a:ext cx="3111345" cy="6089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уровень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1995C9-A02B-EBC7-9D4A-EFAD70E0561F}"/>
              </a:ext>
            </a:extLst>
          </p:cNvPr>
          <p:cNvSpPr txBox="1"/>
          <p:nvPr/>
        </p:nvSpPr>
        <p:spPr>
          <a:xfrm>
            <a:off x="138008" y="3835198"/>
            <a:ext cx="3040903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Всероссийский конкурс </a:t>
            </a:r>
          </a:p>
          <a:p>
            <a:pPr algn="ctr"/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«Эффективные практики дошкольного образования»</a:t>
            </a:r>
          </a:p>
          <a:p>
            <a:pPr algn="ctr"/>
            <a:r>
              <a:rPr lang="ru-RU">
                <a:latin typeface="Times New Roman" panose="02020603050405020304" pitchFamily="18" charset="0"/>
              </a:rPr>
              <a:t>Победитель</a:t>
            </a:r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EF9C785-5751-FE23-533F-E2A9CBD5B7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1" b="11648"/>
          <a:stretch>
            <a:fillRect/>
          </a:stretch>
        </p:blipFill>
        <p:spPr>
          <a:xfrm>
            <a:off x="8734462" y="880127"/>
            <a:ext cx="3265553" cy="44109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93A32DA-6648-73A8-FBB1-49F45F6D0AA8}"/>
              </a:ext>
            </a:extLst>
          </p:cNvPr>
          <p:cNvSpPr txBox="1"/>
          <p:nvPr/>
        </p:nvSpPr>
        <p:spPr>
          <a:xfrm>
            <a:off x="3578236" y="2963131"/>
            <a:ext cx="326555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Методическое пособие «Маленькая наука» Швец О.А. опубликовано</a:t>
            </a: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во Всероссийском журнале «Воспитатель детского сада»</a:t>
            </a: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рамках Всероссийского конкурса наработок воспитателей и педагогов ДОО, применяемых в образовательном процессе «Эффективные практики дошкольного образования».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26EC49-A58B-A6C4-CB22-E6253379E347}"/>
              </a:ext>
            </a:extLst>
          </p:cNvPr>
          <p:cNvSpPr txBox="1"/>
          <p:nvPr/>
        </p:nvSpPr>
        <p:spPr>
          <a:xfrm>
            <a:off x="3635029" y="1586545"/>
            <a:ext cx="46880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Статья «Мультстудия. Дополнительное образование в дошкольной организации»  - Победитель</a:t>
            </a:r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41D9E8A-073E-DF78-75FB-C6B90FF043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2352" y="3296405"/>
            <a:ext cx="2460369" cy="34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7769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Объект 4">
            <a:extLst>
              <a:ext uri="{FF2B5EF4-FFF2-40B4-BE49-F238E27FC236}">
                <a16:creationId xmlns:a16="http://schemas.microsoft.com/office/drawing/2014/main" id="{D12C443B-C627-40CF-8088-541001C6C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2" b="10059"/>
          <a:stretch>
            <a:fillRect/>
          </a:stretch>
        </p:blipFill>
        <p:spPr>
          <a:xfrm>
            <a:off x="-41869" y="-75708"/>
            <a:ext cx="12252857" cy="6766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753A48D-E4E6-4EDD-8BD1-A82395093824}"/>
              </a:ext>
            </a:extLst>
          </p:cNvPr>
          <p:cNvSpPr txBox="1"/>
          <p:nvPr/>
        </p:nvSpPr>
        <p:spPr>
          <a:xfrm>
            <a:off x="1658461" y="248303"/>
            <a:ext cx="9136352" cy="551712"/>
          </a:xfrm>
          <a:prstGeom prst="flowChartAlternateProcess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  <a:alpha val="37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127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Измерение и оценка качества инновации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7DD10CBC-4D00-4230-A2D5-6359386900E6}"/>
              </a:ext>
            </a:extLst>
          </p:cNvPr>
          <p:cNvSpPr/>
          <p:nvPr/>
        </p:nvSpPr>
        <p:spPr>
          <a:xfrm>
            <a:off x="369475" y="907780"/>
            <a:ext cx="2218082" cy="14885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Диссеминация опыта работы</a:t>
            </a:r>
            <a:r>
              <a:rPr lang="ru-RU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4">
            <a:extLst>
              <a:ext uri="{FF2B5EF4-FFF2-40B4-BE49-F238E27FC236}">
                <a16:creationId xmlns:a16="http://schemas.microsoft.com/office/drawing/2014/main" id="{F7AD7F27-464F-6489-23B2-DBC805DE857B}"/>
              </a:ext>
            </a:extLst>
          </p:cNvPr>
          <p:cNvGrpSpPr/>
          <p:nvPr/>
        </p:nvGrpSpPr>
        <p:grpSpPr>
          <a:xfrm>
            <a:off x="207305" y="835382"/>
            <a:ext cx="566772" cy="551712"/>
            <a:chOff x="555" y="2823"/>
            <a:chExt cx="973" cy="973"/>
          </a:xfrm>
          <a:solidFill>
            <a:schemeClr val="accent4"/>
          </a:solidFill>
        </p:grpSpPr>
        <p:sp>
          <p:nvSpPr>
            <p:cNvPr id="4" name="Oval 36">
              <a:extLst>
                <a:ext uri="{FF2B5EF4-FFF2-40B4-BE49-F238E27FC236}">
                  <a16:creationId xmlns:a16="http://schemas.microsoft.com/office/drawing/2014/main" id="{EA6E0143-B8D2-65A9-0DB4-F6B968D3BDB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05195B05-A38D-9C6B-3108-B7AEA988344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Oval 38">
              <a:extLst>
                <a:ext uri="{FF2B5EF4-FFF2-40B4-BE49-F238E27FC236}">
                  <a16:creationId xmlns:a16="http://schemas.microsoft.com/office/drawing/2014/main" id="{BD868270-0500-90EB-F606-EBA294F114F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8" name="Picture 39" descr="Picture1">
              <a:extLst>
                <a:ext uri="{FF2B5EF4-FFF2-40B4-BE49-F238E27FC236}">
                  <a16:creationId xmlns:a16="http://schemas.microsoft.com/office/drawing/2014/main" id="{936B6D06-AF04-3D6C-CE8F-B547F4A3E6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715" y="3016"/>
              <a:ext cx="616" cy="616"/>
            </a:xfrm>
            <a:prstGeom prst="rect">
              <a:avLst/>
            </a:prstGeom>
            <a:grpFill/>
          </p:spPr>
        </p:pic>
      </p:grp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99C9F35C-22CF-3998-FEC1-430763453828}"/>
              </a:ext>
            </a:extLst>
          </p:cNvPr>
          <p:cNvSpPr/>
          <p:nvPr/>
        </p:nvSpPr>
        <p:spPr>
          <a:xfrm>
            <a:off x="5191476" y="940394"/>
            <a:ext cx="3111345" cy="6089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уровень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63A81D31-14F4-CB8D-6F0A-B03867750707}"/>
              </a:ext>
            </a:extLst>
          </p:cNvPr>
          <p:cNvSpPr/>
          <p:nvPr/>
        </p:nvSpPr>
        <p:spPr>
          <a:xfrm>
            <a:off x="0" y="3628941"/>
            <a:ext cx="3553138" cy="6089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уровень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179CCA-6ABC-6FAB-E56C-1C7C6CC304F6}"/>
              </a:ext>
            </a:extLst>
          </p:cNvPr>
          <p:cNvSpPr txBox="1"/>
          <p:nvPr/>
        </p:nvSpPr>
        <p:spPr>
          <a:xfrm>
            <a:off x="6303825" y="1951672"/>
            <a:ext cx="5672047" cy="147732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u="sng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Научно-практическая конференция</a:t>
            </a: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"Практика ДОУ совместной партнёрской деятельности взрослого и ребёнка в технопарке детского сада: проблемы, эффекты и перспективы" </a:t>
            </a:r>
          </a:p>
          <a:p>
            <a:pPr algn="ctr"/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(в рамках плана КИП)</a:t>
            </a:r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5C499C-2730-812C-1443-AC754E0B6426}"/>
              </a:ext>
            </a:extLst>
          </p:cNvPr>
          <p:cNvSpPr txBox="1"/>
          <p:nvPr/>
        </p:nvSpPr>
        <p:spPr>
          <a:xfrm>
            <a:off x="3787843" y="3937267"/>
            <a:ext cx="341432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ородской семинар </a:t>
            </a:r>
          </a:p>
          <a:p>
            <a:pPr algn="ctr"/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«Мультстудия в детском саду»</a:t>
            </a:r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5071B72-78E3-1195-0B1A-F668DE1B21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92" y="4718127"/>
            <a:ext cx="2593567" cy="194517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F861D24-E232-60A0-65F7-80F6762AFA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032"/>
          <a:stretch>
            <a:fillRect/>
          </a:stretch>
        </p:blipFill>
        <p:spPr>
          <a:xfrm>
            <a:off x="268414" y="4603217"/>
            <a:ext cx="3179606" cy="208801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D75F944-6A1B-0883-1C13-04C46B21CBAC}"/>
              </a:ext>
            </a:extLst>
          </p:cNvPr>
          <p:cNvSpPr txBox="1"/>
          <p:nvPr/>
        </p:nvSpPr>
        <p:spPr>
          <a:xfrm>
            <a:off x="7541994" y="3914734"/>
            <a:ext cx="432917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Консультации для педагогов «Организация работы мультстудии»</a:t>
            </a:r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BA17AC1-1563-2C6F-E629-4E183AD405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3978" y="1696165"/>
            <a:ext cx="2612718" cy="18520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C2913D-7401-AECE-04BA-8FF6A99463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235" y="4718127"/>
            <a:ext cx="3478719" cy="196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5247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Объект 4">
            <a:extLst>
              <a:ext uri="{FF2B5EF4-FFF2-40B4-BE49-F238E27FC236}">
                <a16:creationId xmlns:a16="http://schemas.microsoft.com/office/drawing/2014/main" id="{D12C443B-C627-40CF-8088-541001C6C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2" b="10059"/>
          <a:stretch>
            <a:fillRect/>
          </a:stretch>
        </p:blipFill>
        <p:spPr>
          <a:xfrm>
            <a:off x="-41869" y="-75708"/>
            <a:ext cx="12252857" cy="6766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753A48D-E4E6-4EDD-8BD1-A82395093824}"/>
              </a:ext>
            </a:extLst>
          </p:cNvPr>
          <p:cNvSpPr txBox="1"/>
          <p:nvPr/>
        </p:nvSpPr>
        <p:spPr>
          <a:xfrm>
            <a:off x="1658461" y="248303"/>
            <a:ext cx="9136352" cy="1062490"/>
          </a:xfrm>
          <a:prstGeom prst="flowChartAlternateProcess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  <a:alpha val="37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127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Результативность </a:t>
            </a:r>
            <a:r>
              <a:rPr lang="ru-RU" b="1">
                <a:solidFill>
                  <a:srgbClr val="C00000"/>
                </a:solidFill>
                <a:latin typeface="Calibri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>
                <a:solidFill>
                  <a:srgbClr val="C00000"/>
                </a:solidFill>
                <a:latin typeface="Times New Roman" panose="02020603050405020304" pitchFamily="18" charset="0"/>
              </a:rPr>
              <a:t>определенная устойчивость положительных результатов) за отчетный период, краткое описание изданных инновационных продуктов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C19B3EF-9F02-4475-9068-1E15C1B1F74A}"/>
              </a:ext>
            </a:extLst>
          </p:cNvPr>
          <p:cNvSpPr txBox="1"/>
          <p:nvPr/>
        </p:nvSpPr>
        <p:spPr>
          <a:xfrm>
            <a:off x="215239" y="5568079"/>
            <a:ext cx="11636305" cy="12890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Заканчивается работа над программой по мультипликации в детском саду </a:t>
            </a:r>
          </a:p>
          <a:p>
            <a:pPr algn="ctr">
              <a:lnSpc>
                <a:spcPct val="150000"/>
              </a:lnSpc>
            </a:pP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«Мультяш-КИНО. Занимаемся в мультстудии», </a:t>
            </a:r>
          </a:p>
          <a:p>
            <a:pPr algn="ctr">
              <a:lnSpc>
                <a:spcPct val="150000"/>
              </a:lnSpc>
            </a:pP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автор педагог дополнительного образования МАДОУ ЦРР - детского сада № 49 Алимова В.С.</a:t>
            </a:r>
            <a:endParaRPr lang="ru-RU" sz="16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2" name="Group 34">
            <a:extLst>
              <a:ext uri="{FF2B5EF4-FFF2-40B4-BE49-F238E27FC236}">
                <a16:creationId xmlns:a16="http://schemas.microsoft.com/office/drawing/2014/main" id="{8BCFC6D5-948E-4C60-A7B7-1A1FE9112939}"/>
              </a:ext>
            </a:extLst>
          </p:cNvPr>
          <p:cNvGrpSpPr/>
          <p:nvPr/>
        </p:nvGrpSpPr>
        <p:grpSpPr>
          <a:xfrm>
            <a:off x="178584" y="1419927"/>
            <a:ext cx="625707" cy="660186"/>
            <a:chOff x="555" y="2823"/>
            <a:chExt cx="973" cy="973"/>
          </a:xfrm>
          <a:solidFill>
            <a:schemeClr val="accent6">
              <a:lumMod val="75000"/>
            </a:schemeClr>
          </a:solidFill>
        </p:grpSpPr>
        <p:sp>
          <p:nvSpPr>
            <p:cNvPr id="23" name="Oval 36">
              <a:extLst>
                <a:ext uri="{FF2B5EF4-FFF2-40B4-BE49-F238E27FC236}">
                  <a16:creationId xmlns:a16="http://schemas.microsoft.com/office/drawing/2014/main" id="{5B41FC01-1178-4815-BFE3-594F07161AB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Oval 37">
              <a:extLst>
                <a:ext uri="{FF2B5EF4-FFF2-40B4-BE49-F238E27FC236}">
                  <a16:creationId xmlns:a16="http://schemas.microsoft.com/office/drawing/2014/main" id="{FE084F1B-D916-42AA-A036-F86D7947896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Oval 38">
              <a:extLst>
                <a:ext uri="{FF2B5EF4-FFF2-40B4-BE49-F238E27FC236}">
                  <a16:creationId xmlns:a16="http://schemas.microsoft.com/office/drawing/2014/main" id="{6CCFA31B-DC51-4DDE-A3FC-8E49C06401B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6" name="Picture 39" descr="Picture1">
              <a:extLst>
                <a:ext uri="{FF2B5EF4-FFF2-40B4-BE49-F238E27FC236}">
                  <a16:creationId xmlns:a16="http://schemas.microsoft.com/office/drawing/2014/main" id="{1D019510-6599-4730-B2DB-AF8FB84F6A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715" y="3016"/>
              <a:ext cx="616" cy="616"/>
            </a:xfrm>
            <a:prstGeom prst="rect">
              <a:avLst/>
            </a:prstGeom>
            <a:grpFill/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B28726-A9AB-EB9B-F0EE-1EF56C40CF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251" y="1527747"/>
            <a:ext cx="1231337" cy="178001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C181CC4-2BEA-AE7E-F07E-4EF521672CA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8500" t="16401" r="49186" b="5201"/>
          <a:stretch>
            <a:fillRect/>
          </a:stretch>
        </p:blipFill>
        <p:spPr>
          <a:xfrm>
            <a:off x="10223654" y="1338548"/>
            <a:ext cx="1824640" cy="2490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C9B207-0FBF-F24D-C2E8-DAD431F3450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3954" t="15810" r="26646" b="10422"/>
          <a:stretch>
            <a:fillRect/>
          </a:stretch>
        </p:blipFill>
        <p:spPr>
          <a:xfrm>
            <a:off x="10633614" y="2894511"/>
            <a:ext cx="1418802" cy="20025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DD981F7-EDBF-1372-A0C5-F805AC155EC8}"/>
              </a:ext>
            </a:extLst>
          </p:cNvPr>
          <p:cNvSpPr txBox="1"/>
          <p:nvPr/>
        </p:nvSpPr>
        <p:spPr>
          <a:xfrm>
            <a:off x="788857" y="1543215"/>
            <a:ext cx="7124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Разработаны локальные акты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34">
            <a:extLst>
              <a:ext uri="{FF2B5EF4-FFF2-40B4-BE49-F238E27FC236}">
                <a16:creationId xmlns:a16="http://schemas.microsoft.com/office/drawing/2014/main" id="{3ED92F1F-0DF6-F448-E135-05E65B67750B}"/>
              </a:ext>
            </a:extLst>
          </p:cNvPr>
          <p:cNvGrpSpPr/>
          <p:nvPr/>
        </p:nvGrpSpPr>
        <p:grpSpPr>
          <a:xfrm>
            <a:off x="166686" y="2260290"/>
            <a:ext cx="625707" cy="660186"/>
            <a:chOff x="555" y="2823"/>
            <a:chExt cx="973" cy="973"/>
          </a:xfrm>
          <a:solidFill>
            <a:schemeClr val="accent4"/>
          </a:solidFill>
        </p:grpSpPr>
        <p:sp>
          <p:nvSpPr>
            <p:cNvPr id="15" name="Oval 36">
              <a:extLst>
                <a:ext uri="{FF2B5EF4-FFF2-40B4-BE49-F238E27FC236}">
                  <a16:creationId xmlns:a16="http://schemas.microsoft.com/office/drawing/2014/main" id="{20E9CF6A-49DA-3358-C19F-EAEF9E2429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Oval 37">
              <a:extLst>
                <a:ext uri="{FF2B5EF4-FFF2-40B4-BE49-F238E27FC236}">
                  <a16:creationId xmlns:a16="http://schemas.microsoft.com/office/drawing/2014/main" id="{F38FB32A-953F-C521-9ACC-2EDF79C4373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Oval 38">
              <a:extLst>
                <a:ext uri="{FF2B5EF4-FFF2-40B4-BE49-F238E27FC236}">
                  <a16:creationId xmlns:a16="http://schemas.microsoft.com/office/drawing/2014/main" id="{1404F26C-4235-900D-608D-1104F5D19BE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" name="Picture 39" descr="Picture1">
              <a:extLst>
                <a:ext uri="{FF2B5EF4-FFF2-40B4-BE49-F238E27FC236}">
                  <a16:creationId xmlns:a16="http://schemas.microsoft.com/office/drawing/2014/main" id="{4E1E11E2-C0F5-3A19-F263-E4421AC4E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715" y="3016"/>
              <a:ext cx="616" cy="616"/>
            </a:xfrm>
            <a:prstGeom prst="rect">
              <a:avLst/>
            </a:prstGeom>
            <a:grpFill/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E48C658-6457-2A71-6AF7-688175F7510D}"/>
              </a:ext>
            </a:extLst>
          </p:cNvPr>
          <p:cNvSpPr txBox="1"/>
          <p:nvPr/>
        </p:nvSpPr>
        <p:spPr>
          <a:xfrm>
            <a:off x="742877" y="2390054"/>
            <a:ext cx="7124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Договора о взаимодействии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DD182153-8AC1-17A9-5EC0-104B4CBB53BF}"/>
              </a:ext>
            </a:extLst>
          </p:cNvPr>
          <p:cNvSpPr/>
          <p:nvPr/>
        </p:nvSpPr>
        <p:spPr>
          <a:xfrm>
            <a:off x="3778456" y="2054294"/>
            <a:ext cx="905779" cy="7625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 4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82C8B7B3-E442-58DB-ABB8-E30AF04D3101}"/>
              </a:ext>
            </a:extLst>
          </p:cNvPr>
          <p:cNvSpPr/>
          <p:nvPr/>
        </p:nvSpPr>
        <p:spPr>
          <a:xfrm>
            <a:off x="4771939" y="2065865"/>
            <a:ext cx="905779" cy="7625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 10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283B04EC-5793-C2A9-1F0B-FF6A815E6CD2}"/>
              </a:ext>
            </a:extLst>
          </p:cNvPr>
          <p:cNvSpPr/>
          <p:nvPr/>
        </p:nvSpPr>
        <p:spPr>
          <a:xfrm>
            <a:off x="5822806" y="2075313"/>
            <a:ext cx="905779" cy="7625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 9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7A81B221-07A7-2281-4EBB-FD1CF998E14C}"/>
              </a:ext>
            </a:extLst>
          </p:cNvPr>
          <p:cNvSpPr/>
          <p:nvPr/>
        </p:nvSpPr>
        <p:spPr>
          <a:xfrm>
            <a:off x="6816289" y="2086884"/>
            <a:ext cx="905779" cy="7625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 52</a:t>
            </a:r>
          </a:p>
        </p:txBody>
      </p:sp>
      <p:grpSp>
        <p:nvGrpSpPr>
          <p:cNvPr id="30" name="Group 34">
            <a:extLst>
              <a:ext uri="{FF2B5EF4-FFF2-40B4-BE49-F238E27FC236}">
                <a16:creationId xmlns:a16="http://schemas.microsoft.com/office/drawing/2014/main" id="{BE55ADF1-77BD-3B3C-B686-3BB3090F544A}"/>
              </a:ext>
            </a:extLst>
          </p:cNvPr>
          <p:cNvGrpSpPr/>
          <p:nvPr/>
        </p:nvGrpSpPr>
        <p:grpSpPr>
          <a:xfrm>
            <a:off x="195798" y="3095146"/>
            <a:ext cx="625707" cy="660186"/>
            <a:chOff x="555" y="2823"/>
            <a:chExt cx="973" cy="973"/>
          </a:xfrm>
          <a:solidFill>
            <a:schemeClr val="accent2">
              <a:lumMod val="75000"/>
            </a:schemeClr>
          </a:solidFill>
        </p:grpSpPr>
        <p:sp>
          <p:nvSpPr>
            <p:cNvPr id="31" name="Oval 36">
              <a:extLst>
                <a:ext uri="{FF2B5EF4-FFF2-40B4-BE49-F238E27FC236}">
                  <a16:creationId xmlns:a16="http://schemas.microsoft.com/office/drawing/2014/main" id="{1A056F8D-A362-CE31-411E-B941A4E219C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Oval 37">
              <a:extLst>
                <a:ext uri="{FF2B5EF4-FFF2-40B4-BE49-F238E27FC236}">
                  <a16:creationId xmlns:a16="http://schemas.microsoft.com/office/drawing/2014/main" id="{0D427144-8C55-595A-3819-840A608E305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Oval 38">
              <a:extLst>
                <a:ext uri="{FF2B5EF4-FFF2-40B4-BE49-F238E27FC236}">
                  <a16:creationId xmlns:a16="http://schemas.microsoft.com/office/drawing/2014/main" id="{CE3FDC58-5278-7FFC-77E3-9989CA66D5F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5" name="Picture 39" descr="Picture1">
              <a:extLst>
                <a:ext uri="{FF2B5EF4-FFF2-40B4-BE49-F238E27FC236}">
                  <a16:creationId xmlns:a16="http://schemas.microsoft.com/office/drawing/2014/main" id="{A5BB19D8-FA9C-730F-2DB0-0427BB4190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715" y="3016"/>
              <a:ext cx="616" cy="616"/>
            </a:xfrm>
            <a:prstGeom prst="rect">
              <a:avLst/>
            </a:prstGeom>
            <a:grpFill/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5CC0D46-6CC2-9659-0CB3-519095FA830D}"/>
              </a:ext>
            </a:extLst>
          </p:cNvPr>
          <p:cNvSpPr txBox="1"/>
          <p:nvPr/>
        </p:nvSpPr>
        <p:spPr>
          <a:xfrm>
            <a:off x="819575" y="3176502"/>
            <a:ext cx="7084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</a:rPr>
              <a:t>Р</a:t>
            </a:r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азработаны методические материалы</a:t>
            </a:r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4FE1BE1-1DC7-11FB-D2F2-F5C868B4D88F}"/>
              </a:ext>
            </a:extLst>
          </p:cNvPr>
          <p:cNvSpPr txBox="1"/>
          <p:nvPr/>
        </p:nvSpPr>
        <p:spPr>
          <a:xfrm>
            <a:off x="844656" y="3576839"/>
            <a:ext cx="806867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 Сборник «</a:t>
            </a: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Вовлечение детей в техническое творчество и познавательно-исследовательскую деятельность в условиях дошкольной организации. Экскурсия»</a:t>
            </a:r>
          </a:p>
          <a:p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* П</a:t>
            </a: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рограмма по Lego-конструированию и робототехнике в детском саду «Lego-bot»</a:t>
            </a:r>
          </a:p>
          <a:p>
            <a:r>
              <a:rPr lang="ru-RU">
                <a:latin typeface="Times New Roman" panose="02020603050405020304" pitchFamily="18" charset="0"/>
              </a:rPr>
              <a:t>*  Методические пособия </a:t>
            </a: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«Математической лаборатории» и «Лаборатории научных экспериментов»</a:t>
            </a:r>
            <a:endParaRPr lang="ru-RU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AA14ABD-DD9C-54B4-8A61-D9015222C5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0186" y="3517261"/>
            <a:ext cx="1512808" cy="2141558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97265193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Объект 4">
            <a:extLst>
              <a:ext uri="{FF2B5EF4-FFF2-40B4-BE49-F238E27FC236}">
                <a16:creationId xmlns:a16="http://schemas.microsoft.com/office/drawing/2014/main" id="{D12C443B-C627-40CF-8088-541001C6C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2" b="10059"/>
          <a:stretch>
            <a:fillRect/>
          </a:stretch>
        </p:blipFill>
        <p:spPr>
          <a:xfrm>
            <a:off x="-41869" y="-75708"/>
            <a:ext cx="12252857" cy="6766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753A48D-E4E6-4EDD-8BD1-A82395093824}"/>
              </a:ext>
            </a:extLst>
          </p:cNvPr>
          <p:cNvSpPr txBox="1"/>
          <p:nvPr/>
        </p:nvSpPr>
        <p:spPr>
          <a:xfrm>
            <a:off x="422031" y="248303"/>
            <a:ext cx="11488494" cy="1062490"/>
          </a:xfrm>
          <a:prstGeom prst="flowChartAlternateProcess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  <a:alpha val="37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127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Апробация </a:t>
            </a:r>
            <a:r>
              <a:rPr lang="ru-RU" sz="2000" b="1">
                <a:solidFill>
                  <a:srgbClr val="C00000"/>
                </a:solidFill>
                <a:latin typeface="Times New Roman" panose="02020603050405020304" pitchFamily="18" charset="0"/>
              </a:rPr>
              <a:t>и диссеминация результатов деятельности Краевой инновационной площадки </a:t>
            </a:r>
          </a:p>
          <a:p>
            <a:pPr algn="ctr">
              <a:lnSpc>
                <a:spcPct val="150000"/>
              </a:lnSpc>
            </a:pPr>
            <a:r>
              <a:rPr lang="ru-RU" sz="2000" b="1">
                <a:solidFill>
                  <a:srgbClr val="C00000"/>
                </a:solidFill>
                <a:latin typeface="Times New Roman" panose="02020603050405020304" pitchFamily="18" charset="0"/>
              </a:rPr>
              <a:t>в образовательных организациях Краснодарского края на основе сетевого взаимодействия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C19B3EF-9F02-4475-9068-1E15C1B1F74A}"/>
              </a:ext>
            </a:extLst>
          </p:cNvPr>
          <p:cNvSpPr txBox="1"/>
          <p:nvPr/>
        </p:nvSpPr>
        <p:spPr>
          <a:xfrm>
            <a:off x="665708" y="2396184"/>
            <a:ext cx="11488495" cy="4580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Консультации, практикумы «Организация кружков технической направленности»</a:t>
            </a:r>
            <a:endParaRPr lang="ru-RU" sz="1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4" name="Group 34">
            <a:extLst>
              <a:ext uri="{FF2B5EF4-FFF2-40B4-BE49-F238E27FC236}">
                <a16:creationId xmlns:a16="http://schemas.microsoft.com/office/drawing/2014/main" id="{3ED92F1F-0DF6-F448-E135-05E65B67750B}"/>
              </a:ext>
            </a:extLst>
          </p:cNvPr>
          <p:cNvGrpSpPr/>
          <p:nvPr/>
        </p:nvGrpSpPr>
        <p:grpSpPr>
          <a:xfrm>
            <a:off x="166686" y="2260290"/>
            <a:ext cx="625707" cy="660186"/>
            <a:chOff x="555" y="2823"/>
            <a:chExt cx="973" cy="973"/>
          </a:xfrm>
          <a:solidFill>
            <a:schemeClr val="accent4"/>
          </a:solidFill>
        </p:grpSpPr>
        <p:sp>
          <p:nvSpPr>
            <p:cNvPr id="15" name="Oval 36">
              <a:extLst>
                <a:ext uri="{FF2B5EF4-FFF2-40B4-BE49-F238E27FC236}">
                  <a16:creationId xmlns:a16="http://schemas.microsoft.com/office/drawing/2014/main" id="{20E9CF6A-49DA-3358-C19F-EAEF9E2429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Oval 37">
              <a:extLst>
                <a:ext uri="{FF2B5EF4-FFF2-40B4-BE49-F238E27FC236}">
                  <a16:creationId xmlns:a16="http://schemas.microsoft.com/office/drawing/2014/main" id="{F38FB32A-953F-C521-9ACC-2EDF79C4373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Oval 38">
              <a:extLst>
                <a:ext uri="{FF2B5EF4-FFF2-40B4-BE49-F238E27FC236}">
                  <a16:creationId xmlns:a16="http://schemas.microsoft.com/office/drawing/2014/main" id="{1404F26C-4235-900D-608D-1104F5D19BE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" name="Picture 39" descr="Picture1">
              <a:extLst>
                <a:ext uri="{FF2B5EF4-FFF2-40B4-BE49-F238E27FC236}">
                  <a16:creationId xmlns:a16="http://schemas.microsoft.com/office/drawing/2014/main" id="{4E1E11E2-C0F5-3A19-F263-E4421AC4E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715" y="3016"/>
              <a:ext cx="616" cy="616"/>
            </a:xfrm>
            <a:prstGeom prst="rect">
              <a:avLst/>
            </a:prstGeom>
            <a:grpFill/>
          </p:spPr>
        </p:pic>
      </p:grpSp>
      <p:sp>
        <p:nvSpPr>
          <p:cNvPr id="21" name="Овал 20">
            <a:extLst>
              <a:ext uri="{FF2B5EF4-FFF2-40B4-BE49-F238E27FC236}">
                <a16:creationId xmlns:a16="http://schemas.microsoft.com/office/drawing/2014/main" id="{DD182153-8AC1-17A9-5EC0-104B4CBB53BF}"/>
              </a:ext>
            </a:extLst>
          </p:cNvPr>
          <p:cNvSpPr/>
          <p:nvPr/>
        </p:nvSpPr>
        <p:spPr>
          <a:xfrm>
            <a:off x="8928820" y="2250910"/>
            <a:ext cx="905779" cy="7625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 …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82C8B7B3-E442-58DB-ABB8-E30AF04D3101}"/>
              </a:ext>
            </a:extLst>
          </p:cNvPr>
          <p:cNvSpPr/>
          <p:nvPr/>
        </p:nvSpPr>
        <p:spPr>
          <a:xfrm>
            <a:off x="9922303" y="2262481"/>
            <a:ext cx="905779" cy="7625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 …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283B04EC-5793-C2A9-1F0B-FF6A815E6CD2}"/>
              </a:ext>
            </a:extLst>
          </p:cNvPr>
          <p:cNvSpPr/>
          <p:nvPr/>
        </p:nvSpPr>
        <p:spPr>
          <a:xfrm>
            <a:off x="10973170" y="2271929"/>
            <a:ext cx="905779" cy="7625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03EECC-130F-E86F-878F-C50CE6A726D3}"/>
              </a:ext>
            </a:extLst>
          </p:cNvPr>
          <p:cNvSpPr txBox="1"/>
          <p:nvPr/>
        </p:nvSpPr>
        <p:spPr>
          <a:xfrm>
            <a:off x="1516383" y="3924754"/>
            <a:ext cx="9136352" cy="551712"/>
          </a:xfrm>
          <a:prstGeom prst="flowChartAlternateProcess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  <a:alpha val="37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127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ПЕРСПЕКТИВЫ РАЗВИТИЯ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BB1E96B-5F18-417A-B539-1A9D69DBA606}"/>
              </a:ext>
            </a:extLst>
          </p:cNvPr>
          <p:cNvSpPr/>
          <p:nvPr/>
        </p:nvSpPr>
        <p:spPr>
          <a:xfrm>
            <a:off x="166686" y="4641698"/>
            <a:ext cx="3395344" cy="19679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Расширение сети взаимодействия с целью масштабирования внутри муниципалитета и в крае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27DDCF50-E346-9604-EFF5-797CBC7C2E65}"/>
              </a:ext>
            </a:extLst>
          </p:cNvPr>
          <p:cNvSpPr/>
          <p:nvPr/>
        </p:nvSpPr>
        <p:spPr>
          <a:xfrm>
            <a:off x="4259456" y="4641697"/>
            <a:ext cx="3478254" cy="16393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Разработка методических пособий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208218-3C04-6993-FD3F-CC8DB4D5FAF5}"/>
              </a:ext>
            </a:extLst>
          </p:cNvPr>
          <p:cNvSpPr txBox="1"/>
          <p:nvPr/>
        </p:nvSpPr>
        <p:spPr>
          <a:xfrm>
            <a:off x="4523936" y="5843647"/>
            <a:ext cx="3379726" cy="8735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по мультипликации в детском саду 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9348DB74-26F0-BEA3-3873-A83C11D31423}"/>
              </a:ext>
            </a:extLst>
          </p:cNvPr>
          <p:cNvSpPr/>
          <p:nvPr/>
        </p:nvSpPr>
        <p:spPr>
          <a:xfrm>
            <a:off x="8332246" y="4641697"/>
            <a:ext cx="3478254" cy="15922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Проведение методических мероприятий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0D0C88-6F62-1ECB-5A30-125B3285BF40}"/>
              </a:ext>
            </a:extLst>
          </p:cNvPr>
          <p:cNvSpPr txBox="1"/>
          <p:nvPr/>
        </p:nvSpPr>
        <p:spPr>
          <a:xfrm>
            <a:off x="8516142" y="6004534"/>
            <a:ext cx="3406281" cy="4580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Согласно плану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FC1AF03-56CB-7D96-8B3C-0DFE53588B99}"/>
              </a:ext>
            </a:extLst>
          </p:cNvPr>
          <p:cNvSpPr txBox="1"/>
          <p:nvPr/>
        </p:nvSpPr>
        <p:spPr>
          <a:xfrm>
            <a:off x="620196" y="3202923"/>
            <a:ext cx="11534008" cy="4580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Знакомство педагогов края с системой работы по конструированию и  робототехнике в рамках конференции</a:t>
            </a:r>
            <a:endParaRPr lang="ru-RU" sz="16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0" name="Group 34">
            <a:extLst>
              <a:ext uri="{FF2B5EF4-FFF2-40B4-BE49-F238E27FC236}">
                <a16:creationId xmlns:a16="http://schemas.microsoft.com/office/drawing/2014/main" id="{BE55ADF1-77BD-3B3C-B686-3BB3090F544A}"/>
              </a:ext>
            </a:extLst>
          </p:cNvPr>
          <p:cNvGrpSpPr/>
          <p:nvPr/>
        </p:nvGrpSpPr>
        <p:grpSpPr>
          <a:xfrm>
            <a:off x="195798" y="3095146"/>
            <a:ext cx="625707" cy="660186"/>
            <a:chOff x="555" y="2823"/>
            <a:chExt cx="973" cy="973"/>
          </a:xfrm>
          <a:solidFill>
            <a:schemeClr val="accent2">
              <a:lumMod val="75000"/>
            </a:schemeClr>
          </a:solidFill>
        </p:grpSpPr>
        <p:sp>
          <p:nvSpPr>
            <p:cNvPr id="31" name="Oval 36">
              <a:extLst>
                <a:ext uri="{FF2B5EF4-FFF2-40B4-BE49-F238E27FC236}">
                  <a16:creationId xmlns:a16="http://schemas.microsoft.com/office/drawing/2014/main" id="{1A056F8D-A362-CE31-411E-B941A4E219C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Oval 37">
              <a:extLst>
                <a:ext uri="{FF2B5EF4-FFF2-40B4-BE49-F238E27FC236}">
                  <a16:creationId xmlns:a16="http://schemas.microsoft.com/office/drawing/2014/main" id="{0D427144-8C55-595A-3819-840A608E305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Oval 38">
              <a:extLst>
                <a:ext uri="{FF2B5EF4-FFF2-40B4-BE49-F238E27FC236}">
                  <a16:creationId xmlns:a16="http://schemas.microsoft.com/office/drawing/2014/main" id="{CE3FDC58-5278-7FFC-77E3-9989CA66D5F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5" name="Picture 39" descr="Picture1">
              <a:extLst>
                <a:ext uri="{FF2B5EF4-FFF2-40B4-BE49-F238E27FC236}">
                  <a16:creationId xmlns:a16="http://schemas.microsoft.com/office/drawing/2014/main" id="{A5BB19D8-FA9C-730F-2DB0-0427BB4190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715" y="3016"/>
              <a:ext cx="616" cy="616"/>
            </a:xfrm>
            <a:prstGeom prst="rect">
              <a:avLst/>
            </a:prstGeom>
            <a:grpFill/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9F0DC20-3C01-152A-77D2-340F3EC96CD3}"/>
              </a:ext>
            </a:extLst>
          </p:cNvPr>
          <p:cNvSpPr txBox="1"/>
          <p:nvPr/>
        </p:nvSpPr>
        <p:spPr>
          <a:xfrm>
            <a:off x="665708" y="1514198"/>
            <a:ext cx="11488495" cy="4633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страница на официальном сайте ДОО, где размещены сведения о работе краевой инновационной площадки </a:t>
            </a:r>
            <a:endParaRPr lang="ru-RU" sz="1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34">
            <a:extLst>
              <a:ext uri="{FF2B5EF4-FFF2-40B4-BE49-F238E27FC236}">
                <a16:creationId xmlns:a16="http://schemas.microsoft.com/office/drawing/2014/main" id="{8BCFC6D5-948E-4C60-A7B7-1A1FE9112939}"/>
              </a:ext>
            </a:extLst>
          </p:cNvPr>
          <p:cNvGrpSpPr/>
          <p:nvPr/>
        </p:nvGrpSpPr>
        <p:grpSpPr>
          <a:xfrm>
            <a:off x="178584" y="1419927"/>
            <a:ext cx="625707" cy="660186"/>
            <a:chOff x="555" y="2823"/>
            <a:chExt cx="973" cy="973"/>
          </a:xfrm>
          <a:solidFill>
            <a:schemeClr val="accent6">
              <a:lumMod val="75000"/>
            </a:schemeClr>
          </a:solidFill>
        </p:grpSpPr>
        <p:sp>
          <p:nvSpPr>
            <p:cNvPr id="23" name="Oval 36">
              <a:extLst>
                <a:ext uri="{FF2B5EF4-FFF2-40B4-BE49-F238E27FC236}">
                  <a16:creationId xmlns:a16="http://schemas.microsoft.com/office/drawing/2014/main" id="{5B41FC01-1178-4815-BFE3-594F07161AB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Oval 37">
              <a:extLst>
                <a:ext uri="{FF2B5EF4-FFF2-40B4-BE49-F238E27FC236}">
                  <a16:creationId xmlns:a16="http://schemas.microsoft.com/office/drawing/2014/main" id="{FE084F1B-D916-42AA-A036-F86D7947896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Oval 38">
              <a:extLst>
                <a:ext uri="{FF2B5EF4-FFF2-40B4-BE49-F238E27FC236}">
                  <a16:creationId xmlns:a16="http://schemas.microsoft.com/office/drawing/2014/main" id="{6CCFA31B-DC51-4DDE-A3FC-8E49C06401B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6" name="Picture 39" descr="Picture1">
              <a:extLst>
                <a:ext uri="{FF2B5EF4-FFF2-40B4-BE49-F238E27FC236}">
                  <a16:creationId xmlns:a16="http://schemas.microsoft.com/office/drawing/2014/main" id="{1D019510-6599-4730-B2DB-AF8FB84F6A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715" y="3016"/>
              <a:ext cx="616" cy="616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65879266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4">
            <a:extLst>
              <a:ext uri="{FF2B5EF4-FFF2-40B4-BE49-F238E27FC236}">
                <a16:creationId xmlns:a16="http://schemas.microsoft.com/office/drawing/2014/main" id="{595B9B90-2EC0-4A7E-8EEF-A0535AA3AC9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2" b="10059"/>
          <a:stretch>
            <a:fillRect/>
          </a:stretch>
        </p:blipFill>
        <p:spPr>
          <a:xfrm>
            <a:off x="116741" y="92543"/>
            <a:ext cx="2802451" cy="1547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Объект 4">
            <a:extLst>
              <a:ext uri="{FF2B5EF4-FFF2-40B4-BE49-F238E27FC236}">
                <a16:creationId xmlns:a16="http://schemas.microsoft.com/office/drawing/2014/main" id="{EE0DC61A-B9C4-4F71-8138-E1AF247F927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7000"/>
                    </a14:imgEffect>
                    <a14:imgEffect>
                      <a14:brightnessContrast bright="8000" contras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928"/>
          <a:stretch>
            <a:fillRect/>
          </a:stretch>
        </p:blipFill>
        <p:spPr>
          <a:xfrm rot="10800000">
            <a:off x="6176865" y="0"/>
            <a:ext cx="6096000" cy="3587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F8588C-A31B-4424-91E7-DA1B7D5CC72D}"/>
              </a:ext>
            </a:extLst>
          </p:cNvPr>
          <p:cNvSpPr txBox="1"/>
          <p:nvPr/>
        </p:nvSpPr>
        <p:spPr>
          <a:xfrm>
            <a:off x="3976661" y="3907179"/>
            <a:ext cx="3821479" cy="2821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МАДОУ ЦРР – детский сад № 49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г.Новороссийск, ул. Куникова 52, а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http://www.crr49.ru/</a:t>
            </a:r>
            <a:r>
              <a:rPr lang="ru-RU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600" u="sng">
              <a:solidFill>
                <a:srgbClr val="00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hlinkClick r:id="rId6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u="sng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dou</a:t>
            </a:r>
            <a:r>
              <a:rPr lang="ru-RU" sz="1600" u="sng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49</a:t>
            </a:r>
            <a:r>
              <a:rPr lang="en-US" sz="1600" u="sng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berezka</a:t>
            </a:r>
            <a:r>
              <a:rPr lang="ru-RU" sz="1600" u="sng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@</a:t>
            </a:r>
            <a:r>
              <a:rPr lang="en-US" sz="1600" u="sng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mail</a:t>
            </a:r>
            <a:r>
              <a:rPr lang="ru-RU" sz="1600" u="sng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.</a:t>
            </a:r>
            <a:r>
              <a:rPr lang="en-US" sz="1600" u="sng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ru</a:t>
            </a:r>
            <a:endParaRPr lang="ru-RU" sz="1600" u="sng">
              <a:solidFill>
                <a:srgbClr val="00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6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8-861-7-63-70-97</a:t>
            </a:r>
            <a:endParaRPr lang="ru-RU" sz="16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27754CE-8E1B-4C5F-AABF-0CE53D5A3B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865" y="2253362"/>
            <a:ext cx="2855775" cy="2141831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F60167F-D54D-4BA6-A688-E334AEA741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50" y="4588261"/>
            <a:ext cx="2802451" cy="2101838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93CE805-8574-4428-A01C-6BB1797034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288" y="4473397"/>
            <a:ext cx="3108755" cy="2331566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</p:spPr>
      </p:pic>
      <p:pic>
        <p:nvPicPr>
          <p:cNvPr id="18" name="Picture 6" descr="D:\Информация\Диск Д\Documents\фото архив\2016 -2017\клубный час 6 опыты\IMG_5116.JPG">
            <a:extLst>
              <a:ext uri="{FF2B5EF4-FFF2-40B4-BE49-F238E27FC236}">
                <a16:creationId xmlns:a16="http://schemas.microsoft.com/office/drawing/2014/main" id="{CA15A459-F5E1-4BCA-8309-65E87605C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9499248" y="209357"/>
            <a:ext cx="2329457" cy="1745985"/>
          </a:xfrm>
          <a:prstGeom prst="rect">
            <a:avLst/>
          </a:prstGeom>
          <a:ln w="381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7D7190F-2392-41C7-A005-55C833429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2484" y="3921528"/>
            <a:ext cx="433823" cy="43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1C13798-856A-490F-9320-E25EA029B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0005" y="6306821"/>
            <a:ext cx="378487" cy="38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0">
            <a:extLst>
              <a:ext uri="{FF2B5EF4-FFF2-40B4-BE49-F238E27FC236}">
                <a16:creationId xmlns:a16="http://schemas.microsoft.com/office/drawing/2014/main" id="{CAD4A3FA-0F18-3DEA-8913-87B9A7926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2192" y="4748652"/>
            <a:ext cx="494115" cy="53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37EE1C-0CE4-EE43-CEC4-C2574CB0C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0203" y="5531725"/>
            <a:ext cx="698090" cy="50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F60C558-204E-00F4-7B06-51B967B95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099678"/>
              </p:ext>
            </p:extLst>
          </p:nvPr>
        </p:nvGraphicFramePr>
        <p:xfrm>
          <a:off x="470151" y="1003612"/>
          <a:ext cx="8754714" cy="288226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754714">
                  <a:extLst>
                    <a:ext uri="{9D8B030D-6E8A-4147-A177-3AD203B41FA5}">
                      <a16:colId xmlns:a16="http://schemas.microsoft.com/office/drawing/2014/main" val="40049095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buFont typeface="+mj-lt"/>
                        <a:buAutoNum type="arabicPeriod"/>
                        <a:tabLst>
                          <a:tab pos="219075" algn="l"/>
                          <a:tab pos="1193800" algn="l"/>
                        </a:tabLs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и отработка образовательной модели, формирующей у дошкольников интерес к научным и техническим знаниям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+mj-lt"/>
                        <a:buAutoNum type="arabicPeriod"/>
                        <a:tabLst>
                          <a:tab pos="219075" algn="l"/>
                          <a:tab pos="1193800" algn="l"/>
                        </a:tabLs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Вовлечение дошкольников, педагогов, родителей в научно-техническое творчество. 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+mj-lt"/>
                        <a:buAutoNum type="arabicPeriod"/>
                        <a:tabLst>
                          <a:tab pos="219075" algn="l"/>
                          <a:tab pos="1193800" algn="l"/>
                        </a:tabLs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Популяризация конструирования и робототехники, а также опытно-экспериментальной деятельности.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+mj-lt"/>
                        <a:buAutoNum type="arabicPeriod"/>
                        <a:tabLst>
                          <a:tab pos="219075" algn="l"/>
                          <a:tab pos="1193800" algn="l"/>
                        </a:tabLs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методических материалы по теме проекта. 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+mj-lt"/>
                        <a:buAutoNum type="arabicPeriod"/>
                        <a:tabLst>
                          <a:tab pos="219075" algn="l"/>
                          <a:tab pos="1193800" algn="l"/>
                        </a:tabLs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Трансляция опыта работы педагогов на мероприятиях различного уровня.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+mj-lt"/>
                        <a:buAutoNum type="arabicPeriod"/>
                        <a:tabLst>
                          <a:tab pos="219075" algn="l"/>
                          <a:tab pos="1193800" algn="l"/>
                        </a:tabLs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Расширение сетевого взаимодействия. 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64399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B7E21AA-2BAB-AC0A-DDB2-1D2369AC95AB}"/>
              </a:ext>
            </a:extLst>
          </p:cNvPr>
          <p:cNvSpPr txBox="1"/>
          <p:nvPr/>
        </p:nvSpPr>
        <p:spPr>
          <a:xfrm>
            <a:off x="289193" y="302935"/>
            <a:ext cx="3059454" cy="551712"/>
          </a:xfrm>
          <a:prstGeom prst="flowChartAlternateProcess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  <a:alpha val="37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127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на 2023 год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25329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90F06-B2C1-490B-9539-5103A98BF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3DC282-C95A-46A6-AEB0-27330C972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FDB812E8-7698-498B-9013-EC29AD4C2DE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82" b="10059"/>
          <a:stretch>
            <a:fillRect/>
          </a:stretch>
        </p:blipFill>
        <p:spPr>
          <a:xfrm>
            <a:off x="227158" y="125593"/>
            <a:ext cx="12252857" cy="6766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FCF57ADA-467A-43E4-8FB2-050A552EEA3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brightnessContrast bright="8000" contras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928"/>
          <a:stretch>
            <a:fillRect/>
          </a:stretch>
        </p:blipFill>
        <p:spPr>
          <a:xfrm rot="10800000">
            <a:off x="6174178" y="-207814"/>
            <a:ext cx="6096000" cy="3587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00D6E6-411C-47D6-A48C-2C000726D073}"/>
              </a:ext>
            </a:extLst>
          </p:cNvPr>
          <p:cNvSpPr txBox="1"/>
          <p:nvPr/>
        </p:nvSpPr>
        <p:spPr>
          <a:xfrm>
            <a:off x="3250990" y="452577"/>
            <a:ext cx="7363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Приоритет детского технического творчества</a:t>
            </a:r>
            <a:endParaRPr lang="ru-RU"/>
          </a:p>
        </p:txBody>
      </p:sp>
      <p:grpSp>
        <p:nvGrpSpPr>
          <p:cNvPr id="10" name="Group 34">
            <a:extLst>
              <a:ext uri="{FF2B5EF4-FFF2-40B4-BE49-F238E27FC236}">
                <a16:creationId xmlns:a16="http://schemas.microsoft.com/office/drawing/2014/main" id="{FF7A5077-F02B-44B8-9CD8-08CC1D5E37DC}"/>
              </a:ext>
            </a:extLst>
          </p:cNvPr>
          <p:cNvGrpSpPr/>
          <p:nvPr/>
        </p:nvGrpSpPr>
        <p:grpSpPr>
          <a:xfrm>
            <a:off x="111674" y="60163"/>
            <a:ext cx="1325151" cy="1244345"/>
            <a:chOff x="555" y="2823"/>
            <a:chExt cx="973" cy="97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5400000" scaled="1"/>
          </a:gradFill>
        </p:grpSpPr>
        <p:sp>
          <p:nvSpPr>
            <p:cNvPr id="11" name="Oval 36">
              <a:extLst>
                <a:ext uri="{FF2B5EF4-FFF2-40B4-BE49-F238E27FC236}">
                  <a16:creationId xmlns:a16="http://schemas.microsoft.com/office/drawing/2014/main" id="{904A7742-61C0-476F-A705-9F7FC0343D2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Oval 37">
              <a:extLst>
                <a:ext uri="{FF2B5EF4-FFF2-40B4-BE49-F238E27FC236}">
                  <a16:creationId xmlns:a16="http://schemas.microsoft.com/office/drawing/2014/main" id="{DDEEBC1D-D389-4E6E-A051-53F8487C6A7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Oval 38">
              <a:extLst>
                <a:ext uri="{FF2B5EF4-FFF2-40B4-BE49-F238E27FC236}">
                  <a16:creationId xmlns:a16="http://schemas.microsoft.com/office/drawing/2014/main" id="{FECF6908-7029-43B6-8A57-98D5A888EFC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4" name="Picture 39" descr="Picture1">
              <a:extLst>
                <a:ext uri="{FF2B5EF4-FFF2-40B4-BE49-F238E27FC236}">
                  <a16:creationId xmlns:a16="http://schemas.microsoft.com/office/drawing/2014/main" id="{38DA4A05-9CB0-489A-A1BF-DA89B6FCFC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715" y="3016"/>
              <a:ext cx="616" cy="616"/>
            </a:xfrm>
            <a:prstGeom prst="rect">
              <a:avLst/>
            </a:prstGeom>
            <a:grpFill/>
          </p:spPr>
        </p:pic>
      </p:grpSp>
      <p:grpSp>
        <p:nvGrpSpPr>
          <p:cNvPr id="15" name="Group 48">
            <a:extLst>
              <a:ext uri="{FF2B5EF4-FFF2-40B4-BE49-F238E27FC236}">
                <a16:creationId xmlns:a16="http://schemas.microsoft.com/office/drawing/2014/main" id="{63E8309D-4CF6-41A2-AB3F-A76EACD7BAAC}"/>
              </a:ext>
            </a:extLst>
          </p:cNvPr>
          <p:cNvGrpSpPr/>
          <p:nvPr/>
        </p:nvGrpSpPr>
        <p:grpSpPr>
          <a:xfrm>
            <a:off x="99491" y="3092483"/>
            <a:ext cx="1269654" cy="1325563"/>
            <a:chOff x="555" y="2823"/>
            <a:chExt cx="973" cy="1065"/>
          </a:xfrm>
          <a:solidFill>
            <a:schemeClr val="accent2">
              <a:lumMod val="60000"/>
              <a:lumOff val="40000"/>
            </a:schemeClr>
          </a:solidFill>
        </p:grpSpPr>
        <p:pic>
          <p:nvPicPr>
            <p:cNvPr id="16" name="Picture 49" descr="Picture2">
              <a:extLst>
                <a:ext uri="{FF2B5EF4-FFF2-40B4-BE49-F238E27FC236}">
                  <a16:creationId xmlns:a16="http://schemas.microsoft.com/office/drawing/2014/main" id="{D0CC6403-717A-467C-8828-E5A8FCD772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grpFill/>
          </p:spPr>
        </p:pic>
        <p:sp>
          <p:nvSpPr>
            <p:cNvPr id="17" name="Oval 50">
              <a:extLst>
                <a:ext uri="{FF2B5EF4-FFF2-40B4-BE49-F238E27FC236}">
                  <a16:creationId xmlns:a16="http://schemas.microsoft.com/office/drawing/2014/main" id="{136732A5-F9B4-4C72-9E16-19A90ACF8DC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Oval 51">
              <a:extLst>
                <a:ext uri="{FF2B5EF4-FFF2-40B4-BE49-F238E27FC236}">
                  <a16:creationId xmlns:a16="http://schemas.microsoft.com/office/drawing/2014/main" id="{B082702D-D120-4C1D-9C6C-77167860499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Oval 52">
              <a:extLst>
                <a:ext uri="{FF2B5EF4-FFF2-40B4-BE49-F238E27FC236}">
                  <a16:creationId xmlns:a16="http://schemas.microsoft.com/office/drawing/2014/main" id="{494ABD9F-58D3-4F62-AC9B-F56F2167AB8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0" name="Picture 53" descr="Picture1">
              <a:extLst>
                <a:ext uri="{FF2B5EF4-FFF2-40B4-BE49-F238E27FC236}">
                  <a16:creationId xmlns:a16="http://schemas.microsoft.com/office/drawing/2014/main" id="{6D556041-7B33-4C30-9884-8759AF17B8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741" y="2980"/>
              <a:ext cx="616" cy="616"/>
            </a:xfrm>
            <a:prstGeom prst="rect">
              <a:avLst/>
            </a:prstGeom>
            <a:grpFill/>
          </p:spPr>
        </p:pic>
      </p:grpSp>
      <p:sp>
        <p:nvSpPr>
          <p:cNvPr id="21" name="Text Box 54">
            <a:extLst>
              <a:ext uri="{FF2B5EF4-FFF2-40B4-BE49-F238E27FC236}">
                <a16:creationId xmlns:a16="http://schemas.microsoft.com/office/drawing/2014/main" id="{6E1832BE-C9D8-44EB-B4D0-CD479219A1B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4372" y="451387"/>
            <a:ext cx="15003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600" b="1">
                <a:latin typeface="Times New Roman" panose="02020603050405020304" pitchFamily="18" charset="0"/>
              </a:rPr>
              <a:t>Актуальность</a:t>
            </a:r>
            <a:endParaRPr lang="en-US" sz="1600" b="1">
              <a:latin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F6D865-89CF-40BD-BA0C-437393189FF6}"/>
              </a:ext>
            </a:extLst>
          </p:cNvPr>
          <p:cNvSpPr txBox="1"/>
          <p:nvPr/>
        </p:nvSpPr>
        <p:spPr>
          <a:xfrm>
            <a:off x="2158777" y="6190266"/>
            <a:ext cx="101744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Образовательная модель технической направленности «Территория свободного общения»</a:t>
            </a:r>
            <a:endParaRPr lang="ru-RU" b="1"/>
          </a:p>
          <a:p>
            <a:r>
              <a:rPr lang="ru-RU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b="1"/>
          </a:p>
        </p:txBody>
      </p:sp>
      <p:grpSp>
        <p:nvGrpSpPr>
          <p:cNvPr id="27" name="Group 41">
            <a:extLst>
              <a:ext uri="{FF2B5EF4-FFF2-40B4-BE49-F238E27FC236}">
                <a16:creationId xmlns:a16="http://schemas.microsoft.com/office/drawing/2014/main" id="{1E268E81-0934-4778-A9E5-F1A601B9914F}"/>
              </a:ext>
            </a:extLst>
          </p:cNvPr>
          <p:cNvGrpSpPr/>
          <p:nvPr/>
        </p:nvGrpSpPr>
        <p:grpSpPr>
          <a:xfrm>
            <a:off x="110385" y="1367376"/>
            <a:ext cx="1263117" cy="1346568"/>
            <a:chOff x="555" y="2823"/>
            <a:chExt cx="973" cy="1065"/>
          </a:xfrm>
          <a:solidFill>
            <a:schemeClr val="accent4">
              <a:lumMod val="40000"/>
              <a:lumOff val="60000"/>
            </a:schemeClr>
          </a:solidFill>
        </p:grpSpPr>
        <p:pic>
          <p:nvPicPr>
            <p:cNvPr id="28" name="Picture 42" descr="Picture2">
              <a:extLst>
                <a:ext uri="{FF2B5EF4-FFF2-40B4-BE49-F238E27FC236}">
                  <a16:creationId xmlns:a16="http://schemas.microsoft.com/office/drawing/2014/main" id="{E0820A39-7C9F-4F1C-9BFF-0FF9150F65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grpFill/>
          </p:spPr>
        </p:pic>
        <p:sp>
          <p:nvSpPr>
            <p:cNvPr id="29" name="Oval 43">
              <a:extLst>
                <a:ext uri="{FF2B5EF4-FFF2-40B4-BE49-F238E27FC236}">
                  <a16:creationId xmlns:a16="http://schemas.microsoft.com/office/drawing/2014/main" id="{2653D3A3-D826-4180-A25D-B1CE75B6D52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Oval 44">
              <a:extLst>
                <a:ext uri="{FF2B5EF4-FFF2-40B4-BE49-F238E27FC236}">
                  <a16:creationId xmlns:a16="http://schemas.microsoft.com/office/drawing/2014/main" id="{D125BCD5-21F4-4FF9-AECC-48553F26791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Oval 45">
              <a:extLst>
                <a:ext uri="{FF2B5EF4-FFF2-40B4-BE49-F238E27FC236}">
                  <a16:creationId xmlns:a16="http://schemas.microsoft.com/office/drawing/2014/main" id="{E07FDD00-EC4E-4783-BC60-B124B2E4E8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2" name="Picture 46" descr="Picture1">
              <a:extLst>
                <a:ext uri="{FF2B5EF4-FFF2-40B4-BE49-F238E27FC236}">
                  <a16:creationId xmlns:a16="http://schemas.microsoft.com/office/drawing/2014/main" id="{5A4FFB91-3969-4F1A-8329-E25ED130A1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696" y="2943"/>
              <a:ext cx="616" cy="616"/>
            </a:xfrm>
            <a:prstGeom prst="rect">
              <a:avLst/>
            </a:prstGeom>
            <a:grpFill/>
          </p:spPr>
        </p:pic>
      </p:grpSp>
      <p:sp>
        <p:nvSpPr>
          <p:cNvPr id="33" name="Text Box 54">
            <a:extLst>
              <a:ext uri="{FF2B5EF4-FFF2-40B4-BE49-F238E27FC236}">
                <a16:creationId xmlns:a16="http://schemas.microsoft.com/office/drawing/2014/main" id="{2CB7434A-1FC1-48F4-B162-E7264E9CDC6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12075" y="1762509"/>
            <a:ext cx="7184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>
                <a:latin typeface="Times New Roman" panose="02020603050405020304" pitchFamily="18" charset="0"/>
              </a:rPr>
              <a:t>Цель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48" name="Text Box 54">
            <a:extLst>
              <a:ext uri="{FF2B5EF4-FFF2-40B4-BE49-F238E27FC236}">
                <a16:creationId xmlns:a16="http://schemas.microsoft.com/office/drawing/2014/main" id="{46EAE169-F74E-4A08-B142-BF6804472D8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87940" y="3490882"/>
            <a:ext cx="9080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>
                <a:latin typeface="Times New Roman" panose="02020603050405020304" pitchFamily="18" charset="0"/>
              </a:rPr>
              <a:t>Задачи</a:t>
            </a:r>
            <a:endParaRPr lang="en-US" b="1">
              <a:latin typeface="Times New Roman" panose="02020603050405020304" pitchFamily="18" charset="0"/>
            </a:endParaRPr>
          </a:p>
        </p:txBody>
      </p:sp>
      <p:grpSp>
        <p:nvGrpSpPr>
          <p:cNvPr id="49" name="Group 55">
            <a:extLst>
              <a:ext uri="{FF2B5EF4-FFF2-40B4-BE49-F238E27FC236}">
                <a16:creationId xmlns:a16="http://schemas.microsoft.com/office/drawing/2014/main" id="{E924ADD9-FDF7-4D7D-B3A5-2A30D4192AFD}"/>
              </a:ext>
            </a:extLst>
          </p:cNvPr>
          <p:cNvGrpSpPr/>
          <p:nvPr/>
        </p:nvGrpSpPr>
        <p:grpSpPr>
          <a:xfrm>
            <a:off x="136880" y="4773768"/>
            <a:ext cx="1564487" cy="1514162"/>
            <a:chOff x="555" y="2823"/>
            <a:chExt cx="973" cy="97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0" name="Oval 57">
              <a:extLst>
                <a:ext uri="{FF2B5EF4-FFF2-40B4-BE49-F238E27FC236}">
                  <a16:creationId xmlns:a16="http://schemas.microsoft.com/office/drawing/2014/main" id="{CD92463D-4D63-4F6B-BD77-E8F59D9EE5F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Oval 58">
              <a:extLst>
                <a:ext uri="{FF2B5EF4-FFF2-40B4-BE49-F238E27FC236}">
                  <a16:creationId xmlns:a16="http://schemas.microsoft.com/office/drawing/2014/main" id="{440A5DE1-3628-4C7F-A0DB-10510CE87E9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Oval 59">
              <a:extLst>
                <a:ext uri="{FF2B5EF4-FFF2-40B4-BE49-F238E27FC236}">
                  <a16:creationId xmlns:a16="http://schemas.microsoft.com/office/drawing/2014/main" id="{CA136C7C-BF75-461C-AB46-17BB9AC947A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3" name="Picture 60" descr="Picture1">
              <a:extLst>
                <a:ext uri="{FF2B5EF4-FFF2-40B4-BE49-F238E27FC236}">
                  <a16:creationId xmlns:a16="http://schemas.microsoft.com/office/drawing/2014/main" id="{21A6621D-7C8A-4093-BBA3-39F345E19F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728" y="2974"/>
              <a:ext cx="616" cy="616"/>
            </a:xfrm>
            <a:prstGeom prst="rect">
              <a:avLst/>
            </a:prstGeom>
            <a:grpFill/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5D2521DA-1678-4B2D-B953-1457B459A0E5}"/>
              </a:ext>
            </a:extLst>
          </p:cNvPr>
          <p:cNvSpPr txBox="1"/>
          <p:nvPr/>
        </p:nvSpPr>
        <p:spPr>
          <a:xfrm>
            <a:off x="2176691" y="1595784"/>
            <a:ext cx="104504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образовательной модели, формирующей у дошкольников интерес к научным и техническим знаниям, направленной на развитие их интеллектуальных способностей</a:t>
            </a:r>
            <a:endParaRPr lang="ru-RU" b="1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863AB99-07C7-4331-8033-B087E2D481C9}"/>
              </a:ext>
            </a:extLst>
          </p:cNvPr>
          <p:cNvSpPr txBox="1"/>
          <p:nvPr/>
        </p:nvSpPr>
        <p:spPr>
          <a:xfrm>
            <a:off x="1861734" y="2510504"/>
            <a:ext cx="10586181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ru-RU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внедрить в практику дошкольной организации образовательную модель,</a:t>
            </a:r>
            <a:endParaRPr lang="ru-RU" sz="1600">
              <a:effectLst/>
              <a:latin typeface="Calibri" pitchFamily="34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lvl="0" indent="-342900"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1193800" algn="l"/>
              </a:tabLst>
            </a:pPr>
            <a:r>
              <a:rPr lang="ru-RU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разработать методические рекомендации по теме проекта,</a:t>
            </a:r>
            <a:endParaRPr lang="ru-RU" sz="1600">
              <a:effectLst/>
              <a:latin typeface="Calibri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1193800" algn="l"/>
              </a:tabLst>
            </a:pPr>
            <a:r>
              <a:rPr lang="ru-RU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способствовать популяризации конструирования и робототехники, а также опытно-экспериментальной деятельности как форм досуговой деятельности дошкольников,</a:t>
            </a:r>
            <a:endParaRPr lang="ru-RU" sz="1600">
              <a:effectLst/>
              <a:latin typeface="Calibri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1193800" algn="l"/>
              </a:tabLst>
            </a:pPr>
            <a:r>
              <a:rPr lang="ru-RU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вовлекать дошкольников, педагогов, родителей в совместную проектную деятельность,</a:t>
            </a:r>
            <a:endParaRPr lang="ru-RU" sz="1600">
              <a:effectLst/>
              <a:latin typeface="Calibri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1193800" algn="l"/>
              </a:tabLst>
            </a:pPr>
            <a:r>
              <a:rPr lang="ru-RU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условия для развития интеллектуальных способностей детей дошкольного возраста, для формирования у них интереса к научным и техническим знаниям.</a:t>
            </a:r>
            <a:endParaRPr lang="ru-RU" sz="1600">
              <a:effectLst/>
              <a:latin typeface="Calibri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 Box 54">
            <a:extLst>
              <a:ext uri="{FF2B5EF4-FFF2-40B4-BE49-F238E27FC236}">
                <a16:creationId xmlns:a16="http://schemas.microsoft.com/office/drawing/2014/main" id="{574396AE-47FB-42C1-8F0A-C0718836E67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26894" y="5346183"/>
            <a:ext cx="16629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400" b="1">
                <a:latin typeface="Times New Roman" panose="02020603050405020304" pitchFamily="18" charset="0"/>
              </a:rPr>
              <a:t>Инновационность</a:t>
            </a:r>
            <a:endParaRPr lang="en-US" sz="1400" b="1">
              <a:latin typeface="Times New Roman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58D6160-DE6E-4FDB-89B9-16E863834D5A}"/>
              </a:ext>
            </a:extLst>
          </p:cNvPr>
          <p:cNvSpPr txBox="1"/>
          <p:nvPr/>
        </p:nvSpPr>
        <p:spPr>
          <a:xfrm>
            <a:off x="7568915" y="1292"/>
            <a:ext cx="40201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Российской Федерации </a:t>
            </a:r>
          </a:p>
          <a:p>
            <a:pPr algn="ctr"/>
            <a:r>
              <a:rPr lang="ru-RU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«Развитие образования» </a:t>
            </a:r>
          </a:p>
          <a:p>
            <a:pPr algn="ctr"/>
            <a:r>
              <a:rPr lang="ru-RU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26 декабря 2017 года N 1642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19C762-299D-9FC7-73F5-40EE805DF153}"/>
              </a:ext>
            </a:extLst>
          </p:cNvPr>
          <p:cNvSpPr txBox="1"/>
          <p:nvPr/>
        </p:nvSpPr>
        <p:spPr>
          <a:xfrm>
            <a:off x="2636665" y="4890036"/>
            <a:ext cx="8306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реализуется технологический профиль в дошкольной организации </a:t>
            </a:r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958C6A-B53A-122A-C9EF-370E305A1C17}"/>
              </a:ext>
            </a:extLst>
          </p:cNvPr>
          <p:cNvSpPr txBox="1"/>
          <p:nvPr/>
        </p:nvSpPr>
        <p:spPr>
          <a:xfrm>
            <a:off x="2394340" y="5360582"/>
            <a:ext cx="98758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план включены мероприятия, направленные на создание условий для формирования интереса к научно-техническому творчеству у всех воспитанников дошкольной организации</a:t>
            </a:r>
            <a:endParaRPr lang="ru-RU"/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263756BC-CFF0-D474-42A6-B4F57B3D5B6C}"/>
              </a:ext>
            </a:extLst>
          </p:cNvPr>
          <p:cNvCxnSpPr/>
          <p:nvPr/>
        </p:nvCxnSpPr>
        <p:spPr>
          <a:xfrm flipV="1">
            <a:off x="1447853" y="637243"/>
            <a:ext cx="1704650" cy="144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826A81F2-82FE-A990-DF3E-166895301A14}"/>
              </a:ext>
            </a:extLst>
          </p:cNvPr>
          <p:cNvCxnSpPr/>
          <p:nvPr/>
        </p:nvCxnSpPr>
        <p:spPr>
          <a:xfrm flipV="1">
            <a:off x="1232637" y="2692268"/>
            <a:ext cx="617917" cy="6278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58A75A32-05C7-A6C8-4A2D-EFBE764BA97D}"/>
              </a:ext>
            </a:extLst>
          </p:cNvPr>
          <p:cNvCxnSpPr/>
          <p:nvPr/>
        </p:nvCxnSpPr>
        <p:spPr>
          <a:xfrm flipV="1">
            <a:off x="1326684" y="3231237"/>
            <a:ext cx="503371" cy="2509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18CC8646-4277-C325-0AF3-F7163B1403E0}"/>
              </a:ext>
            </a:extLst>
          </p:cNvPr>
          <p:cNvCxnSpPr/>
          <p:nvPr/>
        </p:nvCxnSpPr>
        <p:spPr>
          <a:xfrm>
            <a:off x="1306058" y="3910382"/>
            <a:ext cx="551319" cy="4752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2C0B0ED6-1DF6-BB42-041B-8DAEE024A38C}"/>
              </a:ext>
            </a:extLst>
          </p:cNvPr>
          <p:cNvCxnSpPr/>
          <p:nvPr/>
        </p:nvCxnSpPr>
        <p:spPr>
          <a:xfrm>
            <a:off x="1371672" y="3722737"/>
            <a:ext cx="433900" cy="1363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id="{FB3FACFF-3C34-B78F-3450-66A439FF0B48}"/>
              </a:ext>
            </a:extLst>
          </p:cNvPr>
          <p:cNvCxnSpPr/>
          <p:nvPr/>
        </p:nvCxnSpPr>
        <p:spPr>
          <a:xfrm>
            <a:off x="1553800" y="5889830"/>
            <a:ext cx="551319" cy="47521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81CAE9BA-46C1-D74A-86E6-EB641413F60D}"/>
              </a:ext>
            </a:extLst>
          </p:cNvPr>
          <p:cNvCxnSpPr/>
          <p:nvPr/>
        </p:nvCxnSpPr>
        <p:spPr>
          <a:xfrm flipV="1">
            <a:off x="1637281" y="5074702"/>
            <a:ext cx="999384" cy="22084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64613259-8BD6-AD3E-BA99-27FFE3288D70}"/>
              </a:ext>
            </a:extLst>
          </p:cNvPr>
          <p:cNvCxnSpPr/>
          <p:nvPr/>
        </p:nvCxnSpPr>
        <p:spPr>
          <a:xfrm>
            <a:off x="1660461" y="5661988"/>
            <a:ext cx="695289" cy="5700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FC1D1021-D8B8-1BF4-EFB9-9CE16E1E3004}"/>
              </a:ext>
            </a:extLst>
          </p:cNvPr>
          <p:cNvCxnSpPr/>
          <p:nvPr/>
        </p:nvCxnSpPr>
        <p:spPr>
          <a:xfrm flipV="1">
            <a:off x="1365673" y="1905899"/>
            <a:ext cx="637934" cy="1042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66649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Объект 4">
            <a:extLst>
              <a:ext uri="{FF2B5EF4-FFF2-40B4-BE49-F238E27FC236}">
                <a16:creationId xmlns:a16="http://schemas.microsoft.com/office/drawing/2014/main" id="{D12C443B-C627-40CF-8088-541001C6C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2" b="10059"/>
          <a:stretch>
            <a:fillRect/>
          </a:stretch>
        </p:blipFill>
        <p:spPr>
          <a:xfrm>
            <a:off x="-60857" y="61503"/>
            <a:ext cx="12252857" cy="6766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D955D278-23F1-4AD8-BFC0-F28B4497E787}"/>
              </a:ext>
            </a:extLst>
          </p:cNvPr>
          <p:cNvGrpSpPr/>
          <p:nvPr/>
        </p:nvGrpSpPr>
        <p:grpSpPr>
          <a:xfrm>
            <a:off x="8813693" y="793220"/>
            <a:ext cx="2737417" cy="883441"/>
            <a:chOff x="517053" y="3357662"/>
            <a:chExt cx="1983740" cy="79949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7A34BBE0-CAFF-4546-9665-BA208C096631}"/>
                </a:ext>
              </a:extLst>
            </p:cNvPr>
            <p:cNvSpPr/>
            <p:nvPr/>
          </p:nvSpPr>
          <p:spPr>
            <a:xfrm>
              <a:off x="517053" y="3357662"/>
              <a:ext cx="1983740" cy="799491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40000"/>
                <a:lumOff val="6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51" name="Прямоугольник: скругленные углы 4">
              <a:extLst>
                <a:ext uri="{FF2B5EF4-FFF2-40B4-BE49-F238E27FC236}">
                  <a16:creationId xmlns:a16="http://schemas.microsoft.com/office/drawing/2014/main" id="{C2C5947C-E384-442E-9585-7ACB83EE3050}"/>
                </a:ext>
              </a:extLst>
            </p:cNvPr>
            <p:cNvSpPr txBox="1"/>
            <p:nvPr/>
          </p:nvSpPr>
          <p:spPr>
            <a:xfrm>
              <a:off x="540469" y="3381078"/>
              <a:ext cx="1936908" cy="7526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Теоретическая деятельность</a:t>
              </a:r>
              <a:endParaRPr lang="ru-RU" sz="1500" b="1" kern="1200">
                <a:solidFill>
                  <a:schemeClr val="tx1"/>
                </a:solidFill>
              </a:endParaRPr>
            </a:p>
          </p:txBody>
        </p:sp>
      </p:grp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AE43D3E8-9341-4F2D-9513-5505EC482A5B}"/>
              </a:ext>
            </a:extLst>
          </p:cNvPr>
          <p:cNvSpPr/>
          <p:nvPr/>
        </p:nvSpPr>
        <p:spPr>
          <a:xfrm>
            <a:off x="4242766" y="4460163"/>
            <a:ext cx="3242579" cy="20145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Клубные часы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Свободная самостоятельная деятельность в режимных моментах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 научно-технической направленности</a:t>
            </a:r>
          </a:p>
        </p:txBody>
      </p:sp>
      <p:grpSp>
        <p:nvGrpSpPr>
          <p:cNvPr id="7" name="Group 34">
            <a:extLst>
              <a:ext uri="{FF2B5EF4-FFF2-40B4-BE49-F238E27FC236}">
                <a16:creationId xmlns:a16="http://schemas.microsoft.com/office/drawing/2014/main" id="{DE884E7E-FD43-489F-9C19-3E0E0E343390}"/>
              </a:ext>
            </a:extLst>
          </p:cNvPr>
          <p:cNvGrpSpPr/>
          <p:nvPr/>
        </p:nvGrpSpPr>
        <p:grpSpPr>
          <a:xfrm>
            <a:off x="33896" y="2513"/>
            <a:ext cx="1208765" cy="1166206"/>
            <a:chOff x="555" y="2823"/>
            <a:chExt cx="973" cy="97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5400000" scaled="1"/>
          </a:gradFill>
        </p:grpSpPr>
        <p:sp>
          <p:nvSpPr>
            <p:cNvPr id="9" name="Oval 36">
              <a:extLst>
                <a:ext uri="{FF2B5EF4-FFF2-40B4-BE49-F238E27FC236}">
                  <a16:creationId xmlns:a16="http://schemas.microsoft.com/office/drawing/2014/main" id="{CAB75E96-DB2F-4C73-8491-EB6443D188B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Oval 37">
              <a:extLst>
                <a:ext uri="{FF2B5EF4-FFF2-40B4-BE49-F238E27FC236}">
                  <a16:creationId xmlns:a16="http://schemas.microsoft.com/office/drawing/2014/main" id="{C9DE167E-2D7D-4DD6-BBCE-2A53D6DAEA9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Oval 38">
              <a:extLst>
                <a:ext uri="{FF2B5EF4-FFF2-40B4-BE49-F238E27FC236}">
                  <a16:creationId xmlns:a16="http://schemas.microsoft.com/office/drawing/2014/main" id="{1D5014A3-5299-42AD-AF52-8AA7CD79754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2" name="Picture 39" descr="Picture1">
              <a:extLst>
                <a:ext uri="{FF2B5EF4-FFF2-40B4-BE49-F238E27FC236}">
                  <a16:creationId xmlns:a16="http://schemas.microsoft.com/office/drawing/2014/main" id="{401F9661-55A5-4A35-9A24-8038F64056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715" y="3016"/>
              <a:ext cx="616" cy="616"/>
            </a:xfrm>
            <a:prstGeom prst="rect">
              <a:avLst/>
            </a:prstGeom>
            <a:grpFill/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7EF14225-9511-401C-ACD3-03F603B35892}"/>
              </a:ext>
            </a:extLst>
          </p:cNvPr>
          <p:cNvSpPr txBox="1"/>
          <p:nvPr/>
        </p:nvSpPr>
        <p:spPr>
          <a:xfrm>
            <a:off x="125116" y="1755359"/>
            <a:ext cx="299044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</a:t>
            </a:r>
            <a:r>
              <a:rPr lang="ru-RU" sz="1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материально-технической и методической базы, развивающей предметно-пространственной среды</a:t>
            </a:r>
            <a:endParaRPr lang="ru-RU" sz="1600">
              <a:effectLst/>
              <a:latin typeface="Times New Roman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75740ED-85DD-4AE6-9A17-077051E58896}"/>
              </a:ext>
            </a:extLst>
          </p:cNvPr>
          <p:cNvSpPr txBox="1"/>
          <p:nvPr/>
        </p:nvSpPr>
        <p:spPr>
          <a:xfrm>
            <a:off x="8846005" y="1792750"/>
            <a:ext cx="310081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нормативных документов</a:t>
            </a:r>
            <a:endParaRPr lang="ru-RU" sz="160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BFE640E-1139-4D48-8164-E2B5554314EF}"/>
              </a:ext>
            </a:extLst>
          </p:cNvPr>
          <p:cNvSpPr txBox="1"/>
          <p:nvPr/>
        </p:nvSpPr>
        <p:spPr>
          <a:xfrm>
            <a:off x="104708" y="3112770"/>
            <a:ext cx="302356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Подбор и апробация диагностических инструментов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E86A34F-7079-485F-9D12-671EB0D070C4}"/>
              </a:ext>
            </a:extLst>
          </p:cNvPr>
          <p:cNvSpPr txBox="1"/>
          <p:nvPr/>
        </p:nvSpPr>
        <p:spPr>
          <a:xfrm>
            <a:off x="1380778" y="84263"/>
            <a:ext cx="9136352" cy="552208"/>
          </a:xfrm>
          <a:prstGeom prst="flowChartAlternateProcess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  <a:alpha val="37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127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>
                <a:solidFill>
                  <a:srgbClr val="002060"/>
                </a:solidFill>
                <a:latin typeface="Times New Roman" panose="02020603050405020304" pitchFamily="18" charset="0"/>
              </a:rPr>
              <a:t>План работы краевой инновационной площадки на 2022 год</a:t>
            </a:r>
            <a:endParaRPr lang="ru-RU" sz="2000" b="1">
              <a:solidFill>
                <a:srgbClr val="002060"/>
              </a:solidFill>
              <a:latin typeface="Bookman Old Style" panose="02050604050505020204" pitchFamily="18" charset="0"/>
              <a:ea typeface="Segoe UI Black" panose="020B0A02040204020203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9820C6F9-891A-4C0A-A2DF-AB174871C032}"/>
              </a:ext>
            </a:extLst>
          </p:cNvPr>
          <p:cNvSpPr/>
          <p:nvPr/>
        </p:nvSpPr>
        <p:spPr>
          <a:xfrm>
            <a:off x="4343959" y="1732908"/>
            <a:ext cx="3023566" cy="12368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7F38B63-1625-470D-9F9D-A2FEF78E1BFE}"/>
              </a:ext>
            </a:extLst>
          </p:cNvPr>
          <p:cNvSpPr txBox="1"/>
          <p:nvPr/>
        </p:nvSpPr>
        <p:spPr>
          <a:xfrm>
            <a:off x="4343959" y="1740706"/>
            <a:ext cx="29904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 образовательной модели технической направленности</a:t>
            </a:r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2BE241-BF22-1A62-C063-B727076B4227}"/>
              </a:ext>
            </a:extLst>
          </p:cNvPr>
          <p:cNvSpPr txBox="1"/>
          <p:nvPr/>
        </p:nvSpPr>
        <p:spPr>
          <a:xfrm>
            <a:off x="-22329" y="407923"/>
            <a:ext cx="1317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</a:t>
            </a:r>
            <a:endParaRPr lang="ru-RU" sz="140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6851BE9-B6E2-61ED-6DB3-4A9B8B4ED3C4}"/>
              </a:ext>
            </a:extLst>
          </p:cNvPr>
          <p:cNvGrpSpPr/>
          <p:nvPr/>
        </p:nvGrpSpPr>
        <p:grpSpPr>
          <a:xfrm>
            <a:off x="4495348" y="777002"/>
            <a:ext cx="2737417" cy="883441"/>
            <a:chOff x="517053" y="3357662"/>
            <a:chExt cx="1983740" cy="79949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92A708DD-B99D-412B-7325-3831FE4D5CCB}"/>
                </a:ext>
              </a:extLst>
            </p:cNvPr>
            <p:cNvSpPr/>
            <p:nvPr/>
          </p:nvSpPr>
          <p:spPr>
            <a:xfrm>
              <a:off x="517053" y="3357662"/>
              <a:ext cx="1983740" cy="799491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40000"/>
                <a:lumOff val="6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8" name="Прямоугольник: скругленные углы 4">
              <a:extLst>
                <a:ext uri="{FF2B5EF4-FFF2-40B4-BE49-F238E27FC236}">
                  <a16:creationId xmlns:a16="http://schemas.microsoft.com/office/drawing/2014/main" id="{46288818-F089-39F2-37CD-348CAFD69D68}"/>
                </a:ext>
              </a:extLst>
            </p:cNvPr>
            <p:cNvSpPr txBox="1"/>
            <p:nvPr/>
          </p:nvSpPr>
          <p:spPr>
            <a:xfrm>
              <a:off x="540469" y="3381078"/>
              <a:ext cx="1936908" cy="7526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Практическа</a:t>
              </a:r>
              <a:r>
                <a:rPr lang="ru-RU" sz="18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я деятельность</a:t>
              </a:r>
              <a:endParaRPr lang="ru-RU" sz="1500" b="1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932A988-C458-5F72-0ED4-EA2004A8F804}"/>
              </a:ext>
            </a:extLst>
          </p:cNvPr>
          <p:cNvGrpSpPr/>
          <p:nvPr/>
        </p:nvGrpSpPr>
        <p:grpSpPr>
          <a:xfrm>
            <a:off x="1276579" y="3789786"/>
            <a:ext cx="2737417" cy="883441"/>
            <a:chOff x="517053" y="3357662"/>
            <a:chExt cx="1983740" cy="79949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91933CA6-9E60-F5D8-38DD-584EDE596345}"/>
                </a:ext>
              </a:extLst>
            </p:cNvPr>
            <p:cNvSpPr/>
            <p:nvPr/>
          </p:nvSpPr>
          <p:spPr>
            <a:xfrm>
              <a:off x="517053" y="3357662"/>
              <a:ext cx="1983740" cy="799491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40000"/>
                <a:lumOff val="6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5" name="Прямоугольник: скругленные углы 4">
              <a:extLst>
                <a:ext uri="{FF2B5EF4-FFF2-40B4-BE49-F238E27FC236}">
                  <a16:creationId xmlns:a16="http://schemas.microsoft.com/office/drawing/2014/main" id="{F39E8327-D1B7-30E6-6912-8B8FD076894B}"/>
                </a:ext>
              </a:extLst>
            </p:cNvPr>
            <p:cNvSpPr txBox="1"/>
            <p:nvPr/>
          </p:nvSpPr>
          <p:spPr>
            <a:xfrm>
              <a:off x="540469" y="3381078"/>
              <a:ext cx="1936908" cy="7526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Методическая </a:t>
              </a:r>
              <a:r>
                <a:rPr lang="ru-RU" sz="18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деятельность</a:t>
              </a:r>
              <a:endParaRPr lang="ru-RU" sz="1500" b="1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A53D0F8E-FF49-FC1A-9076-E40B11CFBE15}"/>
              </a:ext>
            </a:extLst>
          </p:cNvPr>
          <p:cNvGrpSpPr/>
          <p:nvPr/>
        </p:nvGrpSpPr>
        <p:grpSpPr>
          <a:xfrm>
            <a:off x="7794247" y="3766709"/>
            <a:ext cx="2737417" cy="883441"/>
            <a:chOff x="517053" y="3357662"/>
            <a:chExt cx="1983740" cy="79949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F3F3C67D-A243-0EF3-39E1-115974EDD5E2}"/>
                </a:ext>
              </a:extLst>
            </p:cNvPr>
            <p:cNvSpPr/>
            <p:nvPr/>
          </p:nvSpPr>
          <p:spPr>
            <a:xfrm>
              <a:off x="517053" y="3357662"/>
              <a:ext cx="1983740" cy="799491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40000"/>
                <a:lumOff val="6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8" name="Прямоугольник: скругленные углы 4">
              <a:extLst>
                <a:ext uri="{FF2B5EF4-FFF2-40B4-BE49-F238E27FC236}">
                  <a16:creationId xmlns:a16="http://schemas.microsoft.com/office/drawing/2014/main" id="{D3CA16E6-5019-C470-1532-AAF825BC6E88}"/>
                </a:ext>
              </a:extLst>
            </p:cNvPr>
            <p:cNvSpPr txBox="1"/>
            <p:nvPr/>
          </p:nvSpPr>
          <p:spPr>
            <a:xfrm>
              <a:off x="540469" y="3381078"/>
              <a:ext cx="1936908" cy="7526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Трансляционная </a:t>
              </a:r>
              <a:r>
                <a:rPr lang="ru-RU" sz="18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деятельность</a:t>
              </a:r>
              <a:endParaRPr lang="ru-RU" sz="1500" b="1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9279355-96E8-4C36-97D1-A03A7600B8A2}"/>
              </a:ext>
            </a:extLst>
          </p:cNvPr>
          <p:cNvGrpSpPr/>
          <p:nvPr/>
        </p:nvGrpSpPr>
        <p:grpSpPr>
          <a:xfrm>
            <a:off x="779056" y="835077"/>
            <a:ext cx="2698487" cy="799491"/>
            <a:chOff x="517053" y="3357662"/>
            <a:chExt cx="1983740" cy="79949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F8EC735A-BF76-4922-8EF5-22E1FDBBF5C2}"/>
                </a:ext>
              </a:extLst>
            </p:cNvPr>
            <p:cNvSpPr/>
            <p:nvPr/>
          </p:nvSpPr>
          <p:spPr>
            <a:xfrm>
              <a:off x="517053" y="3357662"/>
              <a:ext cx="1983740" cy="799491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40000"/>
                <a:lumOff val="6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45" name="Прямоугольник: скругленные углы 4">
              <a:extLst>
                <a:ext uri="{FF2B5EF4-FFF2-40B4-BE49-F238E27FC236}">
                  <a16:creationId xmlns:a16="http://schemas.microsoft.com/office/drawing/2014/main" id="{221E0017-E58D-4A6F-AE64-C77E94DC41B8}"/>
                </a:ext>
              </a:extLst>
            </p:cNvPr>
            <p:cNvSpPr txBox="1"/>
            <p:nvPr/>
          </p:nvSpPr>
          <p:spPr>
            <a:xfrm>
              <a:off x="540469" y="3381078"/>
              <a:ext cx="1936908" cy="7526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Диагностическая деятельность</a:t>
              </a:r>
              <a:endParaRPr lang="ru-RU" sz="1500" b="1" kern="1200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5008215-64D6-4C2C-10A6-D796A07028BD}"/>
              </a:ext>
            </a:extLst>
          </p:cNvPr>
          <p:cNvSpPr txBox="1"/>
          <p:nvPr/>
        </p:nvSpPr>
        <p:spPr>
          <a:xfrm>
            <a:off x="8846005" y="2448316"/>
            <a:ext cx="3100816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творческой группы</a:t>
            </a:r>
            <a:endParaRPr lang="ru-RU" sz="16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1D6760-56DF-33E4-78C2-0C998BC2BCB7}"/>
              </a:ext>
            </a:extLst>
          </p:cNvPr>
          <p:cNvSpPr txBox="1"/>
          <p:nvPr/>
        </p:nvSpPr>
        <p:spPr>
          <a:xfrm>
            <a:off x="8846005" y="2934088"/>
            <a:ext cx="302356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Заключение договоров о взаимодействии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897C7DE7-5680-E00A-15B1-9125A3AAA4D9}"/>
              </a:ext>
            </a:extLst>
          </p:cNvPr>
          <p:cNvSpPr/>
          <p:nvPr/>
        </p:nvSpPr>
        <p:spPr>
          <a:xfrm>
            <a:off x="4343959" y="3113721"/>
            <a:ext cx="3023566" cy="12368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0CBDD9-DE7F-4E90-211E-084FF5506A16}"/>
              </a:ext>
            </a:extLst>
          </p:cNvPr>
          <p:cNvSpPr txBox="1"/>
          <p:nvPr/>
        </p:nvSpPr>
        <p:spPr>
          <a:xfrm>
            <a:off x="4341489" y="3166545"/>
            <a:ext cx="29904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детей и педагогов и родителей в проектных, соревновательных мероприятиях </a:t>
            </a:r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264AF9-114B-6837-FA05-8A314C57E7DA}"/>
              </a:ext>
            </a:extLst>
          </p:cNvPr>
          <p:cNvSpPr txBox="1"/>
          <p:nvPr/>
        </p:nvSpPr>
        <p:spPr>
          <a:xfrm>
            <a:off x="137549" y="4844815"/>
            <a:ext cx="302356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и систематизация методических материалов по теме проекта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B81FF4-9C18-CABA-9A20-B2D423E5AEDF}"/>
              </a:ext>
            </a:extLst>
          </p:cNvPr>
          <p:cNvSpPr txBox="1"/>
          <p:nvPr/>
        </p:nvSpPr>
        <p:spPr>
          <a:xfrm>
            <a:off x="91990" y="5942740"/>
            <a:ext cx="3023566" cy="584775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и проведение семинара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986514-D11F-CEA0-3E6D-2AE5CD3E394A}"/>
              </a:ext>
            </a:extLst>
          </p:cNvPr>
          <p:cNvSpPr txBox="1"/>
          <p:nvPr/>
        </p:nvSpPr>
        <p:spPr>
          <a:xfrm>
            <a:off x="8369338" y="4753572"/>
            <a:ext cx="302356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в методических мероприятиях разного уровня </a:t>
            </a:r>
            <a:endParaRPr lang="ru-RU" sz="1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C55E9F8-CD5A-9848-239F-C6E4D5674A85}"/>
              </a:ext>
            </a:extLst>
          </p:cNvPr>
          <p:cNvSpPr txBox="1"/>
          <p:nvPr/>
        </p:nvSpPr>
        <p:spPr>
          <a:xfrm>
            <a:off x="8369338" y="5594887"/>
            <a:ext cx="3023566" cy="830997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и сопровождение страницы на сайте ДОО по теме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45997792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Объект 4">
            <a:extLst>
              <a:ext uri="{FF2B5EF4-FFF2-40B4-BE49-F238E27FC236}">
                <a16:creationId xmlns:a16="http://schemas.microsoft.com/office/drawing/2014/main" id="{D12C443B-C627-40CF-8088-541001C6C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2" b="10059"/>
          <a:stretch>
            <a:fillRect/>
          </a:stretch>
        </p:blipFill>
        <p:spPr>
          <a:xfrm>
            <a:off x="-41869" y="-75708"/>
            <a:ext cx="12252857" cy="6766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753A48D-E4E6-4EDD-8BD1-A82395093824}"/>
              </a:ext>
            </a:extLst>
          </p:cNvPr>
          <p:cNvSpPr txBox="1"/>
          <p:nvPr/>
        </p:nvSpPr>
        <p:spPr>
          <a:xfrm>
            <a:off x="1658461" y="248303"/>
            <a:ext cx="9136352" cy="551712"/>
          </a:xfrm>
          <a:prstGeom prst="flowChartAlternateProcess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  <a:alpha val="37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127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Измерение и оценка качества инновации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C19B3EF-9F02-4475-9068-1E15C1B1F74A}"/>
              </a:ext>
            </a:extLst>
          </p:cNvPr>
          <p:cNvSpPr txBox="1"/>
          <p:nvPr/>
        </p:nvSpPr>
        <p:spPr>
          <a:xfrm>
            <a:off x="289805" y="5817662"/>
            <a:ext cx="11636305" cy="8735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 диагностики в данных группах считаем удовлетворительным. </a:t>
            </a:r>
          </a:p>
          <a:p>
            <a:pPr algn="ctr">
              <a:lnSpc>
                <a:spcPct val="150000"/>
              </a:lnSpc>
            </a:pP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Далее он будет стартовым показателем для дальнейшей оценки работы по теме проекта.</a:t>
            </a:r>
            <a:endParaRPr lang="ru-RU" sz="1600" b="1">
              <a:solidFill>
                <a:srgbClr val="C00000"/>
              </a:solidFill>
              <a:effectLst/>
              <a:latin typeface="Times New Roman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7DD10CBC-4D00-4230-A2D5-6359386900E6}"/>
              </a:ext>
            </a:extLst>
          </p:cNvPr>
          <p:cNvSpPr/>
          <p:nvPr/>
        </p:nvSpPr>
        <p:spPr>
          <a:xfrm>
            <a:off x="416112" y="1275653"/>
            <a:ext cx="2362081" cy="14885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«Уровень познавательного развития воспитанников»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Крест 3">
            <a:extLst>
              <a:ext uri="{FF2B5EF4-FFF2-40B4-BE49-F238E27FC236}">
                <a16:creationId xmlns:a16="http://schemas.microsoft.com/office/drawing/2014/main" id="{97E90DEA-9D39-4090-B7B7-71C899912646}"/>
              </a:ext>
            </a:extLst>
          </p:cNvPr>
          <p:cNvSpPr/>
          <p:nvPr/>
        </p:nvSpPr>
        <p:spPr>
          <a:xfrm>
            <a:off x="5619642" y="3347021"/>
            <a:ext cx="914400" cy="914400"/>
          </a:xfrm>
          <a:prstGeom prst="plu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Group 34">
            <a:extLst>
              <a:ext uri="{FF2B5EF4-FFF2-40B4-BE49-F238E27FC236}">
                <a16:creationId xmlns:a16="http://schemas.microsoft.com/office/drawing/2014/main" id="{8BCFC6D5-948E-4C60-A7B7-1A1FE9112939}"/>
              </a:ext>
            </a:extLst>
          </p:cNvPr>
          <p:cNvGrpSpPr/>
          <p:nvPr/>
        </p:nvGrpSpPr>
        <p:grpSpPr>
          <a:xfrm>
            <a:off x="416112" y="1275652"/>
            <a:ext cx="625707" cy="551712"/>
            <a:chOff x="555" y="2823"/>
            <a:chExt cx="973" cy="973"/>
          </a:xfrm>
          <a:solidFill>
            <a:schemeClr val="accent6">
              <a:lumMod val="75000"/>
            </a:schemeClr>
          </a:solidFill>
        </p:grpSpPr>
        <p:sp>
          <p:nvSpPr>
            <p:cNvPr id="23" name="Oval 36">
              <a:extLst>
                <a:ext uri="{FF2B5EF4-FFF2-40B4-BE49-F238E27FC236}">
                  <a16:creationId xmlns:a16="http://schemas.microsoft.com/office/drawing/2014/main" id="{5B41FC01-1178-4815-BFE3-594F07161AB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Oval 37">
              <a:extLst>
                <a:ext uri="{FF2B5EF4-FFF2-40B4-BE49-F238E27FC236}">
                  <a16:creationId xmlns:a16="http://schemas.microsoft.com/office/drawing/2014/main" id="{FE084F1B-D916-42AA-A036-F86D7947896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Oval 38">
              <a:extLst>
                <a:ext uri="{FF2B5EF4-FFF2-40B4-BE49-F238E27FC236}">
                  <a16:creationId xmlns:a16="http://schemas.microsoft.com/office/drawing/2014/main" id="{6CCFA31B-DC51-4DDE-A3FC-8E49C06401B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6" name="Picture 39" descr="Picture1">
              <a:extLst>
                <a:ext uri="{FF2B5EF4-FFF2-40B4-BE49-F238E27FC236}">
                  <a16:creationId xmlns:a16="http://schemas.microsoft.com/office/drawing/2014/main" id="{1D019510-6599-4730-B2DB-AF8FB84F6A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715" y="3016"/>
              <a:ext cx="616" cy="616"/>
            </a:xfrm>
            <a:prstGeom prst="rect">
              <a:avLst/>
            </a:prstGeom>
            <a:grpFill/>
          </p:spPr>
        </p:pic>
      </p:grp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EA6F7D0-42F8-5BEE-1C45-B55125412A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186694"/>
              </p:ext>
            </p:extLst>
          </p:nvPr>
        </p:nvGraphicFramePr>
        <p:xfrm>
          <a:off x="2937753" y="1124026"/>
          <a:ext cx="8988358" cy="475774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6283193">
                  <a:extLst>
                    <a:ext uri="{9D8B030D-6E8A-4147-A177-3AD203B41FA5}">
                      <a16:colId xmlns:a16="http://schemas.microsoft.com/office/drawing/2014/main" val="4270276882"/>
                    </a:ext>
                  </a:extLst>
                </a:gridCol>
                <a:gridCol w="889173">
                  <a:extLst>
                    <a:ext uri="{9D8B030D-6E8A-4147-A177-3AD203B41FA5}">
                      <a16:colId xmlns:a16="http://schemas.microsoft.com/office/drawing/2014/main" val="1064035720"/>
                    </a:ext>
                  </a:extLst>
                </a:gridCol>
                <a:gridCol w="907996">
                  <a:extLst>
                    <a:ext uri="{9D8B030D-6E8A-4147-A177-3AD203B41FA5}">
                      <a16:colId xmlns:a16="http://schemas.microsoft.com/office/drawing/2014/main" val="3726507246"/>
                    </a:ext>
                  </a:extLst>
                </a:gridCol>
                <a:gridCol w="907996">
                  <a:extLst>
                    <a:ext uri="{9D8B030D-6E8A-4147-A177-3AD203B41FA5}">
                      <a16:colId xmlns:a16="http://schemas.microsoft.com/office/drawing/2014/main" val="2973982696"/>
                    </a:ext>
                  </a:extLst>
                </a:gridCol>
              </a:tblGrid>
              <a:tr h="96730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индикаторы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значении от 1 до 3)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91026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 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 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05172"/>
                  </a:ext>
                </a:extLst>
              </a:tr>
              <a:tr h="3739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Интересуется новым, неизвестным в окружающем и своем внутреннем мире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63190"/>
                  </a:ext>
                </a:extLst>
              </a:tr>
              <a:tr h="16482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Может самостоятельно применить усвоенные знания и способы деятельности для решения новых задач (проблем), поставленных как взрослым, так и им самим, в зависимости от ситуации может преобразовывать способы решения задач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885286"/>
                  </a:ext>
                </a:extLst>
              </a:tr>
              <a:tr h="3739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Любит экспериментировать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985730"/>
                  </a:ext>
                </a:extLst>
              </a:tr>
              <a:tr h="7987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Способен предложить собственный замысел и воплотить его в рисунке, постройке, рассказе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   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46674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0D2D479-45E4-54BC-3772-D2E37F540B25}"/>
              </a:ext>
            </a:extLst>
          </p:cNvPr>
          <p:cNvSpPr txBox="1"/>
          <p:nvPr/>
        </p:nvSpPr>
        <p:spPr>
          <a:xfrm>
            <a:off x="429616" y="4349699"/>
            <a:ext cx="22232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*По результатам диагностики старших групп (5 – 6 лет)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48205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Объект 4">
            <a:extLst>
              <a:ext uri="{FF2B5EF4-FFF2-40B4-BE49-F238E27FC236}">
                <a16:creationId xmlns:a16="http://schemas.microsoft.com/office/drawing/2014/main" id="{D12C443B-C627-40CF-8088-541001C6C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2" b="10059"/>
          <a:stretch>
            <a:fillRect/>
          </a:stretch>
        </p:blipFill>
        <p:spPr>
          <a:xfrm>
            <a:off x="-41869" y="-75708"/>
            <a:ext cx="12252857" cy="6766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753A48D-E4E6-4EDD-8BD1-A82395093824}"/>
              </a:ext>
            </a:extLst>
          </p:cNvPr>
          <p:cNvSpPr txBox="1"/>
          <p:nvPr/>
        </p:nvSpPr>
        <p:spPr>
          <a:xfrm>
            <a:off x="568963" y="260512"/>
            <a:ext cx="9136352" cy="551712"/>
          </a:xfrm>
          <a:prstGeom prst="flowChartAlternateProcess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  <a:alpha val="37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127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Измерение и оценка качества инновации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C19B3EF-9F02-4475-9068-1E15C1B1F74A}"/>
              </a:ext>
            </a:extLst>
          </p:cNvPr>
          <p:cNvSpPr txBox="1"/>
          <p:nvPr/>
        </p:nvSpPr>
        <p:spPr>
          <a:xfrm>
            <a:off x="289805" y="6150912"/>
            <a:ext cx="11636305" cy="4633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>
                <a:latin typeface="Times New Roman" panose="02020603050405020304" pitchFamily="18" charset="0"/>
              </a:rPr>
              <a:t>Стабильная наполняемость групп в мультстуди, лего-конструировании, робототехнике в течение 2021-2022 года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7DD10CBC-4D00-4230-A2D5-6359386900E6}"/>
              </a:ext>
            </a:extLst>
          </p:cNvPr>
          <p:cNvSpPr/>
          <p:nvPr/>
        </p:nvSpPr>
        <p:spPr>
          <a:xfrm>
            <a:off x="369475" y="907780"/>
            <a:ext cx="2996716" cy="14885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«Повышение мотивации воспитанников к техническому творчеству»</a:t>
            </a:r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2" name="Group 34">
            <a:extLst>
              <a:ext uri="{FF2B5EF4-FFF2-40B4-BE49-F238E27FC236}">
                <a16:creationId xmlns:a16="http://schemas.microsoft.com/office/drawing/2014/main" id="{8BCFC6D5-948E-4C60-A7B7-1A1FE9112939}"/>
              </a:ext>
            </a:extLst>
          </p:cNvPr>
          <p:cNvGrpSpPr/>
          <p:nvPr/>
        </p:nvGrpSpPr>
        <p:grpSpPr>
          <a:xfrm>
            <a:off x="155642" y="835382"/>
            <a:ext cx="618435" cy="551712"/>
            <a:chOff x="555" y="2823"/>
            <a:chExt cx="973" cy="973"/>
          </a:xfrm>
          <a:solidFill>
            <a:schemeClr val="accent5">
              <a:lumMod val="75000"/>
            </a:schemeClr>
          </a:solidFill>
        </p:grpSpPr>
        <p:sp>
          <p:nvSpPr>
            <p:cNvPr id="23" name="Oval 36">
              <a:extLst>
                <a:ext uri="{FF2B5EF4-FFF2-40B4-BE49-F238E27FC236}">
                  <a16:creationId xmlns:a16="http://schemas.microsoft.com/office/drawing/2014/main" id="{5B41FC01-1178-4815-BFE3-594F07161AB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Oval 37">
              <a:extLst>
                <a:ext uri="{FF2B5EF4-FFF2-40B4-BE49-F238E27FC236}">
                  <a16:creationId xmlns:a16="http://schemas.microsoft.com/office/drawing/2014/main" id="{FE084F1B-D916-42AA-A036-F86D7947896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Oval 38">
              <a:extLst>
                <a:ext uri="{FF2B5EF4-FFF2-40B4-BE49-F238E27FC236}">
                  <a16:creationId xmlns:a16="http://schemas.microsoft.com/office/drawing/2014/main" id="{6CCFA31B-DC51-4DDE-A3FC-8E49C06401B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6" name="Picture 39" descr="Picture1">
              <a:extLst>
                <a:ext uri="{FF2B5EF4-FFF2-40B4-BE49-F238E27FC236}">
                  <a16:creationId xmlns:a16="http://schemas.microsoft.com/office/drawing/2014/main" id="{1D019510-6599-4730-B2DB-AF8FB84F6A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715" y="3016"/>
              <a:ext cx="616" cy="616"/>
            </a:xfrm>
            <a:prstGeom prst="rect">
              <a:avLst/>
            </a:prstGeom>
            <a:grpFill/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A6212A7-4DF5-F1BC-857D-AD071F680B67}"/>
              </a:ext>
            </a:extLst>
          </p:cNvPr>
          <p:cNvSpPr txBox="1"/>
          <p:nvPr/>
        </p:nvSpPr>
        <p:spPr>
          <a:xfrm>
            <a:off x="22325" y="2332578"/>
            <a:ext cx="3975743" cy="3741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*Предельная наполняемость групп: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мультстудия – 6 человек,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робототехника -12. </a:t>
            </a:r>
          </a:p>
          <a:p>
            <a:pPr>
              <a:lnSpc>
                <a:spcPct val="150000"/>
              </a:lnSpc>
            </a:pPr>
            <a:r>
              <a:rPr lang="ru-RU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Возрастные группы: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мультстудия 5 – 6 и 6 – 7 лет, всего 6 групп,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робототехника 4 – 5, 5 – 6 и 6 – 7 лет, </a:t>
            </a:r>
            <a:r>
              <a:rPr lang="ru-RU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всего 8 групп,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лего-конструирование 3 – 4 года, всего  4 группы.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42F3B94B-D97C-0F27-02D4-D9FDC2A61C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8233883"/>
              </p:ext>
            </p:extLst>
          </p:nvPr>
        </p:nvGraphicFramePr>
        <p:xfrm>
          <a:off x="4110206" y="1907434"/>
          <a:ext cx="7548907" cy="4104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8447D2E-2D95-53B7-6B62-29198D74DA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44" t="5004"/>
          <a:stretch>
            <a:fillRect/>
          </a:stretch>
        </p:blipFill>
        <p:spPr>
          <a:xfrm>
            <a:off x="8982426" y="425457"/>
            <a:ext cx="2840099" cy="1737290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D1921C5-6E76-8FCC-4534-628A80AD65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577" y="2471253"/>
            <a:ext cx="1984740" cy="1488555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32047551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Объект 4">
            <a:extLst>
              <a:ext uri="{FF2B5EF4-FFF2-40B4-BE49-F238E27FC236}">
                <a16:creationId xmlns:a16="http://schemas.microsoft.com/office/drawing/2014/main" id="{D12C443B-C627-40CF-8088-541001C6C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2" b="10059"/>
          <a:stretch>
            <a:fillRect/>
          </a:stretch>
        </p:blipFill>
        <p:spPr>
          <a:xfrm>
            <a:off x="-41869" y="-75708"/>
            <a:ext cx="12252857" cy="6766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753A48D-E4E6-4EDD-8BD1-A82395093824}"/>
              </a:ext>
            </a:extLst>
          </p:cNvPr>
          <p:cNvSpPr txBox="1"/>
          <p:nvPr/>
        </p:nvSpPr>
        <p:spPr>
          <a:xfrm>
            <a:off x="1658461" y="248303"/>
            <a:ext cx="9136352" cy="551712"/>
          </a:xfrm>
          <a:prstGeom prst="flowChartAlternateProcess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  <a:alpha val="37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127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Измерение и оценка качества инновации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C19B3EF-9F02-4475-9068-1E15C1B1F74A}"/>
              </a:ext>
            </a:extLst>
          </p:cNvPr>
          <p:cNvSpPr txBox="1"/>
          <p:nvPr/>
        </p:nvSpPr>
        <p:spPr>
          <a:xfrm>
            <a:off x="289805" y="6150912"/>
            <a:ext cx="11636305" cy="4633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>
                <a:latin typeface="Times New Roman" panose="02020603050405020304" pitchFamily="18" charset="0"/>
              </a:rPr>
              <a:t>Проведены мероприятия согласно плану дошкольной организации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7DD10CBC-4D00-4230-A2D5-6359386900E6}"/>
              </a:ext>
            </a:extLst>
          </p:cNvPr>
          <p:cNvSpPr/>
          <p:nvPr/>
        </p:nvSpPr>
        <p:spPr>
          <a:xfrm>
            <a:off x="264783" y="877130"/>
            <a:ext cx="3652469" cy="14885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«Участие детей и педагогов в проектных, соревновательных мероприятиях технической направленности»</a:t>
            </a: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34">
            <a:extLst>
              <a:ext uri="{FF2B5EF4-FFF2-40B4-BE49-F238E27FC236}">
                <a16:creationId xmlns:a16="http://schemas.microsoft.com/office/drawing/2014/main" id="{8BCFC6D5-948E-4C60-A7B7-1A1FE9112939}"/>
              </a:ext>
            </a:extLst>
          </p:cNvPr>
          <p:cNvGrpSpPr/>
          <p:nvPr/>
        </p:nvGrpSpPr>
        <p:grpSpPr>
          <a:xfrm>
            <a:off x="155642" y="743048"/>
            <a:ext cx="544749" cy="551712"/>
            <a:chOff x="555" y="2823"/>
            <a:chExt cx="973" cy="973"/>
          </a:xfrm>
          <a:solidFill>
            <a:schemeClr val="accent5">
              <a:lumMod val="75000"/>
            </a:schemeClr>
          </a:solidFill>
        </p:grpSpPr>
        <p:sp>
          <p:nvSpPr>
            <p:cNvPr id="23" name="Oval 36">
              <a:extLst>
                <a:ext uri="{FF2B5EF4-FFF2-40B4-BE49-F238E27FC236}">
                  <a16:creationId xmlns:a16="http://schemas.microsoft.com/office/drawing/2014/main" id="{5B41FC01-1178-4815-BFE3-594F07161AB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Oval 37">
              <a:extLst>
                <a:ext uri="{FF2B5EF4-FFF2-40B4-BE49-F238E27FC236}">
                  <a16:creationId xmlns:a16="http://schemas.microsoft.com/office/drawing/2014/main" id="{FE084F1B-D916-42AA-A036-F86D7947896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Oval 38">
              <a:extLst>
                <a:ext uri="{FF2B5EF4-FFF2-40B4-BE49-F238E27FC236}">
                  <a16:creationId xmlns:a16="http://schemas.microsoft.com/office/drawing/2014/main" id="{6CCFA31B-DC51-4DDE-A3FC-8E49C06401B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6" name="Picture 39" descr="Picture1">
              <a:extLst>
                <a:ext uri="{FF2B5EF4-FFF2-40B4-BE49-F238E27FC236}">
                  <a16:creationId xmlns:a16="http://schemas.microsoft.com/office/drawing/2014/main" id="{1D019510-6599-4730-B2DB-AF8FB84F6A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715" y="3016"/>
              <a:ext cx="616" cy="616"/>
            </a:xfrm>
            <a:prstGeom prst="rect">
              <a:avLst/>
            </a:prstGeom>
            <a:grpFill/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A6212A7-4DF5-F1BC-857D-AD071F680B67}"/>
              </a:ext>
            </a:extLst>
          </p:cNvPr>
          <p:cNvSpPr txBox="1"/>
          <p:nvPr/>
        </p:nvSpPr>
        <p:spPr>
          <a:xfrm>
            <a:off x="61455" y="2357297"/>
            <a:ext cx="3975743" cy="786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*мероприятия в дошкольной организации</a:t>
            </a:r>
          </a:p>
          <a:p>
            <a:pPr>
              <a:lnSpc>
                <a:spcPct val="150000"/>
              </a:lnSpc>
            </a:pP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* мероприятия разного уровня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300895A-1216-C90D-29FA-2728B2D8EF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635400"/>
              </p:ext>
            </p:extLst>
          </p:nvPr>
        </p:nvGraphicFramePr>
        <p:xfrm>
          <a:off x="3999283" y="884669"/>
          <a:ext cx="7947497" cy="3790141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4298411">
                  <a:extLst>
                    <a:ext uri="{9D8B030D-6E8A-4147-A177-3AD203B41FA5}">
                      <a16:colId xmlns:a16="http://schemas.microsoft.com/office/drawing/2014/main" val="3024949259"/>
                    </a:ext>
                  </a:extLst>
                </a:gridCol>
                <a:gridCol w="3649086">
                  <a:extLst>
                    <a:ext uri="{9D8B030D-6E8A-4147-A177-3AD203B41FA5}">
                      <a16:colId xmlns:a16="http://schemas.microsoft.com/office/drawing/2014/main" val="3679608230"/>
                    </a:ext>
                  </a:extLst>
                </a:gridCol>
              </a:tblGrid>
              <a:tr h="4314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0011691"/>
                  </a:ext>
                </a:extLst>
              </a:tr>
              <a:tr h="75591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Клубные часы «Знакомство со студиями»,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«Конструирование»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 воспитанников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возрасте от 4 до 7 лет.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6841727"/>
                  </a:ext>
                </a:extLst>
              </a:tr>
              <a:tr h="24866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«Я – инженер»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участника, 23 проекта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0089668"/>
                  </a:ext>
                </a:extLst>
              </a:tr>
              <a:tr h="7130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Международный фестиваль авторской деткой мультипликации «Я творю мир - 2022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Лауреаты (2 место)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участников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427754"/>
                  </a:ext>
                </a:extLst>
              </a:tr>
              <a:tr h="6897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 фестиваль-конкурс искусств «Ближе к звездам»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Дипломы победителей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участников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4354335"/>
                  </a:ext>
                </a:extLst>
              </a:tr>
              <a:tr h="87809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конкурс «Юные конструкторы и проектировщики»</a:t>
                      </a:r>
                      <a:endParaRPr lang="ru-RU" sz="16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Грамота победителей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участника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6652417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951987-DA9D-1378-A58E-82CCB94E18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0" y="3186491"/>
            <a:ext cx="1596131" cy="22894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83A51D-DFB3-8AF8-0E48-4A76D5F282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6286" y="3164487"/>
            <a:ext cx="1470895" cy="2084201"/>
          </a:xfrm>
          <a:prstGeom prst="rect">
            <a:avLst/>
          </a:prstGeom>
          <a:ln w="19050">
            <a:solidFill>
              <a:schemeClr val="accent5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B91CED7-845B-7A34-549E-ED498FEEAF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375" y="4694896"/>
            <a:ext cx="2082884" cy="1562162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C3169B-AD2D-AE69-639C-DC10EFF7BF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817" y="4694895"/>
            <a:ext cx="2082884" cy="1562163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75DF708-F337-D55A-B520-43C59DCB0B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768" y="4628663"/>
            <a:ext cx="1340526" cy="1895972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76919145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Объект 4">
            <a:extLst>
              <a:ext uri="{FF2B5EF4-FFF2-40B4-BE49-F238E27FC236}">
                <a16:creationId xmlns:a16="http://schemas.microsoft.com/office/drawing/2014/main" id="{D12C443B-C627-40CF-8088-541001C6C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2" b="10059"/>
          <a:stretch>
            <a:fillRect/>
          </a:stretch>
        </p:blipFill>
        <p:spPr>
          <a:xfrm>
            <a:off x="-41869" y="-75708"/>
            <a:ext cx="12252857" cy="6766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753A48D-E4E6-4EDD-8BD1-A82395093824}"/>
              </a:ext>
            </a:extLst>
          </p:cNvPr>
          <p:cNvSpPr txBox="1"/>
          <p:nvPr/>
        </p:nvSpPr>
        <p:spPr>
          <a:xfrm>
            <a:off x="1658461" y="248303"/>
            <a:ext cx="9136352" cy="551712"/>
          </a:xfrm>
          <a:prstGeom prst="flowChartAlternateProcess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  <a:alpha val="37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127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Измерение и оценка качества инновации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C19B3EF-9F02-4475-9068-1E15C1B1F74A}"/>
              </a:ext>
            </a:extLst>
          </p:cNvPr>
          <p:cNvSpPr txBox="1"/>
          <p:nvPr/>
        </p:nvSpPr>
        <p:spPr>
          <a:xfrm>
            <a:off x="7378141" y="5480181"/>
            <a:ext cx="4690408" cy="8735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Полученные данные считаем удовлетворительными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7DD10CBC-4D00-4230-A2D5-6359386900E6}"/>
              </a:ext>
            </a:extLst>
          </p:cNvPr>
          <p:cNvSpPr/>
          <p:nvPr/>
        </p:nvSpPr>
        <p:spPr>
          <a:xfrm>
            <a:off x="369475" y="907780"/>
            <a:ext cx="2218082" cy="14885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Степень удовлетворенности родителей</a:t>
            </a:r>
            <a:r>
              <a:rPr lang="ru-RU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6212A7-4DF5-F1BC-857D-AD071F680B67}"/>
              </a:ext>
            </a:extLst>
          </p:cNvPr>
          <p:cNvSpPr txBox="1"/>
          <p:nvPr/>
        </p:nvSpPr>
        <p:spPr>
          <a:xfrm>
            <a:off x="155643" y="2871006"/>
            <a:ext cx="2577830" cy="1294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line </a:t>
            </a: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опрос (май)</a:t>
            </a: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u="sng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http://www.crr49.ru/page/mnenie-roditeley/</a:t>
            </a: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>
              <a:effectLst/>
              <a:latin typeface="Calibri" pitchFamily="34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3" name="Group 34">
            <a:extLst>
              <a:ext uri="{FF2B5EF4-FFF2-40B4-BE49-F238E27FC236}">
                <a16:creationId xmlns:a16="http://schemas.microsoft.com/office/drawing/2014/main" id="{F7AD7F27-464F-6489-23B2-DBC805DE857B}"/>
              </a:ext>
            </a:extLst>
          </p:cNvPr>
          <p:cNvGrpSpPr/>
          <p:nvPr/>
        </p:nvGrpSpPr>
        <p:grpSpPr>
          <a:xfrm>
            <a:off x="207305" y="835382"/>
            <a:ext cx="566772" cy="551712"/>
            <a:chOff x="555" y="2823"/>
            <a:chExt cx="973" cy="973"/>
          </a:xfrm>
          <a:solidFill>
            <a:schemeClr val="accent2">
              <a:lumMod val="75000"/>
            </a:schemeClr>
          </a:solidFill>
        </p:grpSpPr>
        <p:sp>
          <p:nvSpPr>
            <p:cNvPr id="4" name="Oval 36">
              <a:extLst>
                <a:ext uri="{FF2B5EF4-FFF2-40B4-BE49-F238E27FC236}">
                  <a16:creationId xmlns:a16="http://schemas.microsoft.com/office/drawing/2014/main" id="{EA6E0143-B8D2-65A9-0DB4-F6B968D3BDB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05195B05-A38D-9C6B-3108-B7AEA988344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Oval 38">
              <a:extLst>
                <a:ext uri="{FF2B5EF4-FFF2-40B4-BE49-F238E27FC236}">
                  <a16:creationId xmlns:a16="http://schemas.microsoft.com/office/drawing/2014/main" id="{BD868270-0500-90EB-F606-EBA294F114F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8" name="Picture 39" descr="Picture1">
              <a:extLst>
                <a:ext uri="{FF2B5EF4-FFF2-40B4-BE49-F238E27FC236}">
                  <a16:creationId xmlns:a16="http://schemas.microsoft.com/office/drawing/2014/main" id="{936B6D06-AF04-3D6C-CE8F-B547F4A3E6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715" y="3016"/>
              <a:ext cx="616" cy="616"/>
            </a:xfrm>
            <a:prstGeom prst="rect">
              <a:avLst/>
            </a:prstGeom>
            <a:grpFill/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205D502-44BC-D38E-CB95-871A9544EF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8634" y="944817"/>
            <a:ext cx="6015945" cy="253253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37CA01D-6634-20C3-AF97-3663BD51D0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559" y="2252079"/>
            <a:ext cx="6089556" cy="282405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C08B432-481D-00BC-E62F-7E5BD502F4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5661" y="4179633"/>
            <a:ext cx="5510041" cy="250047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4380467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Объект 4">
            <a:extLst>
              <a:ext uri="{FF2B5EF4-FFF2-40B4-BE49-F238E27FC236}">
                <a16:creationId xmlns:a16="http://schemas.microsoft.com/office/drawing/2014/main" id="{D12C443B-C627-40CF-8088-541001C6C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2" b="10059"/>
          <a:stretch>
            <a:fillRect/>
          </a:stretch>
        </p:blipFill>
        <p:spPr>
          <a:xfrm>
            <a:off x="-41869" y="-75708"/>
            <a:ext cx="12252857" cy="6766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753A48D-E4E6-4EDD-8BD1-A82395093824}"/>
              </a:ext>
            </a:extLst>
          </p:cNvPr>
          <p:cNvSpPr txBox="1"/>
          <p:nvPr/>
        </p:nvSpPr>
        <p:spPr>
          <a:xfrm>
            <a:off x="1658461" y="248303"/>
            <a:ext cx="9136352" cy="551712"/>
          </a:xfrm>
          <a:prstGeom prst="flowChartAlternateProcess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  <a:alpha val="37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127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Измерение и оценка качества инновации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7DD10CBC-4D00-4230-A2D5-6359386900E6}"/>
              </a:ext>
            </a:extLst>
          </p:cNvPr>
          <p:cNvSpPr/>
          <p:nvPr/>
        </p:nvSpPr>
        <p:spPr>
          <a:xfrm>
            <a:off x="369475" y="907780"/>
            <a:ext cx="2218082" cy="14885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Диссеминация опыта работы</a:t>
            </a:r>
            <a:r>
              <a:rPr lang="ru-RU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4">
            <a:extLst>
              <a:ext uri="{FF2B5EF4-FFF2-40B4-BE49-F238E27FC236}">
                <a16:creationId xmlns:a16="http://schemas.microsoft.com/office/drawing/2014/main" id="{F7AD7F27-464F-6489-23B2-DBC805DE857B}"/>
              </a:ext>
            </a:extLst>
          </p:cNvPr>
          <p:cNvGrpSpPr/>
          <p:nvPr/>
        </p:nvGrpSpPr>
        <p:grpSpPr>
          <a:xfrm>
            <a:off x="207305" y="835382"/>
            <a:ext cx="566772" cy="551712"/>
            <a:chOff x="555" y="2823"/>
            <a:chExt cx="973" cy="973"/>
          </a:xfrm>
          <a:solidFill>
            <a:schemeClr val="accent4"/>
          </a:solidFill>
        </p:grpSpPr>
        <p:sp>
          <p:nvSpPr>
            <p:cNvPr id="4" name="Oval 36">
              <a:extLst>
                <a:ext uri="{FF2B5EF4-FFF2-40B4-BE49-F238E27FC236}">
                  <a16:creationId xmlns:a16="http://schemas.microsoft.com/office/drawing/2014/main" id="{EA6E0143-B8D2-65A9-0DB4-F6B968D3BDB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05195B05-A38D-9C6B-3108-B7AEA988344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Oval 38">
              <a:extLst>
                <a:ext uri="{FF2B5EF4-FFF2-40B4-BE49-F238E27FC236}">
                  <a16:creationId xmlns:a16="http://schemas.microsoft.com/office/drawing/2014/main" id="{BD868270-0500-90EB-F606-EBA294F114F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8" name="Picture 39" descr="Picture1">
              <a:extLst>
                <a:ext uri="{FF2B5EF4-FFF2-40B4-BE49-F238E27FC236}">
                  <a16:creationId xmlns:a16="http://schemas.microsoft.com/office/drawing/2014/main" id="{936B6D06-AF04-3D6C-CE8F-B547F4A3E6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715" y="3016"/>
              <a:ext cx="616" cy="616"/>
            </a:xfrm>
            <a:prstGeom prst="rect">
              <a:avLst/>
            </a:prstGeom>
            <a:grpFill/>
          </p:spPr>
        </p:pic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C15F690-3EDA-9C9E-0197-A5DDAEB4E047}"/>
              </a:ext>
            </a:extLst>
          </p:cNvPr>
          <p:cNvSpPr/>
          <p:nvPr/>
        </p:nvSpPr>
        <p:spPr>
          <a:xfrm>
            <a:off x="2707503" y="848422"/>
            <a:ext cx="3111345" cy="6089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уровень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99C9F35C-22CF-3998-FEC1-430763453828}"/>
              </a:ext>
            </a:extLst>
          </p:cNvPr>
          <p:cNvSpPr/>
          <p:nvPr/>
        </p:nvSpPr>
        <p:spPr>
          <a:xfrm>
            <a:off x="8873350" y="859544"/>
            <a:ext cx="3111345" cy="6089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уровень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63A81D31-14F4-CB8D-6F0A-B03867750707}"/>
              </a:ext>
            </a:extLst>
          </p:cNvPr>
          <p:cNvSpPr/>
          <p:nvPr/>
        </p:nvSpPr>
        <p:spPr>
          <a:xfrm>
            <a:off x="4770337" y="3898615"/>
            <a:ext cx="3553138" cy="6089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уровень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DC453F6-D35F-CFF4-D927-3AAFA63CE8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3" r="11982" b="10492"/>
          <a:stretch>
            <a:fillRect/>
          </a:stretch>
        </p:blipFill>
        <p:spPr>
          <a:xfrm>
            <a:off x="92978" y="3290320"/>
            <a:ext cx="4542512" cy="30845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B4F4773-57F9-EC33-375E-4E5C8A02B8BF}"/>
              </a:ext>
            </a:extLst>
          </p:cNvPr>
          <p:cNvSpPr txBox="1"/>
          <p:nvPr/>
        </p:nvSpPr>
        <p:spPr>
          <a:xfrm>
            <a:off x="0" y="3035367"/>
            <a:ext cx="53850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00" u="sng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Опубликована практика</a:t>
            </a: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платформе СМАРТЕКА</a:t>
            </a:r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1995C9-A02B-EBC7-9D4A-EFAD70E0561F}"/>
              </a:ext>
            </a:extLst>
          </p:cNvPr>
          <p:cNvSpPr txBox="1"/>
          <p:nvPr/>
        </p:nvSpPr>
        <p:spPr>
          <a:xfrm>
            <a:off x="2749727" y="1523724"/>
            <a:ext cx="3040903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Всероссийский конкурс </a:t>
            </a:r>
          </a:p>
          <a:p>
            <a:pPr algn="ctr"/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«Эффективные практики дошкольного образования»</a:t>
            </a:r>
          </a:p>
          <a:p>
            <a:pPr algn="ctr"/>
            <a:r>
              <a:rPr lang="ru-RU">
                <a:latin typeface="Times New Roman" panose="02020603050405020304" pitchFamily="18" charset="0"/>
              </a:rPr>
              <a:t>Победитель</a:t>
            </a:r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EF9C785-5751-FE23-533F-E2A9CBD5B7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1" b="11648"/>
          <a:stretch>
            <a:fillRect/>
          </a:stretch>
        </p:blipFill>
        <p:spPr>
          <a:xfrm>
            <a:off x="5914624" y="844302"/>
            <a:ext cx="2218082" cy="299610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3179CCA-6ABC-6FAB-E56C-1C7C6CC304F6}"/>
              </a:ext>
            </a:extLst>
          </p:cNvPr>
          <p:cNvSpPr txBox="1"/>
          <p:nvPr/>
        </p:nvSpPr>
        <p:spPr>
          <a:xfrm>
            <a:off x="8228482" y="1532080"/>
            <a:ext cx="3711055" cy="203132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u="sng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Научно-практическая конференция</a:t>
            </a: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"Практика ДОУ совместной партнёрской деятельности взрослого и ребёнка в технопарке детского сада: проблемы, эффекты и перспективы" </a:t>
            </a:r>
          </a:p>
          <a:p>
            <a:pPr algn="ctr"/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(в рамках плана КИП)</a:t>
            </a:r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5C499C-2730-812C-1443-AC754E0B6426}"/>
              </a:ext>
            </a:extLst>
          </p:cNvPr>
          <p:cNvSpPr txBox="1"/>
          <p:nvPr/>
        </p:nvSpPr>
        <p:spPr>
          <a:xfrm>
            <a:off x="4770337" y="4629907"/>
            <a:ext cx="341432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ородской семинар </a:t>
            </a:r>
          </a:p>
          <a:p>
            <a:pPr algn="ctr"/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«Мультстудия в детском саду»</a:t>
            </a:r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5071B72-78E3-1195-0B1A-F668DE1B21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247" y="5011976"/>
            <a:ext cx="2288775" cy="171658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F861D24-E232-60A0-65F7-80F6762AFA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032"/>
          <a:stretch>
            <a:fillRect/>
          </a:stretch>
        </p:blipFill>
        <p:spPr>
          <a:xfrm>
            <a:off x="8048843" y="4358134"/>
            <a:ext cx="2081789" cy="136709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D75F944-6A1B-0883-1C13-04C46B21CBAC}"/>
              </a:ext>
            </a:extLst>
          </p:cNvPr>
          <p:cNvSpPr txBox="1"/>
          <p:nvPr/>
        </p:nvSpPr>
        <p:spPr>
          <a:xfrm>
            <a:off x="4794733" y="5528154"/>
            <a:ext cx="316987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Консультации для педагогов «Организация работы мультстудии»</a:t>
            </a:r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BA17AC1-1563-2C6F-E629-4E183AD405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74449" y="3523561"/>
            <a:ext cx="1810246" cy="128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8306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Объект 4">
            <a:extLst>
              <a:ext uri="{FF2B5EF4-FFF2-40B4-BE49-F238E27FC236}">
                <a16:creationId xmlns:a16="http://schemas.microsoft.com/office/drawing/2014/main" id="{D12C443B-C627-40CF-8088-541001C6C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2" b="10059"/>
          <a:stretch>
            <a:fillRect/>
          </a:stretch>
        </p:blipFill>
        <p:spPr>
          <a:xfrm>
            <a:off x="-60857" y="-88802"/>
            <a:ext cx="12252857" cy="6766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753A48D-E4E6-4EDD-8BD1-A82395093824}"/>
              </a:ext>
            </a:extLst>
          </p:cNvPr>
          <p:cNvSpPr txBox="1"/>
          <p:nvPr/>
        </p:nvSpPr>
        <p:spPr>
          <a:xfrm>
            <a:off x="1658461" y="248303"/>
            <a:ext cx="9136352" cy="551712"/>
          </a:xfrm>
          <a:prstGeom prst="flowChartAlternateProcess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  <a:alpha val="37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127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Измерение и оценка качества инновации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7DD10CBC-4D00-4230-A2D5-6359386900E6}"/>
              </a:ext>
            </a:extLst>
          </p:cNvPr>
          <p:cNvSpPr/>
          <p:nvPr/>
        </p:nvSpPr>
        <p:spPr>
          <a:xfrm>
            <a:off x="369475" y="907780"/>
            <a:ext cx="2218082" cy="14885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Диссеминация опыта работы</a:t>
            </a:r>
            <a:r>
              <a:rPr lang="ru-RU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4">
            <a:extLst>
              <a:ext uri="{FF2B5EF4-FFF2-40B4-BE49-F238E27FC236}">
                <a16:creationId xmlns:a16="http://schemas.microsoft.com/office/drawing/2014/main" id="{F7AD7F27-464F-6489-23B2-DBC805DE857B}"/>
              </a:ext>
            </a:extLst>
          </p:cNvPr>
          <p:cNvGrpSpPr/>
          <p:nvPr/>
        </p:nvGrpSpPr>
        <p:grpSpPr>
          <a:xfrm>
            <a:off x="207305" y="835382"/>
            <a:ext cx="566772" cy="551712"/>
            <a:chOff x="555" y="2823"/>
            <a:chExt cx="973" cy="973"/>
          </a:xfrm>
          <a:solidFill>
            <a:schemeClr val="accent4"/>
          </a:solidFill>
        </p:grpSpPr>
        <p:sp>
          <p:nvSpPr>
            <p:cNvPr id="4" name="Oval 36">
              <a:extLst>
                <a:ext uri="{FF2B5EF4-FFF2-40B4-BE49-F238E27FC236}">
                  <a16:creationId xmlns:a16="http://schemas.microsoft.com/office/drawing/2014/main" id="{EA6E0143-B8D2-65A9-0DB4-F6B968D3BDB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05195B05-A38D-9C6B-3108-B7AEA988344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Oval 38">
              <a:extLst>
                <a:ext uri="{FF2B5EF4-FFF2-40B4-BE49-F238E27FC236}">
                  <a16:creationId xmlns:a16="http://schemas.microsoft.com/office/drawing/2014/main" id="{BD868270-0500-90EB-F606-EBA294F114F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8" name="Picture 39" descr="Picture1">
              <a:extLst>
                <a:ext uri="{FF2B5EF4-FFF2-40B4-BE49-F238E27FC236}">
                  <a16:creationId xmlns:a16="http://schemas.microsoft.com/office/drawing/2014/main" id="{936B6D06-AF04-3D6C-CE8F-B547F4A3E6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715" y="3016"/>
              <a:ext cx="616" cy="616"/>
            </a:xfrm>
            <a:prstGeom prst="rect">
              <a:avLst/>
            </a:prstGeom>
            <a:grpFill/>
          </p:spPr>
        </p:pic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C15F690-3EDA-9C9E-0197-A5DDAEB4E047}"/>
              </a:ext>
            </a:extLst>
          </p:cNvPr>
          <p:cNvSpPr/>
          <p:nvPr/>
        </p:nvSpPr>
        <p:spPr>
          <a:xfrm>
            <a:off x="167403" y="2685710"/>
            <a:ext cx="3111345" cy="6089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уровень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C57FD2F-4AE7-003D-26BE-1F886EAAFD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33" y="1294102"/>
            <a:ext cx="7157612" cy="48569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B4F4773-57F9-EC33-375E-4E5C8A02B8BF}"/>
              </a:ext>
            </a:extLst>
          </p:cNvPr>
          <p:cNvSpPr txBox="1"/>
          <p:nvPr/>
        </p:nvSpPr>
        <p:spPr>
          <a:xfrm>
            <a:off x="167403" y="3739688"/>
            <a:ext cx="53850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Опубликована практика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платформе СМАРТЕКА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4855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1296</TotalTime>
  <Words>1213</Words>
  <Application>Microsoft Office PowerPoint</Application>
  <PresentationFormat>Широкоэкранный</PresentationFormat>
  <Paragraphs>213</Paragraphs>
  <Slides>14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Bookman Old Style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dou49berezka-1@outlook.com</dc:creator>
  <cp:lastModifiedBy>dou49berezka-1@outlook.com</cp:lastModifiedBy>
  <cp:revision>51</cp:revision>
  <cp:lastPrinted>2021-11-12T14:05:30Z</cp:lastPrinted>
  <dcterms:created xsi:type="dcterms:W3CDTF">2021-06-10T12:51:04Z</dcterms:created>
  <dcterms:modified xsi:type="dcterms:W3CDTF">2022-08-29T06:17:28Z</dcterms:modified>
</cp:coreProperties>
</file>