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310" r:id="rId2"/>
    <p:sldId id="344" r:id="rId3"/>
    <p:sldId id="352" r:id="rId4"/>
    <p:sldId id="350" r:id="rId5"/>
    <p:sldId id="348" r:id="rId6"/>
    <p:sldId id="360" r:id="rId7"/>
    <p:sldId id="353" r:id="rId8"/>
    <p:sldId id="357" r:id="rId9"/>
    <p:sldId id="361" r:id="rId10"/>
    <p:sldId id="355" r:id="rId11"/>
    <p:sldId id="356" r:id="rId12"/>
    <p:sldId id="35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36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15BCDEA-2BA1-4B0B-8931-54F91133B48B}" type="slidenum">
              <a:rPr lang="ru-RU" altLang="ru-RU" sz="1200" b="0" smtClean="0">
                <a:latin typeface="Arial" charset="0"/>
              </a:rPr>
              <a:pPr/>
              <a:t>5</a:t>
            </a:fld>
            <a:endParaRPr lang="ru-RU" altLang="ru-RU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901606E4-4DB4-4693-9BAC-32710B63AF8E}" type="slidenum">
              <a:rPr lang="ru-RU" altLang="ru-RU" sz="1200" b="0">
                <a:latin typeface="Arial" charset="0"/>
              </a:rPr>
              <a:pPr/>
              <a:t>8</a:t>
            </a:fld>
            <a:endParaRPr lang="ru-RU" alt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326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084125-3DC8-4C41-A656-5AC295CBB4AB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59C44-991A-44A2-88ED-F864076C4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7.pn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Фигура"/>
          <p:cNvSpPr/>
          <p:nvPr/>
        </p:nvSpPr>
        <p:spPr>
          <a:xfrm>
            <a:off x="-116163" y="2193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4" name="On-trade драйвер продаж"/>
          <p:cNvSpPr txBox="1"/>
          <p:nvPr/>
        </p:nvSpPr>
        <p:spPr>
          <a:xfrm>
            <a:off x="157282" y="2757707"/>
            <a:ext cx="7213793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30056" y="1025092"/>
            <a:ext cx="11637826" cy="858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КРАЕВАЯ ИННОВАЦИОННАЯ ПЛОЩАДКА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КИП - 2020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981636" y="166254"/>
            <a:ext cx="10986246" cy="7078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Рисунок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2" y="50800"/>
            <a:ext cx="787026" cy="9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auto">
          <a:xfrm>
            <a:off x="330056" y="5628482"/>
            <a:ext cx="11637826" cy="1062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НАУЧНО- МЕТОДИЧЕСКОЕ СОПРОВОЖДЕНИЕ ПРОФЕССИОНАЛЬНОГО РОСТА ПЕДАГОГОВ В УСЛОВИЯХ ДЕЯТЕЛЬНОСТИ СТАЖИРОВОЧНЫХ ПЛОЩАДОК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602506" y="3699164"/>
            <a:ext cx="5365376" cy="179274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о реализации проекта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1" descr="C:\Users\Татьяна\Desktop\СЕМИНАРЫ КРАЕВЫЕ\100ANDRO\Новая папка (2)\DSC_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9" y="2154363"/>
            <a:ext cx="5353463" cy="333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63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авнобедренный треугольник 25"/>
          <p:cNvSpPr/>
          <p:nvPr/>
        </p:nvSpPr>
        <p:spPr>
          <a:xfrm>
            <a:off x="3941366" y="3199731"/>
            <a:ext cx="4196792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91953" y="2835642"/>
            <a:ext cx="4127350" cy="869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063" y="3680915"/>
            <a:ext cx="4127350" cy="63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3212" y="604993"/>
            <a:ext cx="6214630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 и РЕЗУЛЬТАТИВНОСТЬ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0" descr="C:\Users\CRO\Desktop\СРЕДА\14-08-2020_15-27-51\Фото  с конкурса Воспитатель го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7" y="675822"/>
            <a:ext cx="2445317" cy="26020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" y="-14687"/>
            <a:ext cx="11035146" cy="534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           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ТИМАШЕВСКИЙ РАЙОН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" y="15144"/>
            <a:ext cx="701987" cy="759126"/>
          </a:xfrm>
          <a:prstGeom prst="rect">
            <a:avLst/>
          </a:prstGeom>
        </p:spPr>
      </p:pic>
      <p:sp>
        <p:nvSpPr>
          <p:cNvPr id="36" name="Овал 4"/>
          <p:cNvSpPr/>
          <p:nvPr/>
        </p:nvSpPr>
        <p:spPr bwMode="auto">
          <a:xfrm>
            <a:off x="317092" y="1031095"/>
            <a:ext cx="3624274" cy="9457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Разработана и внедрена система единого  инновационного образовательного пространства в муниципалитете</a:t>
            </a:r>
            <a:endParaRPr lang="ru-RU" altLang="ru-RU" sz="15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Овал 4"/>
          <p:cNvSpPr/>
          <p:nvPr/>
        </p:nvSpPr>
        <p:spPr bwMode="auto">
          <a:xfrm>
            <a:off x="317092" y="2074054"/>
            <a:ext cx="3624274" cy="9963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Создана и разработана  модель непрерывного профессионального образования</a:t>
            </a:r>
            <a:endParaRPr lang="ru-RU" altLang="ru-RU" sz="15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CRO\Desktop\ФОТОГРАФИИ\Учитель года 2020\Халина А.И.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86" y="675822"/>
            <a:ext cx="2078327" cy="25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C:\Users\CRO\Desktop\ФОТОГРАФИИ\Учитель года 2020\P_20200221_122512_vHDR_O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61" y="3768412"/>
            <a:ext cx="2227729" cy="30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CRO\Desktop\ФОТО 2021\Горбачев М.Н\Тоу-шоу с финалистам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31" y="3788835"/>
            <a:ext cx="3481924" cy="30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C:\Users\CRO\Desktop\ФОТО 2021\Учитель года  2021\Дерюга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6" y="1129908"/>
            <a:ext cx="2916634" cy="206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C:\Users\CRO\Desktop\ФОТО 2021\IMG-20210311-WA001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809260"/>
            <a:ext cx="2160341" cy="300778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"/>
          <p:cNvSpPr/>
          <p:nvPr/>
        </p:nvSpPr>
        <p:spPr bwMode="auto">
          <a:xfrm>
            <a:off x="4183461" y="3234858"/>
            <a:ext cx="7869994" cy="533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Профессиональная активность педагогов</a:t>
            </a:r>
            <a:endParaRPr lang="ru-RU" altLang="ru-RU" sz="24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" name="Овал 4"/>
          <p:cNvSpPr/>
          <p:nvPr/>
        </p:nvSpPr>
        <p:spPr bwMode="auto">
          <a:xfrm>
            <a:off x="317092" y="4430558"/>
            <a:ext cx="3624274" cy="9963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Повысилась профессиональная активность</a:t>
            </a:r>
            <a:endParaRPr lang="ru-RU" altLang="ru-RU" sz="15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" name="Овал 4"/>
          <p:cNvSpPr/>
          <p:nvPr/>
        </p:nvSpPr>
        <p:spPr bwMode="auto">
          <a:xfrm>
            <a:off x="317092" y="3270214"/>
            <a:ext cx="3624274" cy="9963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Улучшились результаты профессиональной деятельности</a:t>
            </a:r>
            <a:endParaRPr lang="ru-RU" altLang="ru-RU" sz="15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3" name="Овал 4"/>
          <p:cNvSpPr/>
          <p:nvPr/>
        </p:nvSpPr>
        <p:spPr bwMode="auto">
          <a:xfrm>
            <a:off x="317092" y="5563070"/>
            <a:ext cx="3624274" cy="9963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5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Повысилось качество методического обеспечения системы образования</a:t>
            </a:r>
            <a:endParaRPr lang="ru-RU" altLang="ru-RU" sz="15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792" y="32996"/>
            <a:ext cx="10150212" cy="582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ногоугольник"/>
          <p:cNvSpPr/>
          <p:nvPr/>
        </p:nvSpPr>
        <p:spPr>
          <a:xfrm>
            <a:off x="562034" y="1073714"/>
            <a:ext cx="1881011" cy="1893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1B3281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00" kern="0" dirty="0" smtClean="0">
                <a:solidFill>
                  <a:srgbClr val="FFFFFF"/>
                </a:solidFill>
                <a:sym typeface="Helvetica Neue Medium"/>
              </a:rPr>
              <a:t>Создание более широкого спектра методических услуг</a:t>
            </a:r>
            <a:endParaRPr sz="1400" kern="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1" name="Многоугольник"/>
          <p:cNvSpPr/>
          <p:nvPr/>
        </p:nvSpPr>
        <p:spPr>
          <a:xfrm>
            <a:off x="346835" y="3994132"/>
            <a:ext cx="1883831" cy="1741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1B3281"/>
          </a:solidFill>
          <a:ln w="38100">
            <a:solidFill>
              <a:schemeClr val="bg1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1400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Адресная методическая поддержка</a:t>
            </a:r>
            <a:endParaRPr sz="14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4" name="Шестиугольник 23"/>
          <p:cNvSpPr/>
          <p:nvPr/>
        </p:nvSpPr>
        <p:spPr>
          <a:xfrm rot="5400000">
            <a:off x="419855" y="3942360"/>
            <a:ext cx="1784827" cy="1872835"/>
          </a:xfrm>
          <a:prstGeom prst="hexagon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49909" y="3586117"/>
            <a:ext cx="45880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60460" y="64124"/>
            <a:ext cx="7240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ТИМАШЕВСКИЙ РАЙОН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1" y="32997"/>
            <a:ext cx="659881" cy="729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026" y="2603764"/>
            <a:ext cx="2102779" cy="178549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453331" y="4774641"/>
            <a:ext cx="4699590" cy="5490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МЕЖМУНИЦИПАЛЬНОЕ ОБЩЕНИЕ ПЕДАГОГОВ, УСТАНОВКА СВЯЗЕЙ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53333" y="6094472"/>
            <a:ext cx="4699588" cy="586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МЕЖМУНИЦИПАЛЬНОГО БАНКА МЕТОДИЧЕСКИХ РАЗРАБОТОК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53333" y="5435568"/>
            <a:ext cx="4699589" cy="600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СБОРНИКИ, ПУБЛИКАЦИИ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53330" y="2854562"/>
            <a:ext cx="4699590" cy="491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СОВМЕСТНЫХ МЕРОПРИЯТИЯХ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21793" y="3478712"/>
            <a:ext cx="2231128" cy="5154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53330" y="3478712"/>
            <a:ext cx="2349796" cy="507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28" descr="C:\Users\User2\Desktop\РЕСУРСНЫЙ ЦЕНТР\МЕРОПРИЯТИЯ 2019-2020\Стажировки молодых Фото\P_20190320_142424_vHDR_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77" y="1035565"/>
            <a:ext cx="2843026" cy="18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69" descr="C:\Users\User2\Desktop\21.10.2021.Дома\ФОТО Мероприятия 2021\P_20210427_153651_vHDR_On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76" y="2966949"/>
            <a:ext cx="2843027" cy="187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C:\Users\CRO\Desktop\ФОТОГРАФИИ\КРаевой семинар 18.10.17 ФОТО 2\Краевой семинар 18.10.2017 г\IMG_12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77" y="4914900"/>
            <a:ext cx="2843026" cy="18670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Овал 4"/>
          <p:cNvSpPr/>
          <p:nvPr/>
        </p:nvSpPr>
        <p:spPr bwMode="auto">
          <a:xfrm>
            <a:off x="4453330" y="1327544"/>
            <a:ext cx="4699590" cy="706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РАЗРАБОТАНА И ВНЕДРЕНА СИСТЕМА ЕДИНОГО ОБРАЗОВАТЕЛЬНОГО ПРОСТРАНСТВА В МУНИЦИПАЛИТЕТЕ </a:t>
            </a:r>
            <a:endParaRPr lang="ru-RU" altLang="ru-RU" sz="13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4" name="Овал 4"/>
          <p:cNvSpPr/>
          <p:nvPr/>
        </p:nvSpPr>
        <p:spPr bwMode="auto">
          <a:xfrm>
            <a:off x="4453330" y="2133235"/>
            <a:ext cx="4699590" cy="57831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35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РАЗРАБОТАНА МОДЕЛЬ МЕТОДИЧЕСКОГО СОПРОВОЖДЕНИЯ ПЕДАГОГИЧЕСКИХ РАБОТНИКОВ</a:t>
            </a:r>
            <a:endParaRPr lang="ru-RU" altLang="ru-RU" sz="135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Овал 4"/>
          <p:cNvSpPr/>
          <p:nvPr/>
        </p:nvSpPr>
        <p:spPr bwMode="auto">
          <a:xfrm>
            <a:off x="4453331" y="4125004"/>
            <a:ext cx="4699590" cy="533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АКТИВНОСТЬ ПЕДАГОГОВ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5773" y="5771191"/>
            <a:ext cx="4288800" cy="91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http://uo.timregion.ru/mbucro/2022-04-14-09-27-20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057" y="714618"/>
            <a:ext cx="5870863" cy="588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Blogger Sans" panose="02000506030000020004" pitchFamily="50" charset="0"/>
                <a:cs typeface="Times New Roman" panose="02020603050405020304" pitchFamily="18" charset="0"/>
              </a:rPr>
              <a:t>РЕЗУЛЬТАТИВНОСТЬ И  ЭФФЕКТИВНОСТЬ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3402188" y="1659225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134336" y="4774641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916416" y="3346543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/>
          <p:nvPr/>
        </p:nvSpPr>
        <p:spPr>
          <a:xfrm>
            <a:off x="-116163" y="0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4000" b="1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4000" b="1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Краснодарский край, </a:t>
            </a:r>
          </a:p>
          <a:p>
            <a:pPr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4000" b="1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lang="ru-RU" sz="4000" b="1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         </a:t>
            </a:r>
            <a:r>
              <a:rPr lang="ru-RU" sz="4000" b="1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г. Тимашевск, ул. Ленина, 154</a:t>
            </a: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4000" b="1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тел. 8(86130) 48849</a:t>
            </a:r>
            <a:endParaRPr lang="ru-RU" sz="4000" b="1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kern="0" dirty="0" smtClean="0">
                <a:solidFill>
                  <a:srgbClr val="FFFFFF"/>
                </a:solidFill>
                <a:latin typeface="Helvetica Neue Medium"/>
                <a:sym typeface="Helvetica Neue Medium"/>
              </a:rPr>
              <a:t>http</a:t>
            </a:r>
            <a:r>
              <a:rPr lang="en-US" sz="4000" b="1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://uo.timregion.ru/</a:t>
            </a:r>
            <a:endParaRPr sz="4000" b="1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70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4C736B-7B46-4D26-B262-E016CDF963E2}"/>
              </a:ext>
            </a:extLst>
          </p:cNvPr>
          <p:cNvSpPr txBox="1"/>
          <p:nvPr/>
        </p:nvSpPr>
        <p:spPr>
          <a:xfrm>
            <a:off x="734908" y="126894"/>
            <a:ext cx="83210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 b="1" spc="140" dirty="0" smtClean="0">
                <a:solidFill>
                  <a:prstClr val="white"/>
                </a:solidFill>
                <a:latin typeface="Arial (Основной текст)"/>
                <a:sym typeface="Muller Light"/>
              </a:rPr>
              <a:t>МО КРЫМСКИЙ </a:t>
            </a:r>
            <a:r>
              <a:rPr lang="ru-RU" sz="2400" b="1" spc="140" dirty="0">
                <a:solidFill>
                  <a:prstClr val="white"/>
                </a:solidFill>
                <a:latin typeface="Arial (Основной текст)"/>
                <a:sym typeface="Muller Light"/>
              </a:rPr>
              <a:t>РАЙОН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853985" y="1261538"/>
            <a:ext cx="0" cy="145996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27984" y="1317489"/>
            <a:ext cx="0" cy="516483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609670" y="1281634"/>
            <a:ext cx="0" cy="145996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1572903" y="2111215"/>
            <a:ext cx="1317850" cy="61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г-к Анапа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960608" y="1297168"/>
            <a:ext cx="0" cy="516483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122089" y="2102688"/>
            <a:ext cx="17570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Гусь-Хрустальный Владимирской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05221" y="4200505"/>
            <a:ext cx="0" cy="556334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3672680" y="4200505"/>
            <a:ext cx="0" cy="556334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2265133" y="4204686"/>
            <a:ext cx="0" cy="556334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5079666" y="4200505"/>
            <a:ext cx="0" cy="556334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72464" y="126894"/>
            <a:ext cx="0" cy="65626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123730" y="4555958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7575090" y="4808505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8176869" y="5052343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28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221" y="71707"/>
            <a:ext cx="11740486" cy="58719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           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ТИМАШЕВСКИЙ РАЙОН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 bwMode="auto">
          <a:xfrm>
            <a:off x="1210235" y="779929"/>
            <a:ext cx="10670472" cy="6585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НАУЧНО- МЕТОДИЧЕСКОЕ СОПРОВОЖДЕНИЕ ПРОФЕССИОНАЛЬНОГО РОСТА ПЕДАГОГОВ В УСЛОВИЯХ ДЕЯТЕЛЬНОСТИ СТАЖИРОВОЧНЫХ ПЛОЩАДОК</a:t>
            </a:r>
          </a:p>
        </p:txBody>
      </p:sp>
      <p:sp>
        <p:nvSpPr>
          <p:cNvPr id="33" name="Овал 4"/>
          <p:cNvSpPr/>
          <p:nvPr/>
        </p:nvSpPr>
        <p:spPr bwMode="auto">
          <a:xfrm>
            <a:off x="140221" y="6024282"/>
            <a:ext cx="11948583" cy="717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6114512" y="1767106"/>
            <a:ext cx="5866817" cy="17865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реализация комплексной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научно-методического сопровождения профессионального роста педагогов в условиях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  стажировочных площадок,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обеспечивающей непрерывный процесс повышения квалификации педагогических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endParaRPr lang="ru-RU" sz="1800" b="1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6114512" y="3977558"/>
            <a:ext cx="5866817" cy="1924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сети муниципальных стажировочных площадок, направленных на развитие профессиональных компетенций педагогов, обеспечивающей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единого образовательного пространства в условиях сетевого взаимодействия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3784013" y="2011614"/>
            <a:ext cx="2222829" cy="112602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3787635" y="4094018"/>
            <a:ext cx="2222829" cy="137893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Основная идея</a:t>
            </a:r>
            <a:endParaRPr lang="ru-RU" b="1" dirty="0"/>
          </a:p>
        </p:txBody>
      </p:sp>
      <p:pic>
        <p:nvPicPr>
          <p:cNvPr id="41" name="Рисунок 40" descr="C:\Users\CRO\Desktop\РЕСУРСНЫЙ ЦЕНТР\ФОТО семинары\P_20191120_142252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3" y="1585804"/>
            <a:ext cx="3435624" cy="21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63" descr="C:\Users\User2\Desktop\21.10.2021.Дома\IMG-20м210428-WA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1" y="3861890"/>
            <a:ext cx="3503056" cy="21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7" y="44045"/>
            <a:ext cx="760608" cy="8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13791" y="1147763"/>
            <a:ext cx="3244849" cy="396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развития образования»</a:t>
            </a:r>
          </a:p>
        </p:txBody>
      </p:sp>
      <p:sp>
        <p:nvSpPr>
          <p:cNvPr id="13" name="Овал 4"/>
          <p:cNvSpPr/>
          <p:nvPr/>
        </p:nvSpPr>
        <p:spPr bwMode="auto">
          <a:xfrm rot="10800000" flipH="1" flipV="1">
            <a:off x="6410712" y="4056063"/>
            <a:ext cx="2709333" cy="409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«Методическая компетентность»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4"/>
          <p:cNvSpPr/>
          <p:nvPr/>
        </p:nvSpPr>
        <p:spPr bwMode="auto">
          <a:xfrm>
            <a:off x="9218662" y="3875088"/>
            <a:ext cx="2825751" cy="612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 «Психолого-педагогическое сопровождение»</a:t>
            </a:r>
            <a:endParaRPr lang="ru-RU" sz="1400" dirty="0"/>
          </a:p>
        </p:txBody>
      </p:sp>
      <p:sp>
        <p:nvSpPr>
          <p:cNvPr id="28" name="Овал 4"/>
          <p:cNvSpPr/>
          <p:nvPr/>
        </p:nvSpPr>
        <p:spPr bwMode="auto">
          <a:xfrm>
            <a:off x="451909" y="3894138"/>
            <a:ext cx="2779183" cy="5603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/>
          <a:lstStyle/>
          <a:p>
            <a:pPr algn="ctr" defTabSz="711200"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 «Проектирование и проектная деятельность»</a:t>
            </a:r>
            <a:endParaRPr lang="ru-RU" sz="1400" dirty="0"/>
          </a:p>
        </p:txBody>
      </p:sp>
      <p:sp>
        <p:nvSpPr>
          <p:cNvPr id="30" name="Овал 4"/>
          <p:cNvSpPr/>
          <p:nvPr/>
        </p:nvSpPr>
        <p:spPr bwMode="auto">
          <a:xfrm>
            <a:off x="3422266" y="3027723"/>
            <a:ext cx="2849033" cy="573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 «Цифровые компетенции и ИК-технологии»</a:t>
            </a:r>
            <a:endParaRPr lang="ru-RU" sz="1400" dirty="0"/>
          </a:p>
        </p:txBody>
      </p:sp>
      <p:sp>
        <p:nvSpPr>
          <p:cNvPr id="32" name="Овал 4"/>
          <p:cNvSpPr/>
          <p:nvPr/>
        </p:nvSpPr>
        <p:spPr bwMode="auto">
          <a:xfrm>
            <a:off x="9210195" y="3053556"/>
            <a:ext cx="2842684" cy="7127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АП «Функциональная грамотность естественно-научной направленности»</a:t>
            </a:r>
            <a:endParaRPr lang="ru-RU" sz="1400" dirty="0"/>
          </a:p>
        </p:txBody>
      </p:sp>
      <p:sp>
        <p:nvSpPr>
          <p:cNvPr id="33" name="Овал 4"/>
          <p:cNvSpPr/>
          <p:nvPr/>
        </p:nvSpPr>
        <p:spPr bwMode="auto">
          <a:xfrm>
            <a:off x="461434" y="3032557"/>
            <a:ext cx="2825751" cy="6778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000000"/>
                </a:solidFill>
              </a:rPr>
              <a:t>СП «Формирование </a:t>
            </a:r>
            <a:r>
              <a:rPr lang="ru-RU" sz="1300" dirty="0" err="1">
                <a:solidFill>
                  <a:srgbClr val="000000"/>
                </a:solidFill>
              </a:rPr>
              <a:t>надпрофессиональных</a:t>
            </a:r>
            <a:r>
              <a:rPr lang="ru-RU" sz="1300" dirty="0">
                <a:solidFill>
                  <a:srgbClr val="000000"/>
                </a:solidFill>
              </a:rPr>
              <a:t> компетенций обучающихся»</a:t>
            </a:r>
            <a:endParaRPr lang="ru-RU" sz="13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3699" y="5062681"/>
            <a:ext cx="2637367" cy="4810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 ОРГАНИЗАЦИИ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304742" y="1128282"/>
            <a:ext cx="3246967" cy="4127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</a:t>
            </a:r>
          </a:p>
        </p:txBody>
      </p:sp>
      <p:sp>
        <p:nvSpPr>
          <p:cNvPr id="71" name="Овал 4"/>
          <p:cNvSpPr/>
          <p:nvPr/>
        </p:nvSpPr>
        <p:spPr bwMode="auto">
          <a:xfrm>
            <a:off x="998009" y="1585914"/>
            <a:ext cx="5080000" cy="4349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Овал 4"/>
          <p:cNvSpPr/>
          <p:nvPr/>
        </p:nvSpPr>
        <p:spPr bwMode="auto">
          <a:xfrm>
            <a:off x="1587500" y="2146301"/>
            <a:ext cx="4421717" cy="415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СТАЖИРОВОЧНЫЕ ПЛОЩАДКИ</a:t>
            </a:r>
            <a:endParaRPr lang="ru-RU" sz="1400" dirty="0"/>
          </a:p>
        </p:txBody>
      </p:sp>
      <p:sp>
        <p:nvSpPr>
          <p:cNvPr id="54" name="Объект 2"/>
          <p:cNvSpPr txBox="1">
            <a:spLocks/>
          </p:cNvSpPr>
          <p:nvPr/>
        </p:nvSpPr>
        <p:spPr bwMode="auto">
          <a:xfrm>
            <a:off x="319232" y="558370"/>
            <a:ext cx="11561475" cy="5699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ОРГАНИЗАЦИОННАЯ МОДЕЛЬ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МЕТОДИЧЕСКОГО СОПРОВОЖДЕНИЯ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НЕПРЕРЫВНОГО ПРОФЕССИОНАЛЬНОГО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РОСТА ПЕДАГОГОВ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5434" y="1182257"/>
            <a:ext cx="3244849" cy="358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ИРО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</p:txBody>
      </p:sp>
      <p:sp>
        <p:nvSpPr>
          <p:cNvPr id="58" name="Овал 4"/>
          <p:cNvSpPr/>
          <p:nvPr/>
        </p:nvSpPr>
        <p:spPr bwMode="auto">
          <a:xfrm>
            <a:off x="6255809" y="2134972"/>
            <a:ext cx="4423833" cy="423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АПРОБАЦИОННЫЕ ПЛОЩАДКИ</a:t>
            </a:r>
            <a:endParaRPr lang="ru-RU" sz="1400" dirty="0"/>
          </a:p>
        </p:txBody>
      </p:sp>
      <p:sp>
        <p:nvSpPr>
          <p:cNvPr id="60" name="Овал 4"/>
          <p:cNvSpPr/>
          <p:nvPr/>
        </p:nvSpPr>
        <p:spPr bwMode="auto">
          <a:xfrm>
            <a:off x="6385984" y="3554412"/>
            <a:ext cx="2692400" cy="4238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 «Читательская грамотность»</a:t>
            </a:r>
            <a:endParaRPr lang="ru-RU" sz="1400" dirty="0"/>
          </a:p>
        </p:txBody>
      </p:sp>
      <p:sp>
        <p:nvSpPr>
          <p:cNvPr id="62" name="Овал 4"/>
          <p:cNvSpPr/>
          <p:nvPr/>
        </p:nvSpPr>
        <p:spPr bwMode="auto">
          <a:xfrm>
            <a:off x="6410712" y="3011487"/>
            <a:ext cx="2654300" cy="484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АП «Финансовая грамотность»</a:t>
            </a:r>
            <a:endParaRPr lang="ru-RU" sz="1400" dirty="0"/>
          </a:p>
        </p:txBody>
      </p:sp>
      <p:sp>
        <p:nvSpPr>
          <p:cNvPr id="67" name="Овал 4"/>
          <p:cNvSpPr/>
          <p:nvPr/>
        </p:nvSpPr>
        <p:spPr bwMode="auto">
          <a:xfrm>
            <a:off x="3463445" y="3836989"/>
            <a:ext cx="2817284" cy="628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АП «Управление введением обновленных ФГОС»</a:t>
            </a:r>
            <a:endParaRPr lang="ru-RU" sz="1400" dirty="0"/>
          </a:p>
        </p:txBody>
      </p:sp>
      <p:sp>
        <p:nvSpPr>
          <p:cNvPr id="69" name="Овал 4"/>
          <p:cNvSpPr/>
          <p:nvPr/>
        </p:nvSpPr>
        <p:spPr bwMode="auto">
          <a:xfrm>
            <a:off x="6314403" y="1591181"/>
            <a:ext cx="5080000" cy="4349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совет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93377" y="6203374"/>
            <a:ext cx="11959502" cy="529936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НЕПРЕРЫВНОГО ПРОФЕССИОНАЛЬНОГО РОСТА ПЕДАГОГИЧЕСКИХ РАБОТНИКОВ В УСЛОВИЯХ СЕТЕВОГО ВЗАИМОДЕЙСТВИЯ В РАМКАХ ДЕЯТЕЛЬНОСТИ СТАЖИРОВОЧНЫХ ПЛОЩАДОК</a:t>
            </a: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1819275" y="2583295"/>
            <a:ext cx="8379884" cy="449262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И СОДЕРЖАНИЕ ДЕЯТЕЛЬНОСТИ</a:t>
            </a: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1087967" y="4547323"/>
            <a:ext cx="9791700" cy="422275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ДЕЯТЕЛЬНОСТИ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77116" y="5062684"/>
            <a:ext cx="2673351" cy="4810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ДОШКОЛЬНЫЕ ОБРАЗОВАТЕЛЬНЫЕ  ОРГАНИЗАЦИИ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943216" y="5062682"/>
            <a:ext cx="2696633" cy="4810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711142" y="5062683"/>
            <a:ext cx="3217333" cy="4810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СЕТЕВЫЕ ПАРТНЕРЫ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235653" y="2134972"/>
            <a:ext cx="192616" cy="23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6109183" y="1621849"/>
            <a:ext cx="192616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>
            <a:off x="10784417" y="2110365"/>
            <a:ext cx="190500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>
            <a:off x="10223500" y="2583295"/>
            <a:ext cx="192616" cy="23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трелка вниз 85"/>
          <p:cNvSpPr/>
          <p:nvPr/>
        </p:nvSpPr>
        <p:spPr>
          <a:xfrm>
            <a:off x="1594812" y="2583295"/>
            <a:ext cx="190500" cy="23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Стрелка вниз 92"/>
          <p:cNvSpPr/>
          <p:nvPr/>
        </p:nvSpPr>
        <p:spPr>
          <a:xfrm>
            <a:off x="9059334" y="4206949"/>
            <a:ext cx="192617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Стрелка вниз 106"/>
          <p:cNvSpPr/>
          <p:nvPr/>
        </p:nvSpPr>
        <p:spPr>
          <a:xfrm>
            <a:off x="6218095" y="4206949"/>
            <a:ext cx="192617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Стрелка вниз 107"/>
          <p:cNvSpPr/>
          <p:nvPr/>
        </p:nvSpPr>
        <p:spPr>
          <a:xfrm>
            <a:off x="3238500" y="4225566"/>
            <a:ext cx="192617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Стрелка вниз 108"/>
          <p:cNvSpPr/>
          <p:nvPr/>
        </p:nvSpPr>
        <p:spPr>
          <a:xfrm>
            <a:off x="3002201" y="5061888"/>
            <a:ext cx="192617" cy="23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Стрелка вниз 109"/>
          <p:cNvSpPr/>
          <p:nvPr/>
        </p:nvSpPr>
        <p:spPr>
          <a:xfrm>
            <a:off x="5784466" y="5049117"/>
            <a:ext cx="190500" cy="23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Стрелка вниз 110"/>
          <p:cNvSpPr/>
          <p:nvPr/>
        </p:nvSpPr>
        <p:spPr>
          <a:xfrm>
            <a:off x="8543541" y="5049117"/>
            <a:ext cx="192616" cy="23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 bwMode="auto">
          <a:xfrm>
            <a:off x="4870450" y="5622926"/>
            <a:ext cx="2440517" cy="488950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сообщества</a:t>
            </a:r>
          </a:p>
        </p:txBody>
      </p:sp>
      <p:sp>
        <p:nvSpPr>
          <p:cNvPr id="126" name="Скругленный прямоугольник 125"/>
          <p:cNvSpPr/>
          <p:nvPr/>
        </p:nvSpPr>
        <p:spPr bwMode="auto">
          <a:xfrm>
            <a:off x="7546590" y="5661026"/>
            <a:ext cx="2186517" cy="450850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педагоги</a:t>
            </a:r>
          </a:p>
        </p:txBody>
      </p:sp>
      <p:sp>
        <p:nvSpPr>
          <p:cNvPr id="127" name="Скругленный прямоугольник 126"/>
          <p:cNvSpPr/>
          <p:nvPr/>
        </p:nvSpPr>
        <p:spPr bwMode="auto">
          <a:xfrm>
            <a:off x="9928226" y="5622926"/>
            <a:ext cx="2000249" cy="461962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Наставники</a:t>
            </a:r>
          </a:p>
        </p:txBody>
      </p:sp>
      <p:sp>
        <p:nvSpPr>
          <p:cNvPr id="128" name="Скругленный прямоугольник 127"/>
          <p:cNvSpPr/>
          <p:nvPr/>
        </p:nvSpPr>
        <p:spPr bwMode="auto">
          <a:xfrm>
            <a:off x="2337859" y="5645150"/>
            <a:ext cx="2400300" cy="439738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</a:t>
            </a:r>
          </a:p>
        </p:txBody>
      </p:sp>
      <p:sp>
        <p:nvSpPr>
          <p:cNvPr id="130" name="Скругленный прямоугольник 129"/>
          <p:cNvSpPr/>
          <p:nvPr/>
        </p:nvSpPr>
        <p:spPr bwMode="auto">
          <a:xfrm>
            <a:off x="105641" y="5625812"/>
            <a:ext cx="2019300" cy="486064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Управленческие команды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0221" y="71708"/>
            <a:ext cx="11740486" cy="37510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           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ТИМАШЕВСКИЙ РАЙОН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" y="44045"/>
            <a:ext cx="622057" cy="6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"/>
          <p:cNvSpPr/>
          <p:nvPr/>
        </p:nvSpPr>
        <p:spPr>
          <a:xfrm>
            <a:off x="76200" y="0"/>
            <a:ext cx="659092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 smtClean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200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27052" y="91895"/>
            <a:ext cx="10489956" cy="4929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Овал 4"/>
          <p:cNvSpPr/>
          <p:nvPr/>
        </p:nvSpPr>
        <p:spPr bwMode="auto">
          <a:xfrm>
            <a:off x="4674245" y="674689"/>
            <a:ext cx="7316864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ИННОВАЦИОННЫЕ ПРОДУКТЫ</a:t>
            </a:r>
          </a:p>
        </p:txBody>
      </p:sp>
      <p:sp>
        <p:nvSpPr>
          <p:cNvPr id="9" name="Овал 4"/>
          <p:cNvSpPr/>
          <p:nvPr/>
        </p:nvSpPr>
        <p:spPr bwMode="auto">
          <a:xfrm>
            <a:off x="9167897" y="2778800"/>
            <a:ext cx="2899064" cy="7191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Журнал непрерывного профессионального роста педагога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Овал 4"/>
          <p:cNvSpPr/>
          <p:nvPr/>
        </p:nvSpPr>
        <p:spPr bwMode="auto">
          <a:xfrm>
            <a:off x="9167897" y="1912925"/>
            <a:ext cx="2899064" cy="790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Карта эффективности профессиональной деятельности педагога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Овал 4"/>
          <p:cNvSpPr/>
          <p:nvPr/>
        </p:nvSpPr>
        <p:spPr bwMode="auto">
          <a:xfrm>
            <a:off x="9167897" y="1218204"/>
            <a:ext cx="2899064" cy="6274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Программы стажировок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Picture 4" descr="C:\Users\Татьяна\Desktop\9.11\222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39" y="1345355"/>
            <a:ext cx="1453858" cy="1925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82" y="1218204"/>
            <a:ext cx="1342020" cy="1925715"/>
          </a:xfrm>
          <a:prstGeom prst="rect">
            <a:avLst/>
          </a:prstGeom>
        </p:spPr>
      </p:pic>
      <p:sp>
        <p:nvSpPr>
          <p:cNvPr id="18" name="Овал 4"/>
          <p:cNvSpPr/>
          <p:nvPr/>
        </p:nvSpPr>
        <p:spPr bwMode="auto">
          <a:xfrm>
            <a:off x="76201" y="905670"/>
            <a:ext cx="4532240" cy="5952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buFont typeface="Arial" charset="0"/>
              <a:buNone/>
              <a:defRPr/>
            </a:pP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муниципального бюджетного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учреждения «Центр развития образования» муниципального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2015-2020годы;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Положение о мониторинге эффективности  методической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деятельности;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Муниципальное положение об организации инновационной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деятельности образовательных организаций;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Положение о школе молодого педагога;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Приказ начальника управления образования «О введении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действие инновационного проекта»;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Приказ  начальника управления образования «Об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муниципальных стажировочных площадках»;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Приказ  начальника управления образования «О назначении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руководителей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и рабочих групп»;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Приказ начальника управления образования «Об утверждении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стажировочных площадок»;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Договоры о сетевом взаимодействии;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Приказ начальника управления образования «Об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посещений стажировочных площадок»;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Приказ начальника управления образования «Об   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утверждении  формы журнала непрерывного  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профессионального роста педагога»;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Карта эффективности профессиональной деятельности </a:t>
            </a: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педагога.</a:t>
            </a:r>
          </a:p>
          <a:p>
            <a:pPr marL="171450" indent="-171450">
              <a:buFontTx/>
              <a:buChar char="-"/>
              <a:defRPr/>
            </a:pPr>
            <a:endParaRPr lang="ru-RU" altLang="ru-RU" sz="1200" b="1" dirty="0"/>
          </a:p>
        </p:txBody>
      </p:sp>
      <p:sp>
        <p:nvSpPr>
          <p:cNvPr id="19" name="Овал 4"/>
          <p:cNvSpPr/>
          <p:nvPr/>
        </p:nvSpPr>
        <p:spPr bwMode="auto">
          <a:xfrm>
            <a:off x="263607" y="822784"/>
            <a:ext cx="4344833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20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7" y="44981"/>
            <a:ext cx="661426" cy="8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6" descr="C:\Users\CRO\Desktop\сборники\20181226_162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60" y="1572223"/>
            <a:ext cx="1380237" cy="19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8" descr="C:\Users\Татьяна\Desktop\ФОТО АВГУСТ 2020\Учитель будущего\Молодые\IMG_20190320_150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78" y="3575051"/>
            <a:ext cx="3589184" cy="310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0" descr="C:\Users\Татьяна\Desktop\ФОТО АВГУСТ 2020\Учитель будущего\Молодые\P_20190320_135402_vHDR_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44" y="3575051"/>
            <a:ext cx="3803533" cy="310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8898" y="2136911"/>
            <a:ext cx="2900801" cy="6730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занятие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2ч.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Рисунок 65" descr="C:\Users\CRO\Desktop\РЕСУРСНЫЙ ЦЕНТР\ФОТО семинары\P_20191120_142422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85" y="5014183"/>
            <a:ext cx="3040735" cy="18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69" descr="C:\Users\User2\Desktop\21.10.2021.Дома\ФОТО Мероприятия 2021\P_20210427_153651_vHDR_On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77" y="5006217"/>
            <a:ext cx="3155775" cy="16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Выноска со стрелкой вниз 73"/>
          <p:cNvSpPr/>
          <p:nvPr/>
        </p:nvSpPr>
        <p:spPr>
          <a:xfrm>
            <a:off x="335350" y="1464146"/>
            <a:ext cx="5286933" cy="917858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РЕАЛИЗАЦИИ ПРОГРАММ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4333" y="89272"/>
            <a:ext cx="1076374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000" b="1" dirty="0">
              <a:solidFill>
                <a:srgbClr val="002060"/>
              </a:solidFill>
              <a:latin typeface="Arial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4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89272"/>
            <a:ext cx="856670" cy="9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430721" y="2649726"/>
            <a:ext cx="2906824" cy="6730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изучение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3-6 ч.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7829" y="4344363"/>
            <a:ext cx="2941995" cy="8634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самостоятельная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828149" y="1777744"/>
            <a:ext cx="489204" cy="120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88078" y="1394789"/>
            <a:ext cx="3155775" cy="3564713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83090" y="852445"/>
            <a:ext cx="9238566" cy="4766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 ПЛОЩАДКИ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57997" y="1444205"/>
            <a:ext cx="28159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ИКТ-компетенции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Проектно-исследовательские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компетенции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96891" y="4175110"/>
            <a:ext cx="3278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Рисунок 27" descr="C:\Users\CRO\Desktop\26.12.18\GFGRB\ФОТО Кубанская школа\IMG_67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84" y="3273328"/>
            <a:ext cx="304073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9115" y="5863088"/>
            <a:ext cx="2958978" cy="8412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стол».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5371589" y="2136911"/>
            <a:ext cx="244602" cy="120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426993" y="4217181"/>
            <a:ext cx="244602" cy="120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484" y="1394789"/>
            <a:ext cx="3040735" cy="18447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8898" y="3225643"/>
            <a:ext cx="2959858" cy="660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открытых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ч.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7535" y="3740103"/>
            <a:ext cx="2962789" cy="702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ч.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77535" y="5078477"/>
            <a:ext cx="2958978" cy="7768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2ч.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34434" y="15875"/>
            <a:ext cx="11523133" cy="642938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endParaRPr lang="ru-RU" sz="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" y="6643689"/>
            <a:ext cx="10934700" cy="428625"/>
          </a:xfrm>
          <a:prstGeom prst="rect">
            <a:avLst/>
          </a:prstGeom>
        </p:spPr>
        <p:txBody>
          <a:bodyPr rIns="72000" anchor="b"/>
          <a:lstStyle/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4613" y="3206147"/>
            <a:ext cx="3374385" cy="153288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434" y="2308138"/>
            <a:ext cx="3463587" cy="1017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Конференции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Педагогические фестивали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50948" y="1221191"/>
            <a:ext cx="3445871" cy="1017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/>
              <a:t>Обучающие, практические, проблемные, модельные </a:t>
            </a:r>
            <a:r>
              <a:rPr lang="ru-RU" sz="2000" b="1" dirty="0"/>
              <a:t>  семинары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59693" y="2312433"/>
            <a:ext cx="3274252" cy="10129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«Деловые» игры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Творческие лаборатории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059693" y="3554917"/>
            <a:ext cx="3454730" cy="994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/>
              <a:t>«Круглые столы»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/>
              <a:t>Дискуссионные площадки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95400" y="658813"/>
            <a:ext cx="10562167" cy="46910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ОРГАНИЗАЦИИ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АКТИВНЫЕ И ИНТЕРАКТИВНЫЕ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5894" y="3517207"/>
            <a:ext cx="3454730" cy="1007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/>
              <a:t>«Педагогические гостиные»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/>
              <a:t>Мастер-классы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0182" y="117476"/>
            <a:ext cx="10763743" cy="4228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000" b="1" dirty="0">
              <a:solidFill>
                <a:srgbClr val="002060"/>
              </a:solidFill>
              <a:latin typeface="Arial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9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" y="89272"/>
            <a:ext cx="856670" cy="9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 descr="C:\Users\CRO\Desktop\НАЧАЛЬНАЯ ШКОЛА\2021-2022\23.03.2022 РМО учителей начальных классов\20220323_1233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86" y="1221191"/>
            <a:ext cx="3886200" cy="257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CRO\Desktop\ФОТО 2021\Фестиваль 26.08.2021\IMG-20210826-WA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86" y="4021107"/>
            <a:ext cx="3886200" cy="27569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4"/>
          <p:cNvSpPr txBox="1">
            <a:spLocks/>
          </p:cNvSpPr>
          <p:nvPr/>
        </p:nvSpPr>
        <p:spPr bwMode="auto">
          <a:xfrm>
            <a:off x="197428" y="4633334"/>
            <a:ext cx="7543800" cy="21447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prstClr val="black"/>
              </a:solidFill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КОЛЛИЧЕСТВО УЧАСТИЙ  ПЕДАГОГОВ, ПОСЕТИВШИЕ СТАЖИРОВОЧНЫЕ ПЛОЩАДКИ: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Педагоги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                             Педагоги из других районов:   </a:t>
            </a:r>
          </a:p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2020 – 2021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430 человек;                              2020-2021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290</a:t>
            </a:r>
          </a:p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2021 – 2022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472 человек;                              2021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2022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-358</a:t>
            </a:r>
          </a:p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673833" y="48736"/>
            <a:ext cx="7240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МУНИЦИПАЛЬНОЕ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ТИМАШЕВСКИЙ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0829" y="2315290"/>
            <a:ext cx="3676260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СТАЖИРОВКИ</a:t>
            </a:r>
          </a:p>
          <a:p>
            <a:pPr algn="ctr"/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0829" y="2932694"/>
            <a:ext cx="3676260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СЕМИНАРЫ</a:t>
            </a:r>
          </a:p>
          <a:p>
            <a:pPr algn="ctr"/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20829" y="3565357"/>
            <a:ext cx="3676260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КОНФЕРЕНЦИИ</a:t>
            </a:r>
          </a:p>
          <a:p>
            <a:pPr algn="ctr"/>
            <a:endParaRPr lang="ru-RU" sz="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20829" y="4224869"/>
            <a:ext cx="3676260" cy="646331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ПЕДАГОГИЧЕСКИЕ </a:t>
            </a:r>
          </a:p>
          <a:p>
            <a:pPr algn="ctr"/>
            <a:r>
              <a:rPr lang="ru-RU" dirty="0" smtClean="0"/>
              <a:t>МАСТЕРСКИЕ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20827" y="5000480"/>
            <a:ext cx="3676260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ФЕСТИВАЛИ</a:t>
            </a:r>
            <a:r>
              <a:rPr lang="ru-RU" dirty="0" smtClean="0"/>
              <a:t>/  ФОРУМЫ</a:t>
            </a:r>
          </a:p>
          <a:p>
            <a:pPr algn="ctr"/>
            <a:endParaRPr lang="ru-RU" sz="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20830" y="5618758"/>
            <a:ext cx="3676259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КОНКУРСЫ</a:t>
            </a:r>
            <a:endParaRPr lang="ru-RU" dirty="0"/>
          </a:p>
          <a:p>
            <a:pPr algn="ctr"/>
            <a:endParaRPr lang="ru-RU" sz="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12696" y="2961839"/>
            <a:ext cx="3623426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Каневской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2693" y="2430183"/>
            <a:ext cx="3623427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2696" y="3479924"/>
            <a:ext cx="3623426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endParaRPr lang="ru-RU" dirty="0">
              <a:solidFill>
                <a:srgbClr val="1C3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2696" y="4031618"/>
            <a:ext cx="3623425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</a:t>
            </a:r>
            <a:endParaRPr lang="ru-RU" dirty="0">
              <a:solidFill>
                <a:srgbClr val="1C3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696" y="4549646"/>
            <a:ext cx="3623424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2695" y="5024789"/>
            <a:ext cx="3623424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Ключ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2695" y="5581197"/>
            <a:ext cx="3623424" cy="369332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endParaRPr lang="ru-RU" dirty="0">
              <a:solidFill>
                <a:srgbClr val="1C3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2695" y="6108787"/>
            <a:ext cx="3623424" cy="646331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</a:t>
            </a:r>
            <a:r>
              <a:rPr lang="ru-RU" dirty="0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dirty="0" err="1" smtClean="0">
                <a:solidFill>
                  <a:srgbClr val="1C3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endParaRPr lang="ru-RU" dirty="0">
              <a:solidFill>
                <a:srgbClr val="1C34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26344" y="2391180"/>
            <a:ext cx="3653035" cy="584775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Развитие ИКТ-компетенций педагогов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26344" y="3228984"/>
            <a:ext cx="3626908" cy="830997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Развитие проектно-</a:t>
            </a:r>
            <a:endParaRPr lang="ru-RU" sz="1600" dirty="0">
              <a:solidFill>
                <a:srgbClr val="1B3281"/>
              </a:solidFill>
            </a:endParaRPr>
          </a:p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исследовательских </a:t>
            </a:r>
            <a:endParaRPr lang="ru-RU" sz="1600" dirty="0">
              <a:solidFill>
                <a:srgbClr val="1B3281"/>
              </a:solidFill>
            </a:endParaRPr>
          </a:p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компетенций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89474" y="4255646"/>
            <a:ext cx="3600782" cy="584775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Формирование функциональной грамотности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68892" y="5101733"/>
            <a:ext cx="3584360" cy="584775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Формирование методических </a:t>
            </a:r>
            <a:endParaRPr lang="ru-RU" sz="1600" dirty="0">
              <a:solidFill>
                <a:srgbClr val="1B3281"/>
              </a:solidFill>
            </a:endParaRPr>
          </a:p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компетенции педагогов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489474" y="5908732"/>
            <a:ext cx="3543196" cy="830997"/>
          </a:xfrm>
          <a:prstGeom prst="rect">
            <a:avLst/>
          </a:prstGeom>
          <a:ln w="28575">
            <a:solidFill>
              <a:srgbClr val="1B32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Развитие психолого-</a:t>
            </a:r>
            <a:endParaRPr lang="ru-RU" sz="1600" dirty="0">
              <a:solidFill>
                <a:srgbClr val="1B3281"/>
              </a:solidFill>
            </a:endParaRPr>
          </a:p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педагогических </a:t>
            </a:r>
            <a:endParaRPr lang="ru-RU" sz="1600" dirty="0">
              <a:solidFill>
                <a:srgbClr val="1B3281"/>
              </a:solidFill>
            </a:endParaRPr>
          </a:p>
          <a:p>
            <a:pPr algn="ctr"/>
            <a:r>
              <a:rPr lang="ru-RU" sz="1600" dirty="0" smtClean="0">
                <a:solidFill>
                  <a:srgbClr val="1B3281"/>
                </a:solidFill>
              </a:rPr>
              <a:t>компетенций педагогов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" y="-14687"/>
            <a:ext cx="11035146" cy="454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           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ТИМАШЕВСКИЙ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578" y="1493673"/>
            <a:ext cx="3677656" cy="636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СЕТЕВОЕ ВЗАИМОДЕЙСТВИЕ</a:t>
            </a:r>
            <a:endParaRPr lang="ru-RU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75357" y="1493672"/>
            <a:ext cx="3676260" cy="636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МЕРОПРИЯТИЯ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176931" y="1467355"/>
            <a:ext cx="3653035" cy="642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220828" y="6247286"/>
            <a:ext cx="3676259" cy="492443"/>
          </a:xfrm>
          <a:prstGeom prst="rect">
            <a:avLst/>
          </a:prstGeom>
          <a:ln w="57150">
            <a:solidFill>
              <a:srgbClr val="1C348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ИЗДАНИЕ СБОРНИКОВ</a:t>
            </a:r>
          </a:p>
          <a:p>
            <a:pPr algn="ctr"/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693" y="742250"/>
            <a:ext cx="11892531" cy="704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E5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МЕТОДИЧЕСКОЕ СОПРОВОЖДЕНИЕ ПРОФЕССИОНАЛЬНОГО РОСТА ПЕДАГОГОВ В УСЛОВИЯХ  ДЕЯТЕЛЬНОСТИ СТАЖИРОВОЧНЫХ </a:t>
            </a:r>
            <a:r>
              <a:rPr lang="ru-RU" b="1" dirty="0" smtClean="0">
                <a:solidFill>
                  <a:srgbClr val="3E5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</a:t>
            </a:r>
            <a:endParaRPr lang="ru-RU" b="1" dirty="0">
              <a:solidFill>
                <a:srgbClr val="3E5F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" y="-14687"/>
            <a:ext cx="722979" cy="781827"/>
          </a:xfrm>
          <a:prstGeom prst="rect">
            <a:avLst/>
          </a:prstGeom>
        </p:spPr>
      </p:pic>
      <p:sp>
        <p:nvSpPr>
          <p:cNvPr id="55" name="Стрелка вправо 54"/>
          <p:cNvSpPr/>
          <p:nvPr/>
        </p:nvSpPr>
        <p:spPr>
          <a:xfrm>
            <a:off x="8045814" y="2266905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0800000">
            <a:off x="3809130" y="2322461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8045814" y="3555650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8045814" y="6017517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8057420" y="4801680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 rot="10800000">
            <a:off x="3817309" y="3644482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10800000">
            <a:off x="3783887" y="4918978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 rot="10800000">
            <a:off x="3799847" y="6006096"/>
            <a:ext cx="295442" cy="72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Прямоугольник 2048"/>
          <p:cNvSpPr/>
          <p:nvPr/>
        </p:nvSpPr>
        <p:spPr>
          <a:xfrm>
            <a:off x="1583267" y="914401"/>
            <a:ext cx="9499600" cy="3714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Прямоугольник 2054"/>
          <p:cNvSpPr/>
          <p:nvPr/>
        </p:nvSpPr>
        <p:spPr>
          <a:xfrm>
            <a:off x="8259233" y="2295525"/>
            <a:ext cx="1727200" cy="8382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</a:rPr>
              <a:t>СОВМЕСТНЫЕ СБОРНИКИ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668" y="2322513"/>
            <a:ext cx="1985433" cy="8112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</a:rPr>
              <a:t>СОВМЕСТНАЯ ДЕЯТЕЛЬНОСТЬ </a:t>
            </a:r>
          </a:p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</a:rPr>
              <a:t>В ЭКСПРЕСС-ПРОЕКТАХ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668" y="1371600"/>
            <a:ext cx="2010833" cy="8382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</a:rPr>
              <a:t>ОБМЕН ОПЫТОМ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40517" y="2295525"/>
            <a:ext cx="1877483" cy="83978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</a:rPr>
              <a:t>СОЗДАНИЕ МИНИ - ПРОЕКТОВ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59234" y="1381125"/>
            <a:ext cx="1869017" cy="87153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</a:rPr>
              <a:t>РАЗВИТИЕ МЕЖМУНИЦИПАЛЬНОГО КОНКУРСНОГО ДВИЖЕНИЯ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3001" y="1371600"/>
            <a:ext cx="1953684" cy="8382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</a:rPr>
              <a:t>ВЫСТУПЛЕНИЯ ПЕДАГОГОВ НА ЗОНАЛЬНОМ И КРАЕВОМ УРОВНЯХ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36717" y="2297113"/>
            <a:ext cx="1928283" cy="8366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</a:rPr>
              <a:t>МЕЖМУНИЦИПАЛЬНОЕ ОБЩЕНИЕ ПЕДАГОГОВ, УСТАНОВКА СВЯЗЕЙ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174818" y="1381125"/>
            <a:ext cx="1890183" cy="87312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rgbClr val="002060"/>
                </a:solidFill>
              </a:rPr>
              <a:t>СОЗДАНИЕ МЕЖМУНИЦИПАЛЬНОГО БАНКА МЕТОДИЧЕСКИХ РАЗРАБОТОК</a:t>
            </a:r>
          </a:p>
        </p:txBody>
      </p:sp>
      <p:pic>
        <p:nvPicPr>
          <p:cNvPr id="9230" name="Рисунок 40" descr="C:\Users\CRO\Desktop\РЕСУРСНЫЙ ЦЕНТР\ФОТО семинары\P_20191120_142252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84" y="1371601"/>
            <a:ext cx="3640667" cy="2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42" descr="C:\Users\User2\Desktop\P_20190320_134244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00" y="3759200"/>
            <a:ext cx="3831317" cy="30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>
            <a:off x="2103967" y="2039938"/>
            <a:ext cx="535517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9743018" y="2044701"/>
            <a:ext cx="535516" cy="38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04684" y="3152776"/>
            <a:ext cx="5659967" cy="493713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ПОВЫШЕНИЕ ПРОФКОМПЕТЕНЦИЙ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7901518" y="2713038"/>
            <a:ext cx="535516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140200" y="2738438"/>
            <a:ext cx="535517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79177" y="116032"/>
            <a:ext cx="1076374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000" b="1" dirty="0">
              <a:solidFill>
                <a:srgbClr val="002060"/>
              </a:solidFill>
              <a:latin typeface="Arial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8" y="36368"/>
            <a:ext cx="856670" cy="9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 descr="C:\Users\CRO\Desktop\IMG_34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" y="3759198"/>
            <a:ext cx="2550814" cy="300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CRO\Desktop\РЕСУРСНЫЙ ЦЕНТР\МЕРОПРИЯТИЯ 2021-2022\14.10.2021 Педагогический ФЛЕШМОБ\ФОТО 14.10.2021\P_20211014_143449_vHDR_O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71" y="3759203"/>
            <a:ext cx="2185830" cy="300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50" descr="C:\Users\User2\Desktop\РЕСУРСНЫЙ ЦЕНТР\МЕРОПРИЯТИЯ 2021-2022\14.10.2021 Педагогический ФЛЕШМОБ\ФОТО 14.10.2021\IMG-20211014-WA00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18" y="3759201"/>
            <a:ext cx="3425385" cy="30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4"/>
          <p:cNvSpPr/>
          <p:nvPr/>
        </p:nvSpPr>
        <p:spPr bwMode="auto">
          <a:xfrm>
            <a:off x="270933" y="5578082"/>
            <a:ext cx="5743274" cy="7291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</a:rPr>
              <a:t>СОЗДАНИЕ МЕТОДИЧЕСКИХ ПРОДУКТОВ</a:t>
            </a:r>
          </a:p>
        </p:txBody>
      </p:sp>
      <p:pic>
        <p:nvPicPr>
          <p:cNvPr id="20487" name="Рисунок 20" descr="C:\Users\CRO\Desktop\P_20200814_123504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838200"/>
            <a:ext cx="2717469" cy="33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6" descr="C:\Users\User2\Desktop\P_20211022_173255_vHDR_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70" y="1438699"/>
            <a:ext cx="2710757" cy="36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6" descr="C:\Users\User2\Desktop\21.10.2021.Дома\P_20211022_174038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13" y="2859551"/>
            <a:ext cx="2710757" cy="36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4991" y="93676"/>
            <a:ext cx="1076374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ТИМАШЕВСКИЙ РАЙОН</a:t>
            </a:r>
            <a:endParaRPr lang="ru-RU" altLang="ru-RU" sz="2000" b="1" dirty="0">
              <a:solidFill>
                <a:srgbClr val="002060"/>
              </a:solidFill>
              <a:latin typeface="Arial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" y="15144"/>
            <a:ext cx="701987" cy="759126"/>
          </a:xfrm>
          <a:prstGeom prst="rect">
            <a:avLst/>
          </a:prstGeom>
        </p:spPr>
      </p:pic>
      <p:pic>
        <p:nvPicPr>
          <p:cNvPr id="16" name="Рисунок 15" descr="C:\Users\CRO\Desktop\20220623_1137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07" y="2051763"/>
            <a:ext cx="2710757" cy="368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5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755</Words>
  <Application>Microsoft Office PowerPoint</Application>
  <PresentationFormat>Произвольный</PresentationFormat>
  <Paragraphs>220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О. Яковлева</dc:creator>
  <cp:lastModifiedBy>CRO</cp:lastModifiedBy>
  <cp:revision>109</cp:revision>
  <cp:lastPrinted>2022-06-22T11:52:21Z</cp:lastPrinted>
  <dcterms:modified xsi:type="dcterms:W3CDTF">2022-09-08T14:09:49Z</dcterms:modified>
</cp:coreProperties>
</file>