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6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5A14-206C-4DA2-98A7-D479657A0559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ADAC-F0F6-403C-9D15-76C5C781B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73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5A14-206C-4DA2-98A7-D479657A0559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ADAC-F0F6-403C-9D15-76C5C781B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587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5A14-206C-4DA2-98A7-D479657A0559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ADAC-F0F6-403C-9D15-76C5C781B08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0553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5A14-206C-4DA2-98A7-D479657A0559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ADAC-F0F6-403C-9D15-76C5C781B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540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5A14-206C-4DA2-98A7-D479657A0559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ADAC-F0F6-403C-9D15-76C5C781B08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4319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5A14-206C-4DA2-98A7-D479657A0559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ADAC-F0F6-403C-9D15-76C5C781B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603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5A14-206C-4DA2-98A7-D479657A0559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ADAC-F0F6-403C-9D15-76C5C781B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256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5A14-206C-4DA2-98A7-D479657A0559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ADAC-F0F6-403C-9D15-76C5C781B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977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5A14-206C-4DA2-98A7-D479657A0559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ADAC-F0F6-403C-9D15-76C5C781B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45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5A14-206C-4DA2-98A7-D479657A0559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ADAC-F0F6-403C-9D15-76C5C781B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09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5A14-206C-4DA2-98A7-D479657A0559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ADAC-F0F6-403C-9D15-76C5C781B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546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5A14-206C-4DA2-98A7-D479657A0559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ADAC-F0F6-403C-9D15-76C5C781B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240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5A14-206C-4DA2-98A7-D479657A0559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ADAC-F0F6-403C-9D15-76C5C781B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779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5A14-206C-4DA2-98A7-D479657A0559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ADAC-F0F6-403C-9D15-76C5C781B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283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5A14-206C-4DA2-98A7-D479657A0559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ADAC-F0F6-403C-9D15-76C5C781B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20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5A14-206C-4DA2-98A7-D479657A0559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ADAC-F0F6-403C-9D15-76C5C781B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272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5A14-206C-4DA2-98A7-D479657A0559}" type="datetimeFigureOut">
              <a:rPr lang="ru-RU" smtClean="0"/>
              <a:t>05.04.2018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F3AADAC-F0F6-403C-9D15-76C5C781B0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628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pedsovet.su/metodika/priemy/6276_6_shlyap_myshlenia_na_uroke" TargetMode="External"/><Relationship Id="rId3" Type="http://schemas.openxmlformats.org/officeDocument/2006/relationships/hyperlink" Target="http://pedsovet.su/metodika/priemy/6009_priem_korzina_idey_na_uroke" TargetMode="External"/><Relationship Id="rId7" Type="http://schemas.openxmlformats.org/officeDocument/2006/relationships/hyperlink" Target="http://pedsovet.su/metodika/priemy/5725_zhu" TargetMode="External"/><Relationship Id="rId2" Type="http://schemas.openxmlformats.org/officeDocument/2006/relationships/hyperlink" Target="http://pedsovet.su/metodika/priemy/5673_metod_klaster_na_urok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edsovet.su/metodika/priemy/5669_kak_nauchit_detey_stavit_voprosy" TargetMode="External"/><Relationship Id="rId5" Type="http://schemas.openxmlformats.org/officeDocument/2006/relationships/hyperlink" Target="http://pedsovet.su/metodika/priemy/6001_kubik_bluma_na_uroke" TargetMode="External"/><Relationship Id="rId4" Type="http://schemas.openxmlformats.org/officeDocument/2006/relationships/hyperlink" Target="http://pedsovet.su/publ/205-1-0-5763" TargetMode="External"/><Relationship Id="rId9" Type="http://schemas.openxmlformats.org/officeDocument/2006/relationships/hyperlink" Target="http://pedsovet.su/publ/205-1-0-5767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pedsovet.su/metodika/refleksiya/5665_refleksiya_kak_etap_uroka_fgo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24187" y="845820"/>
            <a:ext cx="7766936" cy="3531870"/>
          </a:xfrm>
        </p:spPr>
        <p:txBody>
          <a:bodyPr>
            <a:noAutofit/>
          </a:bodyPr>
          <a:lstStyle/>
          <a:p>
            <a:pPr algn="ctr"/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Инсёрт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— прием технологии критического мышления (ТКМ)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976663"/>
            <a:ext cx="7766936" cy="1096899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Группа №4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962578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72285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Нюансы применения приема ТКМ "</a:t>
            </a:r>
            <a:r>
              <a:rPr lang="ru-RU" sz="4800" b="1" dirty="0" err="1" smtClean="0">
                <a:solidFill>
                  <a:schemeClr val="accent6">
                    <a:lumMod val="75000"/>
                  </a:schemeClr>
                </a:solidFill>
              </a:rPr>
              <a:t>Инсерт</a:t>
            </a: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"</a:t>
            </a:r>
            <a:b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830" y="1908809"/>
            <a:ext cx="10515600" cy="4039553"/>
          </a:xfrm>
        </p:spPr>
        <p:txBody>
          <a:bodyPr>
            <a:normAutofit/>
          </a:bodyPr>
          <a:lstStyle/>
          <a:p>
            <a:r>
              <a:rPr lang="ru-RU" dirty="0" smtClean="0"/>
              <a:t>В </a:t>
            </a:r>
            <a:r>
              <a:rPr lang="ru-RU" dirty="0"/>
              <a:t>начале работы с приемом желательно использовать небольшие тексты, чтобы дети привыкли к обилию значков.</a:t>
            </a:r>
          </a:p>
          <a:p>
            <a:r>
              <a:rPr lang="ru-RU" dirty="0"/>
              <a:t>Также в начале работы можно попросить их не записывать тезисы, а говорить их устно. Необходимо выработать навыки тезисной формулировки.</a:t>
            </a:r>
          </a:p>
          <a:p>
            <a:r>
              <a:rPr lang="ru-RU" dirty="0"/>
              <a:t>Таблица обсуждается по "колонкам". То есть, сначала то, что уже известно, затем то, что явилось новым и т.д.</a:t>
            </a:r>
          </a:p>
          <a:p>
            <a:r>
              <a:rPr lang="ru-RU" dirty="0"/>
              <a:t>В начальной школе таблицу можно сократить до трех колонок: "Знаю", "Интересуюсь", "Узнал".</a:t>
            </a:r>
          </a:p>
          <a:p>
            <a:r>
              <a:rPr lang="ru-RU" dirty="0"/>
              <a:t>Работа может проводиться как индивидуально, так и в парах или группах. Например, для использования приема </a:t>
            </a:r>
            <a:r>
              <a:rPr lang="ru-RU" dirty="0" err="1"/>
              <a:t>инсерт</a:t>
            </a:r>
            <a:r>
              <a:rPr lang="ru-RU" dirty="0"/>
              <a:t> на уроках </a:t>
            </a:r>
            <a:r>
              <a:rPr lang="ru-RU" dirty="0" smtClean="0"/>
              <a:t>при </a:t>
            </a:r>
            <a:r>
              <a:rPr lang="ru-RU" dirty="0"/>
              <a:t>анализе большого текста, рекомендуется групповая работа.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6254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3665"/>
            <a:ext cx="10515600" cy="1772285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Когда использовать прием </a:t>
            </a:r>
            <a:r>
              <a:rPr lang="ru-RU" sz="4800" b="1" dirty="0" err="1" smtClean="0">
                <a:solidFill>
                  <a:schemeClr val="accent6">
                    <a:lumMod val="75000"/>
                  </a:schemeClr>
                </a:solidFill>
              </a:rPr>
              <a:t>Инсерт</a:t>
            </a: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b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9610" y="2160269"/>
            <a:ext cx="8671560" cy="4697731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Прием </a:t>
            </a:r>
            <a:r>
              <a:rPr lang="ru-RU" sz="2400" dirty="0" err="1"/>
              <a:t>Инсерт</a:t>
            </a:r>
            <a:r>
              <a:rPr lang="ru-RU" sz="2400" dirty="0"/>
              <a:t> лучше всего подходит для уроков усвоения новых знаний, для урока коррекции ЗУН или для урока актуализации новых знаний и умений (по ФГОС).</a:t>
            </a:r>
          </a:p>
          <a:p>
            <a:r>
              <a:rPr lang="ru-RU" sz="2400" dirty="0"/>
              <a:t>Прием требует от ученика не пассивного чтения, а внимательного. Если раньше он просто пропускал непонятные моменты в тексте, то прем </a:t>
            </a:r>
            <a:r>
              <a:rPr lang="ru-RU" sz="2400" dirty="0" err="1"/>
              <a:t>Инсерт</a:t>
            </a:r>
            <a:r>
              <a:rPr lang="ru-RU" sz="2400" dirty="0"/>
              <a:t> заставляет обратить на них внимание, сконцентрироваться на каждой строке текста.</a:t>
            </a:r>
          </a:p>
          <a:p>
            <a:r>
              <a:rPr lang="ru-RU" sz="2400" dirty="0" err="1"/>
              <a:t>Инсерт</a:t>
            </a:r>
            <a:r>
              <a:rPr lang="ru-RU" sz="2400" dirty="0"/>
              <a:t> довольно эффективен, когда нужно проработать большой пласт теоретического материала.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0956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0805"/>
            <a:ext cx="10515600" cy="1772285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Прием "</a:t>
            </a:r>
            <a:r>
              <a:rPr lang="ru-RU" sz="5400" b="1" dirty="0" err="1" smtClean="0">
                <a:solidFill>
                  <a:schemeClr val="accent6">
                    <a:lumMod val="75000"/>
                  </a:schemeClr>
                </a:solidFill>
              </a:rPr>
              <a:t>Инсерт</a:t>
            </a:r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" в рамках уроков по ТКМ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250" y="1977390"/>
            <a:ext cx="9940290" cy="46634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300" dirty="0" smtClean="0"/>
              <a:t>Уроки </a:t>
            </a:r>
            <a:r>
              <a:rPr lang="ru-RU" sz="3300" dirty="0"/>
              <a:t>по развитию критического мышления через чтение и письмо строятся по особой формуле: вызов, осмысление и размышление.</a:t>
            </a:r>
          </a:p>
          <a:p>
            <a:r>
              <a:rPr lang="ru-RU" sz="3300" b="1" dirty="0"/>
              <a:t>Вызов</a:t>
            </a:r>
            <a:r>
              <a:rPr lang="ru-RU" sz="3300" dirty="0"/>
              <a:t> — подготавливает учащихся к восприятию новой информации. В уроках старого типа этот этап часто называли актуализацией знаний.</a:t>
            </a:r>
          </a:p>
          <a:p>
            <a:r>
              <a:rPr lang="ru-RU" sz="3300" b="1" dirty="0"/>
              <a:t>Осмысление </a:t>
            </a:r>
            <a:r>
              <a:rPr lang="ru-RU" sz="3300" dirty="0"/>
              <a:t>— это этап получения новых знаний, ввод новых понятий и терминов.</a:t>
            </a:r>
          </a:p>
          <a:p>
            <a:r>
              <a:rPr lang="ru-RU" sz="3300" b="1" dirty="0"/>
              <a:t>Размышление</a:t>
            </a:r>
            <a:r>
              <a:rPr lang="ru-RU" sz="3300" dirty="0"/>
              <a:t> — этап усвоения новых знаний и умений, соотношения их с уже известными данными, сравнения, оценки и анализа.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7744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" y="365760"/>
            <a:ext cx="9658350" cy="5914073"/>
          </a:xfrm>
        </p:spPr>
        <p:txBody>
          <a:bodyPr>
            <a:normAutofit fontScale="85000" lnSpcReduction="20000"/>
          </a:bodyPr>
          <a:lstStyle/>
          <a:p>
            <a:pPr marL="0" indent="720725">
              <a:buNone/>
            </a:pPr>
            <a:r>
              <a:rPr lang="ru-RU" sz="4300" dirty="0"/>
              <a:t>Для каждого этапа в технологии </a:t>
            </a:r>
            <a:r>
              <a:rPr lang="ru-RU" sz="4300" dirty="0" smtClean="0"/>
              <a:t>КМ </a:t>
            </a:r>
            <a:r>
              <a:rPr lang="ru-RU" sz="4300" dirty="0"/>
              <a:t>предлагаются свои приемы. </a:t>
            </a:r>
            <a:endParaRPr lang="ru-RU" sz="4300" dirty="0" smtClean="0"/>
          </a:p>
          <a:p>
            <a:pPr marL="0" indent="720725">
              <a:buNone/>
            </a:pPr>
            <a:r>
              <a:rPr lang="ru-RU" sz="4300" dirty="0" smtClean="0"/>
              <a:t>Например</a:t>
            </a:r>
            <a:r>
              <a:rPr lang="ru-RU" sz="4300" dirty="0"/>
              <a:t>, на стадии вызова можно </a:t>
            </a:r>
            <a:r>
              <a:rPr lang="ru-RU" sz="4300" dirty="0" smtClean="0"/>
              <a:t>использовать</a:t>
            </a:r>
            <a:r>
              <a:rPr lang="ru-RU" sz="4300" dirty="0"/>
              <a:t> </a:t>
            </a:r>
            <a:r>
              <a:rPr lang="ru-RU" sz="4300" dirty="0">
                <a:hlinkClick r:id="rId2"/>
              </a:rPr>
              <a:t>кластеры</a:t>
            </a:r>
            <a:r>
              <a:rPr lang="ru-RU" sz="4300" dirty="0"/>
              <a:t>, </a:t>
            </a:r>
            <a:r>
              <a:rPr lang="ru-RU" sz="4300" dirty="0">
                <a:hlinkClick r:id="rId3"/>
              </a:rPr>
              <a:t>корзину идей</a:t>
            </a:r>
            <a:r>
              <a:rPr lang="ru-RU" sz="4300" dirty="0"/>
              <a:t>, дерево предсказаний, </a:t>
            </a:r>
            <a:r>
              <a:rPr lang="ru-RU" sz="4300" dirty="0">
                <a:hlinkClick r:id="rId4"/>
              </a:rPr>
              <a:t>мозговой штурм</a:t>
            </a:r>
            <a:r>
              <a:rPr lang="ru-RU" sz="4300" dirty="0"/>
              <a:t>.</a:t>
            </a:r>
          </a:p>
          <a:p>
            <a:pPr marL="0" indent="720725">
              <a:buNone/>
            </a:pPr>
            <a:r>
              <a:rPr lang="ru-RU" sz="4300" dirty="0"/>
              <a:t>На стадии осмысления работают такие приемы как "Чтение с </a:t>
            </a:r>
            <a:r>
              <a:rPr lang="ru-RU" sz="4300" dirty="0" smtClean="0"/>
              <a:t>остановками", </a:t>
            </a:r>
            <a:r>
              <a:rPr lang="ru-RU" sz="4300" dirty="0" smtClean="0">
                <a:hlinkClick r:id="rId5"/>
              </a:rPr>
              <a:t>"</a:t>
            </a:r>
            <a:r>
              <a:rPr lang="ru-RU" sz="4300" dirty="0">
                <a:hlinkClick r:id="rId5"/>
              </a:rPr>
              <a:t>Кубик </a:t>
            </a:r>
            <a:r>
              <a:rPr lang="ru-RU" sz="4300" dirty="0" err="1">
                <a:hlinkClick r:id="rId5"/>
              </a:rPr>
              <a:t>Блума</a:t>
            </a:r>
            <a:r>
              <a:rPr lang="ru-RU" sz="4300" dirty="0">
                <a:hlinkClick r:id="rId5"/>
              </a:rPr>
              <a:t>"</a:t>
            </a:r>
            <a:r>
              <a:rPr lang="ru-RU" sz="4300" dirty="0"/>
              <a:t>, </a:t>
            </a:r>
            <a:r>
              <a:rPr lang="ru-RU" sz="4300" dirty="0">
                <a:hlinkClick r:id="rId6"/>
              </a:rPr>
              <a:t>"Толстые и тонике вопросы"</a:t>
            </a:r>
            <a:r>
              <a:rPr lang="ru-RU" sz="4300" dirty="0"/>
              <a:t>, </a:t>
            </a:r>
            <a:r>
              <a:rPr lang="ru-RU" sz="4300" dirty="0">
                <a:hlinkClick r:id="rId7"/>
              </a:rPr>
              <a:t>таблица "ЗХУ".</a:t>
            </a:r>
            <a:endParaRPr lang="ru-RU" sz="4300" dirty="0"/>
          </a:p>
          <a:p>
            <a:pPr marL="0" indent="720725">
              <a:buNone/>
            </a:pPr>
            <a:r>
              <a:rPr lang="ru-RU" sz="4300" dirty="0"/>
              <a:t>Для стадии размышления подходят </a:t>
            </a:r>
            <a:r>
              <a:rPr lang="ru-RU" sz="4300" dirty="0">
                <a:hlinkClick r:id="rId8"/>
              </a:rPr>
              <a:t>"Шесть шляп</a:t>
            </a:r>
            <a:r>
              <a:rPr lang="ru-RU" sz="4300" dirty="0"/>
              <a:t>", </a:t>
            </a:r>
            <a:r>
              <a:rPr lang="ru-RU" sz="4300" dirty="0">
                <a:hlinkClick r:id="rId9"/>
              </a:rPr>
              <a:t>"Синквейн"</a:t>
            </a:r>
            <a:r>
              <a:rPr lang="ru-RU" sz="4300" dirty="0"/>
              <a:t>, "Ромашка вопросов", "Эссе".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2408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1134"/>
            <a:ext cx="9304020" cy="64496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Прием "</a:t>
            </a:r>
            <a:r>
              <a:rPr lang="ru-RU" sz="3200" b="1" dirty="0" err="1">
                <a:solidFill>
                  <a:schemeClr val="accent6">
                    <a:lumMod val="75000"/>
                  </a:schemeClr>
                </a:solidFill>
              </a:rPr>
              <a:t>Инсерт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" может работать на каждом этапе урока.</a:t>
            </a:r>
          </a:p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Во-первых</a:t>
            </a:r>
            <a:r>
              <a:rPr lang="ru-RU" sz="3200" dirty="0"/>
              <a:t>, он заставляет вспомнить то, что уже известно, то есть то, что нужно для стадии вызова.</a:t>
            </a:r>
          </a:p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Во-вторых</a:t>
            </a:r>
            <a:r>
              <a:rPr lang="ru-RU" sz="3200" dirty="0"/>
              <a:t>, позволяет вычленить из текста новое — что характерно для стадии осмысления.</a:t>
            </a:r>
          </a:p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И, в-третьих</a:t>
            </a:r>
            <a:r>
              <a:rPr lang="ru-RU" sz="3200" dirty="0"/>
              <a:t>, предполагает самостоятельный анализ информации, интерактивное обсуждение, что приемлемо на стадии размышления или рефлексии.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16902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7014" y="305296"/>
            <a:ext cx="8324116" cy="57526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4000" i="1" dirty="0" err="1"/>
              <a:t>Инсерт</a:t>
            </a:r>
            <a:r>
              <a:rPr lang="ru-RU" sz="4000" i="1" dirty="0"/>
              <a:t> — один из приемов технологии развития критического мышления. Попробуем разобраться, что это за прием, как и когда он используется, отметим его плюсы и минусы. Почему в литературе этот прием часто называют технологией эффективного чтения</a:t>
            </a:r>
            <a:r>
              <a:rPr lang="ru-RU" sz="4000" i="1" dirty="0" smtClean="0"/>
              <a:t>?</a:t>
            </a:r>
          </a:p>
          <a:p>
            <a:pPr marL="0" indent="0">
              <a:buNone/>
            </a:pPr>
            <a:endParaRPr lang="ru-RU" sz="4000" i="1" dirty="0"/>
          </a:p>
          <a:p>
            <a:pPr marL="0" indent="0">
              <a:buNone/>
            </a:pPr>
            <a:r>
              <a:rPr lang="ru-RU" sz="4000" i="1" dirty="0" smtClean="0"/>
              <a:t>Авторы приема — ученые Д. </a:t>
            </a:r>
            <a:r>
              <a:rPr lang="ru-RU" sz="4000" i="1" dirty="0" err="1" smtClean="0"/>
              <a:t>Воган</a:t>
            </a:r>
            <a:r>
              <a:rPr lang="ru-RU" sz="4000" i="1" dirty="0" smtClean="0"/>
              <a:t> и Т. </a:t>
            </a:r>
            <a:r>
              <a:rPr lang="ru-RU" sz="4000" i="1" dirty="0" err="1" smtClean="0"/>
              <a:t>Эстес</a:t>
            </a:r>
            <a:r>
              <a:rPr lang="ru-RU" sz="4000" i="1" dirty="0" smtClean="0"/>
              <a:t>. Позднее прием модифицировали Ч. Темпл, К. </a:t>
            </a:r>
            <a:r>
              <a:rPr lang="ru-RU" sz="4000" i="1" dirty="0" err="1" smtClean="0"/>
              <a:t>Меридит</a:t>
            </a:r>
            <a:r>
              <a:rPr lang="ru-RU" sz="4000" i="1" dirty="0" smtClean="0"/>
              <a:t> и Д. </a:t>
            </a:r>
            <a:r>
              <a:rPr lang="ru-RU" sz="4000" i="1" dirty="0" err="1" smtClean="0"/>
              <a:t>Стилл</a:t>
            </a:r>
            <a:r>
              <a:rPr lang="ru-RU" sz="4000" i="1" dirty="0" smtClean="0"/>
              <a:t>, которые предложили использовать "</a:t>
            </a:r>
            <a:r>
              <a:rPr lang="ru-RU" sz="4000" i="1" dirty="0" err="1" smtClean="0"/>
              <a:t>инсерт</a:t>
            </a:r>
            <a:r>
              <a:rPr lang="ru-RU" sz="4000" i="1" dirty="0" smtClean="0"/>
              <a:t>" в технологии критического мышления.</a:t>
            </a:r>
            <a:endParaRPr lang="ru-RU" sz="4000" dirty="0" smtClean="0"/>
          </a:p>
          <a:p>
            <a:pPr marL="0" indent="0">
              <a:buNone/>
            </a:pPr>
            <a:endParaRPr lang="ru-RU" sz="4000" i="1" dirty="0" smtClean="0"/>
          </a:p>
          <a:p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1581074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16727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4100" b="1" dirty="0" smtClean="0"/>
              <a:t>Название </a:t>
            </a:r>
            <a:r>
              <a:rPr lang="ru-RU" sz="4100" b="1" dirty="0"/>
              <a:t>приема представляет собой аббревиатуру:</a:t>
            </a:r>
          </a:p>
          <a:p>
            <a:pPr marL="0" indent="2606675">
              <a:buNone/>
            </a:pPr>
            <a:r>
              <a:rPr lang="en-US" sz="4100" b="1" dirty="0"/>
              <a:t>I — interactive (</a:t>
            </a:r>
            <a:r>
              <a:rPr lang="ru-RU" sz="4100" b="1" dirty="0"/>
              <a:t>интерактивная).</a:t>
            </a:r>
          </a:p>
          <a:p>
            <a:pPr marL="0" indent="2606675">
              <a:buNone/>
            </a:pPr>
            <a:r>
              <a:rPr lang="en-US" sz="4100" b="1" dirty="0"/>
              <a:t>N — noting (</a:t>
            </a:r>
            <a:r>
              <a:rPr lang="ru-RU" sz="4100" b="1" dirty="0"/>
              <a:t>познавательная).</a:t>
            </a:r>
          </a:p>
          <a:p>
            <a:pPr marL="0" indent="2606675">
              <a:buNone/>
            </a:pPr>
            <a:r>
              <a:rPr lang="en-US" sz="4100" b="1" dirty="0"/>
              <a:t>S — system  for (</a:t>
            </a:r>
            <a:r>
              <a:rPr lang="ru-RU" sz="4100" b="1" dirty="0"/>
              <a:t>система).</a:t>
            </a:r>
          </a:p>
          <a:p>
            <a:pPr marL="0" indent="2606675">
              <a:buNone/>
            </a:pPr>
            <a:r>
              <a:rPr lang="en-US" sz="4100" b="1" dirty="0"/>
              <a:t>E — effective (</a:t>
            </a:r>
            <a:r>
              <a:rPr lang="ru-RU" sz="4100" b="1" dirty="0"/>
              <a:t>для эффективного).</a:t>
            </a:r>
          </a:p>
          <a:p>
            <a:pPr marL="0" indent="2606675">
              <a:buNone/>
            </a:pPr>
            <a:r>
              <a:rPr lang="en-US" sz="4100" b="1" dirty="0"/>
              <a:t>R — reading (</a:t>
            </a:r>
            <a:r>
              <a:rPr lang="ru-RU" sz="4100" b="1" dirty="0"/>
              <a:t>чтения).</a:t>
            </a:r>
          </a:p>
          <a:p>
            <a:pPr marL="0" indent="2606675">
              <a:buNone/>
            </a:pPr>
            <a:r>
              <a:rPr lang="en-US" sz="4100" b="1" dirty="0"/>
              <a:t>T — thinking (</a:t>
            </a:r>
            <a:r>
              <a:rPr lang="ru-RU" sz="4100" b="1" dirty="0"/>
              <a:t>и размышления).</a:t>
            </a:r>
          </a:p>
          <a:p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2986013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271144"/>
            <a:ext cx="10515600" cy="614108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4800" b="1" dirty="0">
                <a:solidFill>
                  <a:srgbClr val="FF0000"/>
                </a:solidFill>
              </a:rPr>
              <a:t>Как использовать прием "</a:t>
            </a:r>
            <a:r>
              <a:rPr lang="ru-RU" sz="4800" b="1" dirty="0" err="1">
                <a:solidFill>
                  <a:srgbClr val="FF0000"/>
                </a:solidFill>
              </a:rPr>
              <a:t>Инсерт</a:t>
            </a:r>
            <a:r>
              <a:rPr lang="ru-RU" sz="4800" b="1" dirty="0">
                <a:solidFill>
                  <a:srgbClr val="FF0000"/>
                </a:solidFill>
              </a:rPr>
              <a:t>" на уроках</a:t>
            </a:r>
          </a:p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r>
              <a:rPr lang="ru-RU" sz="3900" b="1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ru-RU" sz="3900" b="1" dirty="0">
                <a:solidFill>
                  <a:schemeClr val="accent6">
                    <a:lumMod val="75000"/>
                  </a:schemeClr>
                </a:solidFill>
              </a:rPr>
              <a:t>. Учащиеся читают текст, маркируя его специальными значками:</a:t>
            </a:r>
          </a:p>
          <a:p>
            <a:pPr marL="0" indent="0">
              <a:buNone/>
            </a:pPr>
            <a:r>
              <a:rPr lang="ru-RU" sz="3200" b="1" dirty="0" smtClean="0"/>
              <a:t>V</a:t>
            </a:r>
            <a:r>
              <a:rPr lang="ru-RU" sz="3200" dirty="0" smtClean="0"/>
              <a:t> — я это знаю;</a:t>
            </a:r>
          </a:p>
          <a:p>
            <a:pPr marL="0" indent="0">
              <a:buNone/>
            </a:pPr>
            <a:r>
              <a:rPr lang="ru-RU" sz="3200" b="1" dirty="0" smtClean="0"/>
              <a:t>+ </a:t>
            </a:r>
            <a:r>
              <a:rPr lang="ru-RU" sz="3200" dirty="0"/>
              <a:t>— это новая информация для меня;</a:t>
            </a:r>
          </a:p>
          <a:p>
            <a:pPr marL="0" indent="0">
              <a:buNone/>
            </a:pPr>
            <a:r>
              <a:rPr lang="ru-RU" sz="3200" b="1" dirty="0"/>
              <a:t>- </a:t>
            </a:r>
            <a:r>
              <a:rPr lang="ru-RU" sz="3200" dirty="0"/>
              <a:t>— я думал по-другому, это противоречит тому, что я знал;</a:t>
            </a:r>
          </a:p>
          <a:p>
            <a:pPr marL="0" indent="0">
              <a:buNone/>
            </a:pPr>
            <a:r>
              <a:rPr lang="ru-RU" sz="3200" b="1" dirty="0"/>
              <a:t>?</a:t>
            </a:r>
            <a:r>
              <a:rPr lang="ru-RU" sz="3200" dirty="0"/>
              <a:t> — это мне непонятно, нужны объяснения, уточнения.</a:t>
            </a:r>
          </a:p>
          <a:p>
            <a:pPr marL="0" indent="0">
              <a:buNone/>
            </a:pPr>
            <a:endParaRPr lang="ru-RU" sz="3200" b="1" dirty="0" smtClean="0"/>
          </a:p>
          <a:p>
            <a:pPr marL="0" indent="0">
              <a:buNone/>
            </a:pPr>
            <a:endParaRPr lang="ru-RU" sz="3200" b="1" dirty="0"/>
          </a:p>
          <a:p>
            <a:pPr marL="0" indent="0">
              <a:buNone/>
            </a:pPr>
            <a:r>
              <a:rPr lang="ru-RU" sz="3200" b="1" dirty="0" smtClean="0"/>
              <a:t>Совет</a:t>
            </a:r>
            <a:r>
              <a:rPr lang="ru-RU" sz="3200" dirty="0"/>
              <a:t>: маркировки в тексте удобнее делать на полях карандашом. Или можно подложит полоску бумаги, чтобы не пачкать учебники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4450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3910" y="43116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</a:rPr>
              <a:t>2. Заполняется </a:t>
            </a: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</a:rPr>
              <a:t>таблица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80516"/>
              </p:ext>
            </p:extLst>
          </p:nvPr>
        </p:nvGraphicFramePr>
        <p:xfrm>
          <a:off x="969010" y="1725506"/>
          <a:ext cx="8128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6600" dirty="0" smtClean="0"/>
                        <a:t>V</a:t>
                      </a:r>
                      <a:endParaRPr lang="ru-RU" sz="6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dirty="0" smtClean="0"/>
                        <a:t>+</a:t>
                      </a:r>
                      <a:endParaRPr lang="ru-RU" sz="6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dirty="0" smtClean="0"/>
                        <a:t>-</a:t>
                      </a:r>
                      <a:endParaRPr lang="ru-RU" sz="6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dirty="0" smtClean="0"/>
                        <a:t>?</a:t>
                      </a:r>
                      <a:endParaRPr lang="ru-RU" sz="6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Здесь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тезисно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записываются термины и понятия, встречающиеся в тексте, которые уже были известны.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Отмечается все новое, что стало известно из текста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Отмечаются противоречия. То есть, ученик отмечает то, что идет вразрез с его знаниями и убеждениями.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Перечисляются непонятные моменты, те, что требуют уточнения или вопросы, возникшие по мере прочтения текста.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287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" y="236855"/>
            <a:ext cx="10515600" cy="9404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b="1" dirty="0" smtClean="0"/>
              <a:t>Вот </a:t>
            </a:r>
            <a:r>
              <a:rPr lang="ru-RU" sz="2800" b="1" dirty="0"/>
              <a:t>пример заполнения таблицы </a:t>
            </a:r>
            <a:r>
              <a:rPr lang="ru-RU" sz="2800" b="1" dirty="0" err="1" smtClean="0"/>
              <a:t>Инсёрт</a:t>
            </a:r>
            <a:r>
              <a:rPr lang="ru-RU" sz="2800" b="1" dirty="0" smtClean="0"/>
              <a:t> </a:t>
            </a:r>
            <a:r>
              <a:rPr lang="ru-RU" sz="2800" b="1" dirty="0"/>
              <a:t>на уроке </a:t>
            </a:r>
            <a:r>
              <a:rPr lang="ru-RU" sz="2800" b="1" dirty="0" smtClean="0"/>
              <a:t>информатики </a:t>
            </a:r>
            <a:r>
              <a:rPr lang="ru-RU" sz="2800" b="1" dirty="0"/>
              <a:t>по теме </a:t>
            </a:r>
            <a:r>
              <a:rPr lang="ru-RU" sz="2800" b="1" dirty="0" smtClean="0"/>
              <a:t>«Двоичная система счисления»</a:t>
            </a:r>
            <a:endParaRPr lang="ru-RU" sz="2800" b="1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618202"/>
              </p:ext>
            </p:extLst>
          </p:nvPr>
        </p:nvGraphicFramePr>
        <p:xfrm>
          <a:off x="198120" y="1462616"/>
          <a:ext cx="105156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0570"/>
                <a:gridCol w="1962665"/>
                <a:gridCol w="1843465"/>
                <a:gridCol w="26289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6600" dirty="0" smtClean="0"/>
                        <a:t>V</a:t>
                      </a:r>
                      <a:endParaRPr lang="ru-RU" sz="6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dirty="0" smtClean="0"/>
                        <a:t>+</a:t>
                      </a:r>
                      <a:endParaRPr lang="ru-RU" sz="6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600" dirty="0" smtClean="0"/>
                        <a:t>-</a:t>
                      </a:r>
                      <a:endParaRPr lang="ru-RU" sz="6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600" dirty="0" smtClean="0"/>
                        <a:t>?</a:t>
                      </a:r>
                      <a:endParaRPr lang="ru-RU" sz="6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Вся информация на ЖД хранится в двоичном</a:t>
                      </a:r>
                      <a:r>
                        <a:rPr lang="ru-RU" sz="3200" baseline="0" dirty="0" smtClean="0"/>
                        <a:t> коде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1+1=10</a:t>
                      </a:r>
                    </a:p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1+1=10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Почему</a:t>
                      </a:r>
                      <a:r>
                        <a:rPr lang="ru-RU" sz="3200" baseline="0" dirty="0" smtClean="0"/>
                        <a:t> </a:t>
                      </a:r>
                      <a:r>
                        <a:rPr lang="ru-RU" sz="3200" dirty="0" smtClean="0"/>
                        <a:t>1+1=10 </a:t>
                      </a:r>
                    </a:p>
                    <a:p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738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8190" y="339724"/>
            <a:ext cx="8374380" cy="46208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>
                <a:solidFill>
                  <a:schemeClr val="accent6">
                    <a:lumMod val="75000"/>
                  </a:schemeClr>
                </a:solidFill>
              </a:rPr>
              <a:t>3. Чтение таблицы несколькими учениками (выборочно). Никакого обсуждения, просто зачитывание тезисов.</a:t>
            </a:r>
          </a:p>
        </p:txBody>
      </p:sp>
    </p:spTree>
    <p:extLst>
      <p:ext uri="{BB962C8B-B14F-4D97-AF65-F5344CB8AC3E}">
        <p14:creationId xmlns:p14="http://schemas.microsoft.com/office/powerpoint/2010/main" val="3374876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8190" y="282575"/>
            <a:ext cx="814578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400" b="1" dirty="0">
                <a:solidFill>
                  <a:schemeClr val="accent6">
                    <a:lumMod val="75000"/>
                  </a:schemeClr>
                </a:solidFill>
              </a:rPr>
              <a:t>4. Повторное чтение текста. Эта стадия переводит урок уже в этап осмысления. При этом таблица может пополниться, либо какие-то тезисы уже перейдут из одной колонки в другую.</a:t>
            </a:r>
          </a:p>
        </p:txBody>
      </p:sp>
    </p:spTree>
    <p:extLst>
      <p:ext uri="{BB962C8B-B14F-4D97-AF65-F5344CB8AC3E}">
        <p14:creationId xmlns:p14="http://schemas.microsoft.com/office/powerpoint/2010/main" val="2804916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5310" y="408305"/>
            <a:ext cx="8282940" cy="60039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400" b="1" dirty="0">
                <a:solidFill>
                  <a:schemeClr val="accent6">
                    <a:lumMod val="75000"/>
                  </a:schemeClr>
                </a:solidFill>
              </a:rPr>
              <a:t>5. </a:t>
            </a:r>
            <a:r>
              <a:rPr lang="ru-RU" sz="4400" b="1" dirty="0">
                <a:solidFill>
                  <a:schemeClr val="accent6">
                    <a:lumMod val="75000"/>
                  </a:schemeClr>
                </a:solidFill>
                <a:hlinkClick r:id="rId2"/>
              </a:rPr>
              <a:t>Рефлексия</a:t>
            </a:r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4400" b="1" dirty="0">
                <a:solidFill>
                  <a:schemeClr val="accent6">
                    <a:lumMod val="75000"/>
                  </a:schemeClr>
                </a:solidFill>
              </a:rPr>
              <a:t>На данном этапе обсуждаются записи, внесенные в таблицу. Идет анализ того, как накапливаются знания. Путь от старого к новому становится более наглядным и понятным.</a:t>
            </a:r>
          </a:p>
        </p:txBody>
      </p:sp>
    </p:spTree>
    <p:extLst>
      <p:ext uri="{BB962C8B-B14F-4D97-AF65-F5344CB8AC3E}">
        <p14:creationId xmlns:p14="http://schemas.microsoft.com/office/powerpoint/2010/main" val="263038456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</TotalTime>
  <Words>613</Words>
  <Application>Microsoft Office PowerPoint</Application>
  <PresentationFormat>Широкоэкранный</PresentationFormat>
  <Paragraphs>67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Грань</vt:lpstr>
      <vt:lpstr>Инсёрт  — прием технологии критического мышления (ТКМ)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Нюансы применения приема ТКМ "Инсерт" </vt:lpstr>
      <vt:lpstr>Когда использовать прием Инсерт? </vt:lpstr>
      <vt:lpstr>Прием "Инсерт" в рамках уроков по ТКМ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Инсёрт — прием технологии критического мышления. Что это такое и как использовать на уроке?</dc:title>
  <dc:creator>Слушатель</dc:creator>
  <cp:lastModifiedBy>Слушатель</cp:lastModifiedBy>
  <cp:revision>11</cp:revision>
  <dcterms:created xsi:type="dcterms:W3CDTF">2018-04-05T05:57:45Z</dcterms:created>
  <dcterms:modified xsi:type="dcterms:W3CDTF">2018-04-05T09:39:34Z</dcterms:modified>
</cp:coreProperties>
</file>