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51.xml" ContentType="application/vnd.openxmlformats-officedocument.presentationml.slideLayout+xml"/>
  <Override PartName="/ppt/theme/theme12.xml" ContentType="application/vnd.openxmlformats-officedocument.theme+xml"/>
  <Override PartName="/ppt/slideLayouts/slideLayout52.xml" ContentType="application/vnd.openxmlformats-officedocument.presentationml.slideLayout+xml"/>
  <Override PartName="/ppt/theme/theme13.xml" ContentType="application/vnd.openxmlformats-officedocument.theme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Layouts/slideLayout54.xml" ContentType="application/vnd.openxmlformats-officedocument.presentationml.slideLayout+xml"/>
  <Override PartName="/ppt/theme/theme15.xml" ContentType="application/vnd.openxmlformats-officedocument.theme+xml"/>
  <Override PartName="/ppt/slideLayouts/slideLayout55.xml" ContentType="application/vnd.openxmlformats-officedocument.presentationml.slideLayout+xml"/>
  <Override PartName="/ppt/theme/theme16.xml" ContentType="application/vnd.openxmlformats-officedocument.theme+xml"/>
  <Override PartName="/ppt/slideLayouts/slideLayout56.xml" ContentType="application/vnd.openxmlformats-officedocument.presentationml.slideLayout+xml"/>
  <Override PartName="/ppt/theme/theme17.xml" ContentType="application/vnd.openxmlformats-officedocument.theme+xml"/>
  <Override PartName="/ppt/slideLayouts/slideLayout57.xml" ContentType="application/vnd.openxmlformats-officedocument.presentationml.slideLayout+xml"/>
  <Override PartName="/ppt/theme/theme18.xml" ContentType="application/vnd.openxmlformats-officedocument.theme+xml"/>
  <Override PartName="/ppt/slideLayouts/slideLayout58.xml" ContentType="application/vnd.openxmlformats-officedocument.presentationml.slideLayout+xml"/>
  <Override PartName="/ppt/theme/theme19.xml" ContentType="application/vnd.openxmlformats-officedocument.theme+xml"/>
  <Override PartName="/ppt/slideLayouts/slideLayout59.xml" ContentType="application/vnd.openxmlformats-officedocument.presentationml.slideLayout+xml"/>
  <Override PartName="/ppt/theme/theme20.xml" ContentType="application/vnd.openxmlformats-officedocument.theme+xml"/>
  <Override PartName="/ppt/slideLayouts/slideLayout60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4777" r:id="rId2"/>
    <p:sldMasterId id="2147484790" r:id="rId3"/>
    <p:sldMasterId id="2147484803" r:id="rId4"/>
    <p:sldMasterId id="2147485445" r:id="rId5"/>
    <p:sldMasterId id="2147485635" r:id="rId6"/>
    <p:sldMasterId id="2147485636" r:id="rId7"/>
    <p:sldMasterId id="2147485637" r:id="rId8"/>
    <p:sldMasterId id="2147485638" r:id="rId9"/>
    <p:sldMasterId id="2147485639" r:id="rId10"/>
    <p:sldMasterId id="2147485640" r:id="rId11"/>
    <p:sldMasterId id="2147485641" r:id="rId12"/>
    <p:sldMasterId id="2147485642" r:id="rId13"/>
    <p:sldMasterId id="2147485643" r:id="rId14"/>
    <p:sldMasterId id="2147485644" r:id="rId15"/>
    <p:sldMasterId id="2147485645" r:id="rId16"/>
    <p:sldMasterId id="2147485647" r:id="rId17"/>
    <p:sldMasterId id="2147485648" r:id="rId18"/>
    <p:sldMasterId id="2147485649" r:id="rId19"/>
    <p:sldMasterId id="2147485650" r:id="rId20"/>
    <p:sldMasterId id="2147485651" r:id="rId21"/>
  </p:sldMasterIdLst>
  <p:notesMasterIdLst>
    <p:notesMasterId r:id="rId38"/>
  </p:notesMasterIdLst>
  <p:sldIdLst>
    <p:sldId id="373" r:id="rId22"/>
    <p:sldId id="385" r:id="rId23"/>
    <p:sldId id="391" r:id="rId24"/>
    <p:sldId id="425" r:id="rId25"/>
    <p:sldId id="426" r:id="rId26"/>
    <p:sldId id="445" r:id="rId27"/>
    <p:sldId id="424" r:id="rId28"/>
    <p:sldId id="446" r:id="rId29"/>
    <p:sldId id="428" r:id="rId30"/>
    <p:sldId id="437" r:id="rId31"/>
    <p:sldId id="436" r:id="rId32"/>
    <p:sldId id="406" r:id="rId33"/>
    <p:sldId id="432" r:id="rId34"/>
    <p:sldId id="440" r:id="rId35"/>
    <p:sldId id="420" r:id="rId36"/>
    <p:sldId id="447" r:id="rId37"/>
  </p:sldIdLst>
  <p:sldSz cx="9144000" cy="6858000" type="screen4x3"/>
  <p:notesSz cx="6858000" cy="9144000"/>
  <p:custDataLst>
    <p:tags r:id="rId39"/>
  </p:custDataLst>
  <p:defaultTextStyle>
    <a:defPPr algn="l" rtl="0" eaLnBrk="0" hangingPunct="0">
      <a:defRPr kumimoji="0" lang="en-US" alt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ru-RU" altLang="en-US" sz="1200"/>
          </a:p>
        </p:txBody>
      </p:sp>
      <p:sp>
        <p:nvSpPr>
          <p:cNvPr id="24579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E7B03A61-445F-4938-81F7-5FECDC634F2E}" type="datetime1">
              <a:rPr lang="ru-RU" altLang="en-US" sz="1200"/>
              <a:t>17.01.2022</a:t>
            </a:fld>
            <a:endParaRPr lang="ru-RU" altLang="en-US" sz="1200"/>
          </a:p>
        </p:txBody>
      </p:sp>
      <p:sp>
        <p:nvSpPr>
          <p:cNvPr id="24580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24581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582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ru-RU" altLang="en-US" sz="1200"/>
          </a:p>
        </p:txBody>
      </p:sp>
      <p:sp>
        <p:nvSpPr>
          <p:cNvPr id="24583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020AD9A5-22F3-4BB4-9FAD-5DE270CC634E}" type="slidenum">
              <a:rPr lang="ru-RU" altLang="ru-RU" sz="1200"/>
              <a:t>‹#›</a:t>
            </a:fld>
            <a:endParaRPr lang="ru-RU" altLang="ru-RU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9"/>
            <a:ext cx="2057400" cy="5900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9"/>
            <a:ext cx="6019800" cy="5900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9"/>
            <a:ext cx="2057400" cy="5900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9"/>
            <a:ext cx="6019800" cy="5900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9"/>
            <a:ext cx="2057400" cy="5900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9"/>
            <a:ext cx="6019800" cy="5900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9"/>
            <a:ext cx="2057400" cy="5900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9"/>
            <a:ext cx="6019800" cy="5900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295400"/>
            <a:ext cx="7772400" cy="4648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ru-RU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9"/>
            <a:ext cx="2057400" cy="5900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9"/>
            <a:ext cx="6019800" cy="5900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ru-RU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4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027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1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r>
              <a:rPr sz="1000" b="1">
                <a:latin typeface="Verdana" pitchFamily="34" charset="0"/>
              </a:rPr>
              <a:t>www.themegallery.com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r>
              <a:rPr sz="1200" b="1">
                <a:latin typeface="Verdana" pitchFamily="34" charset="0"/>
              </a:rPr>
              <a:t>Company Logo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fld id="{D63E04EC-80F7-4FEC-90A2-30C108773C49}" type="slidenum">
              <a:rPr lang="en-US" altLang="ru-RU" sz="1000" b="1">
                <a:latin typeface="Verdana" pitchFamily="34" charset="0"/>
              </a:rPr>
              <a:t>‹#›</a:t>
            </a:fld>
            <a:endParaRPr lang="en-US" altLang="ru-RU" sz="1000" b="1">
              <a:latin typeface="Verdana" pitchFamily="34" charset="0"/>
            </a:endParaRPr>
          </a:p>
        </p:txBody>
      </p:sp>
      <p:sp>
        <p:nvSpPr>
          <p:cNvPr id="1032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3" r:id="rId1"/>
    <p:sldLayoutId id="2147485654" r:id="rId2"/>
    <p:sldLayoutId id="2147485655" r:id="rId3"/>
    <p:sldLayoutId id="2147485656" r:id="rId4"/>
    <p:sldLayoutId id="2147485657" r:id="rId5"/>
    <p:sldLayoutId id="2147485658" r:id="rId6"/>
    <p:sldLayoutId id="2147485659" r:id="rId7"/>
    <p:sldLayoutId id="2147485660" r:id="rId8"/>
    <p:sldLayoutId id="2147485661" r:id="rId9"/>
    <p:sldLayoutId id="2147485662" r:id="rId10"/>
    <p:sldLayoutId id="2147485663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7"/>
          <p:cNvGrpSpPr/>
          <p:nvPr/>
        </p:nvGrpSpPr>
        <p:grpSpPr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11270" name="Freeform 18"/>
            <p:cNvSpPr/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0" b="0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dist="77251" dir="4832261" algn="ctr">
                <a:srgbClr val="000066">
                  <a:alpha val="18999"/>
                </a:srgbClr>
              </a:outerShdw>
            </a:effectLst>
          </p:spPr>
        </p:sp>
        <p:sp>
          <p:nvSpPr>
            <p:cNvPr id="11271" name="Freeform 19" descr="01_img(Global Digtal Desigm(imageState)"/>
            <p:cNvSpPr/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0" b="0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9525">
              <a:noFill/>
              <a:round/>
            </a:ln>
          </p:spPr>
        </p:sp>
      </p:grpSp>
      <p:sp>
        <p:nvSpPr>
          <p:cNvPr id="1126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lvl="0" indent="0" eaLnBrk="1" hangingPunct="1"/>
            <a:r>
              <a:rPr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1268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269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9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7"/>
          <p:cNvGrpSpPr/>
          <p:nvPr/>
        </p:nvGrpSpPr>
        <p:grpSpPr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12294" name="Freeform 18"/>
            <p:cNvSpPr/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0" b="0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dist="77251" dir="4832261" algn="ctr">
                <a:srgbClr val="000066">
                  <a:alpha val="18999"/>
                </a:srgbClr>
              </a:outerShdw>
            </a:effectLst>
          </p:spPr>
        </p:sp>
        <p:sp>
          <p:nvSpPr>
            <p:cNvPr id="12295" name="Freeform 19" descr="01_img(Global Digtal Desigm(imageState)"/>
            <p:cNvSpPr/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0" b="0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9525">
              <a:noFill/>
              <a:round/>
            </a:ln>
          </p:spPr>
        </p:sp>
      </p:grpSp>
      <p:sp>
        <p:nvSpPr>
          <p:cNvPr id="12291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lvl="0" indent="0" eaLnBrk="1" hangingPunct="1"/>
            <a:r>
              <a:rPr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2292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2293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1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3315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3316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3317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3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4339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4341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4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5363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5365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6387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6389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7411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7413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7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9459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9461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9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20483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0485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0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21507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1509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1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3075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1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3076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r>
              <a:rPr sz="1000" b="1">
                <a:solidFill>
                  <a:srgbClr val="1D528D"/>
                </a:solidFill>
                <a:latin typeface="Verdana" pitchFamily="34" charset="0"/>
              </a:rPr>
              <a:t>www.themegallery.com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r>
              <a:rPr sz="1200" b="1">
                <a:solidFill>
                  <a:srgbClr val="1D528D"/>
                </a:solidFill>
                <a:latin typeface="Verdana" pitchFamily="34" charset="0"/>
              </a:rPr>
              <a:t>Company Logo</a:t>
            </a: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fld id="{A9921BA8-618D-4980-90F5-CEA2CD93E649}" type="slidenum">
              <a:rPr lang="en-US" altLang="ru-RU" sz="1000" b="1">
                <a:solidFill>
                  <a:srgbClr val="1D528D"/>
                </a:solidFill>
                <a:latin typeface="Verdana" pitchFamily="34" charset="0"/>
              </a:rPr>
              <a:t>‹#›</a:t>
            </a:fld>
            <a:endParaRPr lang="en-US" altLang="ru-RU" sz="1000" b="1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3080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8" r:id="rId1"/>
    <p:sldLayoutId id="2147485679" r:id="rId2"/>
    <p:sldLayoutId id="2147485680" r:id="rId3"/>
    <p:sldLayoutId id="2147485681" r:id="rId4"/>
    <p:sldLayoutId id="2147485682" r:id="rId5"/>
    <p:sldLayoutId id="2147485683" r:id="rId6"/>
    <p:sldLayoutId id="2147485684" r:id="rId7"/>
    <p:sldLayoutId id="2147485685" r:id="rId8"/>
    <p:sldLayoutId id="2147485686" r:id="rId9"/>
    <p:sldLayoutId id="2147485687" r:id="rId10"/>
    <p:sldLayoutId id="2147485688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22531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533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2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23555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3557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3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4099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1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r>
              <a:rPr sz="1000" b="1">
                <a:solidFill>
                  <a:srgbClr val="1D528D"/>
                </a:solidFill>
                <a:latin typeface="Verdana" pitchFamily="34" charset="0"/>
              </a:rPr>
              <a:t>www.themegallery.com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r>
              <a:rPr sz="1200" b="1">
                <a:solidFill>
                  <a:srgbClr val="1D528D"/>
                </a:solidFill>
                <a:latin typeface="Verdana" pitchFamily="34" charset="0"/>
              </a:rPr>
              <a:t>Company Logo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fld id="{2B73378E-BF9E-4F3C-B3AA-83BFBAAF7943}" type="slidenum">
              <a:rPr lang="en-US" altLang="ru-RU" sz="1000" b="1">
                <a:solidFill>
                  <a:srgbClr val="1D528D"/>
                </a:solidFill>
                <a:latin typeface="Verdana" pitchFamily="34" charset="0"/>
              </a:rPr>
              <a:t>‹#›</a:t>
            </a:fld>
            <a:endParaRPr lang="en-US" altLang="ru-RU" sz="1000" b="1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4104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0" r:id="rId1"/>
    <p:sldLayoutId id="2147485691" r:id="rId2"/>
    <p:sldLayoutId id="2147485692" r:id="rId3"/>
    <p:sldLayoutId id="2147485693" r:id="rId4"/>
    <p:sldLayoutId id="2147485694" r:id="rId5"/>
    <p:sldLayoutId id="2147485695" r:id="rId6"/>
    <p:sldLayoutId id="2147485696" r:id="rId7"/>
    <p:sldLayoutId id="2147485697" r:id="rId8"/>
    <p:sldLayoutId id="2147485698" r:id="rId9"/>
    <p:sldLayoutId id="2147485699" r:id="rId10"/>
    <p:sldLayoutId id="2147485700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5123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1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r>
              <a:rPr sz="1000" b="1">
                <a:solidFill>
                  <a:srgbClr val="1D528D"/>
                </a:solidFill>
                <a:latin typeface="Verdana" pitchFamily="34" charset="0"/>
              </a:rPr>
              <a:t>www.themegallery.com</a:t>
            </a: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r>
              <a:rPr sz="1200" b="1">
                <a:solidFill>
                  <a:srgbClr val="1D528D"/>
                </a:solidFill>
                <a:latin typeface="Verdana" pitchFamily="34" charset="0"/>
              </a:rPr>
              <a:t>Company Logo</a:t>
            </a:r>
          </a:p>
        </p:txBody>
      </p:sp>
      <p:sp>
        <p:nvSpPr>
          <p:cNvPr id="512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fld id="{955C63A6-BD0B-4652-9465-8C598F9BC68E}" type="slidenum">
              <a:rPr lang="en-US" altLang="ru-RU" sz="1000" b="1">
                <a:solidFill>
                  <a:srgbClr val="1D528D"/>
                </a:solidFill>
                <a:latin typeface="Verdana" pitchFamily="34" charset="0"/>
              </a:rPr>
              <a:t>‹#›</a:t>
            </a:fld>
            <a:endParaRPr lang="en-US" altLang="ru-RU" sz="1000" b="1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5128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2" r:id="rId1"/>
    <p:sldLayoutId id="2147485703" r:id="rId2"/>
    <p:sldLayoutId id="2147485704" r:id="rId3"/>
    <p:sldLayoutId id="2147485705" r:id="rId4"/>
    <p:sldLayoutId id="2147485706" r:id="rId5"/>
    <p:sldLayoutId id="2147485707" r:id="rId6"/>
    <p:sldLayoutId id="2147485708" r:id="rId7"/>
    <p:sldLayoutId id="2147485709" r:id="rId8"/>
    <p:sldLayoutId id="2147485710" r:id="rId9"/>
    <p:sldLayoutId id="2147485711" r:id="rId10"/>
    <p:sldLayoutId id="2147485712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6147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3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2812" eaLnBrk="1" hangingPunct="1"/>
            <a:r>
              <a:rPr lang="en-US" altLang="en-US" sz="1000" b="1">
                <a:latin typeface="Verdana" pitchFamily="34" charset="0"/>
                <a:ea typeface="Arial" pitchFamily="34" charset="0"/>
              </a:rPr>
              <a:t>www.themegallery.com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defTabSz="912812" eaLnBrk="1" hangingPunct="1"/>
            <a:r>
              <a:rPr lang="en-US" altLang="en-US" sz="1200" b="1">
                <a:latin typeface="Verdana" pitchFamily="34" charset="0"/>
                <a:ea typeface="Arial" pitchFamily="34" charset="0"/>
              </a:rPr>
              <a:t>Company Logo</a:t>
            </a:r>
          </a:p>
        </p:txBody>
      </p:sp>
      <p:sp>
        <p:nvSpPr>
          <p:cNvPr id="615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2812" eaLnBrk="1" hangingPunct="1"/>
            <a:fld id="{E2A9CD76-04D2-46B6-81E4-28AF04BD03DF}" type="slidenum">
              <a:rPr lang="en-US" altLang="ru-RU" sz="1000" b="1">
                <a:latin typeface="Verdana" pitchFamily="34" charset="0"/>
                <a:ea typeface="Arial" pitchFamily="34" charset="0"/>
              </a:rPr>
              <a:t>‹#›</a:t>
            </a:fld>
            <a:endParaRPr lang="en-US" altLang="ru-RU" sz="1000" b="1">
              <a:latin typeface="Verdana" pitchFamily="34" charset="0"/>
              <a:ea typeface="Arial" pitchFamily="34" charset="0"/>
            </a:endParaRPr>
          </a:p>
        </p:txBody>
      </p:sp>
      <p:sp>
        <p:nvSpPr>
          <p:cNvPr id="6152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7"/>
          <p:cNvGrpSpPr/>
          <p:nvPr/>
        </p:nvGrpSpPr>
        <p:grpSpPr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7174" name="Freeform 18"/>
            <p:cNvSpPr/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0" b="0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dist="77251" dir="4832261" algn="ctr">
                <a:srgbClr val="000066">
                  <a:alpha val="18999"/>
                </a:srgbClr>
              </a:outerShdw>
            </a:effectLst>
          </p:spPr>
        </p:sp>
        <p:sp>
          <p:nvSpPr>
            <p:cNvPr id="7175" name="Freeform 19" descr="01_img(Global Digtal Desigm(imageState)"/>
            <p:cNvSpPr/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0" b="0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9525">
              <a:noFill/>
              <a:round/>
            </a:ln>
          </p:spPr>
        </p:sp>
      </p:grpSp>
      <p:sp>
        <p:nvSpPr>
          <p:cNvPr id="7171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lvl="0" indent="0" eaLnBrk="1" hangingPunct="1"/>
            <a:r>
              <a:rPr sz="2000" b="1">
                <a:latin typeface="Verdana" pitchFamily="34" charset="0"/>
              </a:rPr>
              <a:t>LOGO</a:t>
            </a:r>
          </a:p>
        </p:txBody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173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2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7"/>
          <p:cNvGrpSpPr/>
          <p:nvPr/>
        </p:nvGrpSpPr>
        <p:grpSpPr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8198" name="Freeform 18"/>
            <p:cNvSpPr/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0" b="0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dist="77251" dir="4832261" algn="ctr">
                <a:srgbClr val="000066">
                  <a:alpha val="18999"/>
                </a:srgbClr>
              </a:outerShdw>
            </a:effectLst>
          </p:spPr>
        </p:sp>
        <p:sp>
          <p:nvSpPr>
            <p:cNvPr id="8199" name="Freeform 19" descr="01_img(Global Digtal Desigm(imageState)"/>
            <p:cNvSpPr/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0" b="0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9525">
              <a:noFill/>
              <a:round/>
            </a:ln>
          </p:spPr>
        </p:sp>
      </p:grpSp>
      <p:sp>
        <p:nvSpPr>
          <p:cNvPr id="8195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lvl="0" indent="0" eaLnBrk="1" hangingPunct="1"/>
            <a:r>
              <a:rPr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8196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197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4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9219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9220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221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9222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fld id="{29D499AC-525B-45EB-9540-A6082223A418}" type="datetime1">
              <a:rPr lang="ru-RU" altLang="en-US" sz="1000" b="1">
                <a:solidFill>
                  <a:srgbClr val="1D528D"/>
                </a:solidFill>
                <a:latin typeface="Verdana" pitchFamily="34" charset="0"/>
              </a:rPr>
              <a:t>17.01.2022</a:t>
            </a:fld>
            <a:endParaRPr lang="ru-RU" altLang="en-US" sz="1000" b="1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3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endParaRPr lang="ru-RU" altLang="en-US" sz="1200" b="1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4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fld id="{E1A905DC-73E6-4FC8-AA15-FDBC96C41F3C}" type="slidenum">
              <a:rPr lang="ru-RU" altLang="ru-RU" sz="1000" b="1">
                <a:solidFill>
                  <a:srgbClr val="1D528D"/>
                </a:solidFill>
                <a:latin typeface="Verdana" pitchFamily="34" charset="0"/>
              </a:rPr>
              <a:t>‹#›</a:t>
            </a:fld>
            <a:endParaRPr lang="ru-RU" altLang="ru-RU" sz="1000" b="1">
              <a:solidFill>
                <a:srgbClr val="1D528D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6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7"/>
          <p:cNvGrpSpPr/>
          <p:nvPr/>
        </p:nvGrpSpPr>
        <p:grpSpPr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10246" name="Freeform 18"/>
            <p:cNvSpPr/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0" b="0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dist="77251" dir="4832261" algn="ctr">
                <a:srgbClr val="000066">
                  <a:alpha val="18999"/>
                </a:srgbClr>
              </a:outerShdw>
            </a:effectLst>
          </p:spPr>
        </p:sp>
        <p:sp>
          <p:nvSpPr>
            <p:cNvPr id="10247" name="Freeform 19" descr="01_img(Global Digtal Desigm(imageState)"/>
            <p:cNvSpPr/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0" b="0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9525">
              <a:noFill/>
              <a:round/>
            </a:ln>
          </p:spPr>
        </p:sp>
      </p:grp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lvl="0" indent="0" eaLnBrk="1" hangingPunct="1"/>
            <a:r>
              <a:rPr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0244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45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7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hyperlink" Target="http://rechetsvetik.ucoz.org/index/innovacionnaja_dejatelnost/0-38" TargetMode="External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hyperlink" Target="http://rechetsvetik.ucoz.org/index/innovacionnaja_dejatelnost/0-38" TargetMode="External"/><Relationship Id="rId4" Type="http://schemas.openxmlformats.org/officeDocument/2006/relationships/image" Target="../media/image47.jpe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chetsvetik.ucoz.org/index/innovacionnaja_dejatelnost/0-3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18" Type="http://schemas.microsoft.com/office/2007/relationships/hdphoto" Target="../media/hdphoto6.wdp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microsoft.com/office/2007/relationships/hdphoto" Target="../media/hdphoto3.wdp"/><Relationship Id="rId17" Type="http://schemas.openxmlformats.org/officeDocument/2006/relationships/image" Target="../media/image31.png"/><Relationship Id="rId2" Type="http://schemas.openxmlformats.org/officeDocument/2006/relationships/image" Target="../media/image8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5" Type="http://schemas.openxmlformats.org/officeDocument/2006/relationships/image" Target="../media/image30.png"/><Relationship Id="rId10" Type="http://schemas.openxmlformats.org/officeDocument/2006/relationships/image" Target="../media/image27.png"/><Relationship Id="rId19" Type="http://schemas.openxmlformats.org/officeDocument/2006/relationships/image" Target="../media/image32.png"/><Relationship Id="rId4" Type="http://schemas.openxmlformats.org/officeDocument/2006/relationships/image" Target="../media/image22.jpe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763588"/>
            <a:ext cx="8534400" cy="563562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eaLnBrk="1" hangingPunct="1"/>
            <a:r>
              <a:rPr lang="ru-RU" altLang="ru-RU" sz="1400" b="1">
                <a:latin typeface="Bookman Old Style" pitchFamily="18" charset="0"/>
                <a:ea typeface="Arial" pitchFamily="34" charset="0"/>
              </a:rPr>
              <a:t>Муниципальное бюджетное дошкольное образовательное учреждение </a:t>
            </a:r>
            <a:br>
              <a:rPr lang="ru-RU" altLang="ru-RU" sz="1400" b="1">
                <a:latin typeface="Bookman Old Style" pitchFamily="18" charset="0"/>
                <a:ea typeface="Arial" pitchFamily="34" charset="0"/>
              </a:rPr>
            </a:br>
            <a:r>
              <a:rPr lang="ru-RU" altLang="ru-RU" sz="1400" b="1">
                <a:latin typeface="Bookman Old Style" pitchFamily="18" charset="0"/>
                <a:ea typeface="Arial" pitchFamily="34" charset="0"/>
              </a:rPr>
              <a:t>детский сад компенсирующего вида № 34 станицы Ленинградской </a:t>
            </a:r>
            <a:br>
              <a:rPr lang="ru-RU" altLang="ru-RU" sz="1400" b="1">
                <a:latin typeface="Bookman Old Style" pitchFamily="18" charset="0"/>
                <a:ea typeface="Arial" pitchFamily="34" charset="0"/>
              </a:rPr>
            </a:br>
            <a:r>
              <a:rPr lang="ru-RU" altLang="ru-RU" sz="1400" b="1">
                <a:latin typeface="Bookman Old Style" pitchFamily="18" charset="0"/>
                <a:ea typeface="Arial" pitchFamily="34" charset="0"/>
              </a:rPr>
              <a:t>муниципального образования Ленинградский район</a:t>
            </a:r>
            <a:br>
              <a:rPr lang="en-US" altLang="ru-RU" sz="1400" b="1">
                <a:latin typeface="Bookman Old Style" pitchFamily="18" charset="0"/>
                <a:ea typeface="Arial" pitchFamily="34" charset="0"/>
              </a:rPr>
            </a:br>
            <a:endParaRPr lang="ru-RU" altLang="en-US"/>
          </a:p>
        </p:txBody>
      </p:sp>
      <p:grpSp>
        <p:nvGrpSpPr>
          <p:cNvPr id="25603" name="Группа 41"/>
          <p:cNvGrpSpPr/>
          <p:nvPr/>
        </p:nvGrpSpPr>
        <p:grpSpPr>
          <a:xfrm>
            <a:off x="-4979068" y="1196752"/>
            <a:ext cx="11077128" cy="10448544"/>
            <a:chOff x="-4091770" y="-60400"/>
            <a:chExt cx="11076888" cy="10448230"/>
          </a:xfrm>
        </p:grpSpPr>
        <p:sp>
          <p:nvSpPr>
            <p:cNvPr id="25608" name="弦形 12"/>
            <p:cNvSpPr/>
            <p:nvPr/>
          </p:nvSpPr>
          <p:spPr>
            <a:xfrm rot="2700000">
              <a:off x="1857263" y="1812566"/>
              <a:ext cx="1558878" cy="1560479"/>
            </a:xfrm>
            <a:prstGeom prst="chord">
              <a:avLst>
                <a:gd name="adj1" fmla="val 10794353"/>
                <a:gd name="adj2" fmla="val 21597276"/>
              </a:avLst>
            </a:prstGeom>
            <a:solidFill>
              <a:srgbClr val="56A8B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5611" name="矩形 2"/>
            <p:cNvGrpSpPr/>
            <p:nvPr/>
          </p:nvGrpSpPr>
          <p:grpSpPr>
            <a:xfrm>
              <a:off x="-3469294" y="-60400"/>
              <a:ext cx="10454412" cy="10448230"/>
              <a:chOff x="-4614672" y="737616"/>
              <a:chExt cx="10454640" cy="10448544"/>
            </a:xfrm>
          </p:grpSpPr>
          <p:pic>
            <p:nvPicPr>
              <p:cNvPr id="25609" name="矩形 2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4614672" y="737616"/>
                <a:ext cx="10454640" cy="10448544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25610" name="Прямоугольник 25609"/>
              <p:cNvSpPr/>
              <p:nvPr/>
            </p:nvSpPr>
            <p:spPr>
              <a:xfrm rot="2700000">
                <a:off x="-4332622" y="3519501"/>
                <a:ext cx="9890125" cy="488312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sp>
          <p:nvSpPr>
            <p:cNvPr id="25612" name="矩形 4"/>
            <p:cNvSpPr/>
            <p:nvPr/>
          </p:nvSpPr>
          <p:spPr>
            <a:xfrm rot="2700000">
              <a:off x="1312761" y="3406346"/>
              <a:ext cx="1406483" cy="6967386"/>
            </a:xfrm>
            <a:custGeom>
              <a:avLst/>
              <a:gdLst>
                <a:gd name="connsiteX0" fmla="*/ 0 w 1405699"/>
                <a:gd name="connsiteY0" fmla="*/ 0 h 6967384"/>
                <a:gd name="connsiteX1" fmla="*/ 1405699 w 1405699"/>
                <a:gd name="connsiteY1" fmla="*/ 0 h 6967384"/>
                <a:gd name="connsiteX2" fmla="*/ 957503 w 1405699"/>
                <a:gd name="connsiteY2" fmla="*/ 3399597 h 6967384"/>
                <a:gd name="connsiteX3" fmla="*/ 1208134 w 1405699"/>
                <a:gd name="connsiteY3" fmla="*/ 6967384 h 6967384"/>
                <a:gd name="connsiteX4" fmla="*/ 0 w 1405699"/>
                <a:gd name="connsiteY4" fmla="*/ 6967384 h 6967384"/>
                <a:gd name="connsiteX5" fmla="*/ 0 w 1405699"/>
                <a:gd name="connsiteY5" fmla="*/ 0 h 69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699" h="6967384">
                  <a:moveTo>
                    <a:pt x="0" y="0"/>
                  </a:moveTo>
                  <a:lnTo>
                    <a:pt x="1405699" y="0"/>
                  </a:lnTo>
                  <a:cubicBezTo>
                    <a:pt x="1120760" y="553129"/>
                    <a:pt x="986212" y="1945417"/>
                    <a:pt x="957503" y="3399597"/>
                  </a:cubicBezTo>
                  <a:cubicBezTo>
                    <a:pt x="928794" y="4853777"/>
                    <a:pt x="1124590" y="5778122"/>
                    <a:pt x="1208134" y="6967384"/>
                  </a:cubicBezTo>
                  <a:lnTo>
                    <a:pt x="0" y="6967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03200" dist="127000" dir="2700000" algn="tl" rotWithShape="0">
                <a:prstClr val="black">
                  <a:alpha val="21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13" name="矩形 5"/>
            <p:cNvSpPr/>
            <p:nvPr/>
          </p:nvSpPr>
          <p:spPr>
            <a:xfrm rot="2700000">
              <a:off x="488072" y="2494354"/>
              <a:ext cx="1208052" cy="6967386"/>
            </a:xfrm>
            <a:prstGeom prst="rect">
              <a:avLst/>
            </a:prstGeom>
            <a:solidFill>
              <a:srgbClr val="DC6C7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5614" name="矩形 6"/>
            <p:cNvSpPr/>
            <p:nvPr/>
          </p:nvSpPr>
          <p:spPr>
            <a:xfrm rot="2700000">
              <a:off x="-353284" y="1641893"/>
              <a:ext cx="1208051" cy="6967386"/>
            </a:xfrm>
            <a:prstGeom prst="rect">
              <a:avLst/>
            </a:prstGeom>
            <a:solidFill>
              <a:srgbClr val="56A8B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5615" name="矩形 7"/>
            <p:cNvSpPr/>
            <p:nvPr/>
          </p:nvSpPr>
          <p:spPr>
            <a:xfrm rot="2700000">
              <a:off x="-1392279" y="769587"/>
              <a:ext cx="1568403" cy="6967386"/>
            </a:xfrm>
            <a:custGeom>
              <a:avLst/>
              <a:gdLst>
                <a:gd name="connsiteX0" fmla="*/ 0 w 1569540"/>
                <a:gd name="connsiteY0" fmla="*/ 8980 h 6967384"/>
                <a:gd name="connsiteX1" fmla="*/ 1414680 w 1569540"/>
                <a:gd name="connsiteY1" fmla="*/ 0 h 6967384"/>
                <a:gd name="connsiteX2" fmla="*/ 1569540 w 1569540"/>
                <a:gd name="connsiteY2" fmla="*/ 3184363 h 6967384"/>
                <a:gd name="connsiteX3" fmla="*/ 1414680 w 1569540"/>
                <a:gd name="connsiteY3" fmla="*/ 6967384 h 6967384"/>
                <a:gd name="connsiteX4" fmla="*/ 491040 w 1569540"/>
                <a:gd name="connsiteY4" fmla="*/ 6941521 h 6967384"/>
                <a:gd name="connsiteX5" fmla="*/ 672951 w 1569540"/>
                <a:gd name="connsiteY5" fmla="*/ 3322301 h 6967384"/>
                <a:gd name="connsiteX6" fmla="*/ 0 w 1569540"/>
                <a:gd name="connsiteY6" fmla="*/ 8980 h 69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9540" h="6967384">
                  <a:moveTo>
                    <a:pt x="0" y="8980"/>
                  </a:moveTo>
                  <a:lnTo>
                    <a:pt x="1414680" y="0"/>
                  </a:lnTo>
                  <a:lnTo>
                    <a:pt x="1569540" y="3184363"/>
                  </a:lnTo>
                  <a:lnTo>
                    <a:pt x="1414680" y="6967384"/>
                  </a:lnTo>
                  <a:lnTo>
                    <a:pt x="491040" y="6941521"/>
                  </a:lnTo>
                  <a:lnTo>
                    <a:pt x="672951" y="3322301"/>
                  </a:lnTo>
                  <a:cubicBezTo>
                    <a:pt x="687389" y="2128297"/>
                    <a:pt x="764688" y="1363190"/>
                    <a:pt x="0" y="8980"/>
                  </a:cubicBezTo>
                  <a:close/>
                </a:path>
              </a:pathLst>
            </a:custGeom>
            <a:solidFill>
              <a:srgbClr val="F1AF5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16" name="弦形 14"/>
            <p:cNvSpPr/>
            <p:nvPr/>
          </p:nvSpPr>
          <p:spPr>
            <a:xfrm rot="2700000">
              <a:off x="3746347" y="3704809"/>
              <a:ext cx="1560466" cy="1558891"/>
            </a:xfrm>
            <a:prstGeom prst="chord">
              <a:avLst>
                <a:gd name="adj1" fmla="val 10794353"/>
                <a:gd name="adj2" fmla="val 21597276"/>
              </a:avLst>
            </a:prstGeom>
            <a:solidFill>
              <a:srgbClr val="3A3A3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17" name="弦形 13"/>
            <p:cNvSpPr/>
            <p:nvPr/>
          </p:nvSpPr>
          <p:spPr>
            <a:xfrm rot="2700000">
              <a:off x="2802598" y="2757893"/>
              <a:ext cx="1560466" cy="1560479"/>
            </a:xfrm>
            <a:prstGeom prst="chord">
              <a:avLst>
                <a:gd name="adj1" fmla="val 10794353"/>
                <a:gd name="adj2" fmla="val 21597276"/>
              </a:avLst>
            </a:prstGeom>
            <a:solidFill>
              <a:srgbClr val="DC6C7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18" name="弦形 11"/>
            <p:cNvSpPr/>
            <p:nvPr/>
          </p:nvSpPr>
          <p:spPr>
            <a:xfrm rot="2700000">
              <a:off x="977806" y="907718"/>
              <a:ext cx="1560466" cy="1558892"/>
            </a:xfrm>
            <a:prstGeom prst="chord">
              <a:avLst>
                <a:gd name="adj1" fmla="val 10717091"/>
                <a:gd name="adj2" fmla="val 72448"/>
              </a:avLst>
            </a:prstGeom>
            <a:solidFill>
              <a:srgbClr val="F1AF5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5620" name="Picture 8" descr="http://img-cdn.ddanzi.com/ddfile/201403-images/2184254.gif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680000">
              <a:off x="1553356" y="849938"/>
              <a:ext cx="801596" cy="99615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5622" name="任意多边形 26"/>
            <p:cNvSpPr/>
            <p:nvPr/>
          </p:nvSpPr>
          <p:spPr>
            <a:xfrm>
              <a:off x="3575688" y="2881721"/>
              <a:ext cx="628636" cy="598470"/>
            </a:xfrm>
            <a:custGeom>
              <a:avLst/>
              <a:gdLst>
                <a:gd name="connsiteX0" fmla="*/ 39292 w 628651"/>
                <a:gd name="connsiteY0" fmla="*/ 479673 h 598363"/>
                <a:gd name="connsiteX1" fmla="*/ 69579 w 628651"/>
                <a:gd name="connsiteY1" fmla="*/ 500137 h 598363"/>
                <a:gd name="connsiteX2" fmla="*/ 100683 w 628651"/>
                <a:gd name="connsiteY2" fmla="*/ 514871 h 598363"/>
                <a:gd name="connsiteX3" fmla="*/ 26195 w 628651"/>
                <a:gd name="connsiteY3" fmla="*/ 585266 h 598363"/>
                <a:gd name="connsiteX4" fmla="*/ 22103 w 628651"/>
                <a:gd name="connsiteY4" fmla="*/ 592633 h 598363"/>
                <a:gd name="connsiteX5" fmla="*/ 16373 w 628651"/>
                <a:gd name="connsiteY5" fmla="*/ 595089 h 598363"/>
                <a:gd name="connsiteX6" fmla="*/ 15554 w 628651"/>
                <a:gd name="connsiteY6" fmla="*/ 595089 h 598363"/>
                <a:gd name="connsiteX7" fmla="*/ 13917 w 628651"/>
                <a:gd name="connsiteY7" fmla="*/ 594270 h 598363"/>
                <a:gd name="connsiteX8" fmla="*/ 13098 w 628651"/>
                <a:gd name="connsiteY8" fmla="*/ 593861 h 598363"/>
                <a:gd name="connsiteX9" fmla="*/ 12280 w 628651"/>
                <a:gd name="connsiteY9" fmla="*/ 593452 h 598363"/>
                <a:gd name="connsiteX10" fmla="*/ 11461 w 628651"/>
                <a:gd name="connsiteY10" fmla="*/ 586903 h 598363"/>
                <a:gd name="connsiteX11" fmla="*/ 15554 w 628651"/>
                <a:gd name="connsiteY11" fmla="*/ 579536 h 598363"/>
                <a:gd name="connsiteX12" fmla="*/ 548432 w 628651"/>
                <a:gd name="connsiteY12" fmla="*/ 445293 h 598363"/>
                <a:gd name="connsiteX13" fmla="*/ 617190 w 628651"/>
                <a:gd name="connsiteY13" fmla="*/ 548431 h 598363"/>
                <a:gd name="connsiteX14" fmla="*/ 618827 w 628651"/>
                <a:gd name="connsiteY14" fmla="*/ 573807 h 598363"/>
                <a:gd name="connsiteX15" fmla="*/ 601638 w 628651"/>
                <a:gd name="connsiteY15" fmla="*/ 593452 h 598363"/>
                <a:gd name="connsiteX16" fmla="*/ 583630 w 628651"/>
                <a:gd name="connsiteY16" fmla="*/ 598363 h 598363"/>
                <a:gd name="connsiteX17" fmla="*/ 554980 w 628651"/>
                <a:gd name="connsiteY17" fmla="*/ 582811 h 598363"/>
                <a:gd name="connsiteX18" fmla="*/ 505048 w 628651"/>
                <a:gd name="connsiteY18" fmla="*/ 469032 h 598363"/>
                <a:gd name="connsiteX19" fmla="*/ 528786 w 628651"/>
                <a:gd name="connsiteY19" fmla="*/ 458390 h 598363"/>
                <a:gd name="connsiteX20" fmla="*/ 548432 w 628651"/>
                <a:gd name="connsiteY20" fmla="*/ 445293 h 598363"/>
                <a:gd name="connsiteX21" fmla="*/ 507504 w 628651"/>
                <a:gd name="connsiteY21" fmla="*/ 347886 h 598363"/>
                <a:gd name="connsiteX22" fmla="*/ 510778 w 628651"/>
                <a:gd name="connsiteY22" fmla="*/ 355253 h 598363"/>
                <a:gd name="connsiteX23" fmla="*/ 515689 w 628651"/>
                <a:gd name="connsiteY23" fmla="*/ 365895 h 598363"/>
                <a:gd name="connsiteX24" fmla="*/ 515689 w 628651"/>
                <a:gd name="connsiteY24" fmla="*/ 374899 h 598363"/>
                <a:gd name="connsiteX25" fmla="*/ 521419 w 628651"/>
                <a:gd name="connsiteY25" fmla="*/ 378173 h 598363"/>
                <a:gd name="connsiteX26" fmla="*/ 529605 w 628651"/>
                <a:gd name="connsiteY26" fmla="*/ 397000 h 598363"/>
                <a:gd name="connsiteX27" fmla="*/ 528786 w 628651"/>
                <a:gd name="connsiteY27" fmla="*/ 405185 h 598363"/>
                <a:gd name="connsiteX28" fmla="*/ 534516 w 628651"/>
                <a:gd name="connsiteY28" fmla="*/ 408459 h 598363"/>
                <a:gd name="connsiteX29" fmla="*/ 542702 w 628651"/>
                <a:gd name="connsiteY29" fmla="*/ 424831 h 598363"/>
                <a:gd name="connsiteX30" fmla="*/ 543520 w 628651"/>
                <a:gd name="connsiteY30" fmla="*/ 427286 h 598363"/>
                <a:gd name="connsiteX31" fmla="*/ 520601 w 628651"/>
                <a:gd name="connsiteY31" fmla="*/ 443657 h 598363"/>
                <a:gd name="connsiteX32" fmla="*/ 495226 w 628651"/>
                <a:gd name="connsiteY32" fmla="*/ 454299 h 598363"/>
                <a:gd name="connsiteX33" fmla="*/ 492770 w 628651"/>
                <a:gd name="connsiteY33" fmla="*/ 451024 h 598363"/>
                <a:gd name="connsiteX34" fmla="*/ 483766 w 628651"/>
                <a:gd name="connsiteY34" fmla="*/ 436290 h 598363"/>
                <a:gd name="connsiteX35" fmla="*/ 483766 w 628651"/>
                <a:gd name="connsiteY35" fmla="*/ 429742 h 598363"/>
                <a:gd name="connsiteX36" fmla="*/ 477217 w 628651"/>
                <a:gd name="connsiteY36" fmla="*/ 424831 h 598363"/>
                <a:gd name="connsiteX37" fmla="*/ 464939 w 628651"/>
                <a:gd name="connsiteY37" fmla="*/ 407641 h 598363"/>
                <a:gd name="connsiteX38" fmla="*/ 464939 w 628651"/>
                <a:gd name="connsiteY38" fmla="*/ 401911 h 598363"/>
                <a:gd name="connsiteX39" fmla="*/ 459209 w 628651"/>
                <a:gd name="connsiteY39" fmla="*/ 397818 h 598363"/>
                <a:gd name="connsiteX40" fmla="*/ 452661 w 628651"/>
                <a:gd name="connsiteY40" fmla="*/ 387177 h 598363"/>
                <a:gd name="connsiteX41" fmla="*/ 448568 w 628651"/>
                <a:gd name="connsiteY41" fmla="*/ 380629 h 598363"/>
                <a:gd name="connsiteX42" fmla="*/ 478855 w 628651"/>
                <a:gd name="connsiteY42" fmla="*/ 367532 h 598363"/>
                <a:gd name="connsiteX43" fmla="*/ 479673 w 628651"/>
                <a:gd name="connsiteY43" fmla="*/ 367122 h 598363"/>
                <a:gd name="connsiteX44" fmla="*/ 480492 w 628651"/>
                <a:gd name="connsiteY44" fmla="*/ 366713 h 598363"/>
                <a:gd name="connsiteX45" fmla="*/ 481310 w 628651"/>
                <a:gd name="connsiteY45" fmla="*/ 366304 h 598363"/>
                <a:gd name="connsiteX46" fmla="*/ 482129 w 628651"/>
                <a:gd name="connsiteY46" fmla="*/ 365895 h 598363"/>
                <a:gd name="connsiteX47" fmla="*/ 507504 w 628651"/>
                <a:gd name="connsiteY47" fmla="*/ 347886 h 598363"/>
                <a:gd name="connsiteX48" fmla="*/ 509142 w 628651"/>
                <a:gd name="connsiteY48" fmla="*/ 298773 h 598363"/>
                <a:gd name="connsiteX49" fmla="*/ 628651 w 628651"/>
                <a:gd name="connsiteY49" fmla="*/ 298773 h 598363"/>
                <a:gd name="connsiteX50" fmla="*/ 628651 w 628651"/>
                <a:gd name="connsiteY50" fmla="*/ 420738 h 598363"/>
                <a:gd name="connsiteX51" fmla="*/ 567259 w 628651"/>
                <a:gd name="connsiteY51" fmla="*/ 420738 h 598363"/>
                <a:gd name="connsiteX52" fmla="*/ 566441 w 628651"/>
                <a:gd name="connsiteY52" fmla="*/ 419101 h 598363"/>
                <a:gd name="connsiteX53" fmla="*/ 566441 w 628651"/>
                <a:gd name="connsiteY53" fmla="*/ 416645 h 598363"/>
                <a:gd name="connsiteX54" fmla="*/ 557437 w 628651"/>
                <a:gd name="connsiteY54" fmla="*/ 397818 h 598363"/>
                <a:gd name="connsiteX55" fmla="*/ 554163 w 628651"/>
                <a:gd name="connsiteY55" fmla="*/ 392088 h 598363"/>
                <a:gd name="connsiteX56" fmla="*/ 552525 w 628651"/>
                <a:gd name="connsiteY56" fmla="*/ 386359 h 598363"/>
                <a:gd name="connsiteX57" fmla="*/ 544340 w 628651"/>
                <a:gd name="connsiteY57" fmla="*/ 367532 h 598363"/>
                <a:gd name="connsiteX58" fmla="*/ 541884 w 628651"/>
                <a:gd name="connsiteY58" fmla="*/ 365076 h 598363"/>
                <a:gd name="connsiteX59" fmla="*/ 540247 w 628651"/>
                <a:gd name="connsiteY59" fmla="*/ 362620 h 598363"/>
                <a:gd name="connsiteX60" fmla="*/ 539429 w 628651"/>
                <a:gd name="connsiteY60" fmla="*/ 360165 h 598363"/>
                <a:gd name="connsiteX61" fmla="*/ 538201 w 628651"/>
                <a:gd name="connsiteY61" fmla="*/ 357300 h 598363"/>
                <a:gd name="connsiteX62" fmla="*/ 537791 w 628651"/>
                <a:gd name="connsiteY62" fmla="*/ 355253 h 598363"/>
                <a:gd name="connsiteX63" fmla="*/ 530424 w 628651"/>
                <a:gd name="connsiteY63" fmla="*/ 338064 h 598363"/>
                <a:gd name="connsiteX64" fmla="*/ 526332 w 628651"/>
                <a:gd name="connsiteY64" fmla="*/ 332334 h 598363"/>
                <a:gd name="connsiteX65" fmla="*/ 523876 w 628651"/>
                <a:gd name="connsiteY65" fmla="*/ 325785 h 598363"/>
                <a:gd name="connsiteX66" fmla="*/ 517328 w 628651"/>
                <a:gd name="connsiteY66" fmla="*/ 312689 h 598363"/>
                <a:gd name="connsiteX67" fmla="*/ 509142 w 628651"/>
                <a:gd name="connsiteY67" fmla="*/ 298773 h 598363"/>
                <a:gd name="connsiteX68" fmla="*/ 261120 w 628651"/>
                <a:gd name="connsiteY68" fmla="*/ 298773 h 598363"/>
                <a:gd name="connsiteX69" fmla="*/ 374898 w 628651"/>
                <a:gd name="connsiteY69" fmla="*/ 298773 h 598363"/>
                <a:gd name="connsiteX70" fmla="*/ 419919 w 628651"/>
                <a:gd name="connsiteY70" fmla="*/ 382266 h 598363"/>
                <a:gd name="connsiteX71" fmla="*/ 424011 w 628651"/>
                <a:gd name="connsiteY71" fmla="*/ 387177 h 598363"/>
                <a:gd name="connsiteX72" fmla="*/ 426467 w 628651"/>
                <a:gd name="connsiteY72" fmla="*/ 394544 h 598363"/>
                <a:gd name="connsiteX73" fmla="*/ 437927 w 628651"/>
                <a:gd name="connsiteY73" fmla="*/ 411734 h 598363"/>
                <a:gd name="connsiteX74" fmla="*/ 442020 w 628651"/>
                <a:gd name="connsiteY74" fmla="*/ 415826 h 598363"/>
                <a:gd name="connsiteX75" fmla="*/ 444475 w 628651"/>
                <a:gd name="connsiteY75" fmla="*/ 420738 h 598363"/>
                <a:gd name="connsiteX76" fmla="*/ 189905 w 628651"/>
                <a:gd name="connsiteY76" fmla="*/ 420738 h 598363"/>
                <a:gd name="connsiteX77" fmla="*/ 0 w 628651"/>
                <a:gd name="connsiteY77" fmla="*/ 298773 h 598363"/>
                <a:gd name="connsiteX78" fmla="*/ 108868 w 628651"/>
                <a:gd name="connsiteY78" fmla="*/ 298773 h 598363"/>
                <a:gd name="connsiteX79" fmla="*/ 37654 w 628651"/>
                <a:gd name="connsiteY79" fmla="*/ 420738 h 598363"/>
                <a:gd name="connsiteX80" fmla="*/ 0 w 628651"/>
                <a:gd name="connsiteY80" fmla="*/ 420738 h 598363"/>
                <a:gd name="connsiteX81" fmla="*/ 186632 w 628651"/>
                <a:gd name="connsiteY81" fmla="*/ 212825 h 598363"/>
                <a:gd name="connsiteX82" fmla="*/ 257846 w 628651"/>
                <a:gd name="connsiteY82" fmla="*/ 254571 h 598363"/>
                <a:gd name="connsiteX83" fmla="*/ 117055 w 628651"/>
                <a:gd name="connsiteY83" fmla="*/ 497682 h 598363"/>
                <a:gd name="connsiteX84" fmla="*/ 113781 w 628651"/>
                <a:gd name="connsiteY84" fmla="*/ 503412 h 598363"/>
                <a:gd name="connsiteX85" fmla="*/ 77764 w 628651"/>
                <a:gd name="connsiteY85" fmla="*/ 485404 h 598363"/>
                <a:gd name="connsiteX86" fmla="*/ 43385 w 628651"/>
                <a:gd name="connsiteY86" fmla="*/ 461666 h 598363"/>
                <a:gd name="connsiteX87" fmla="*/ 44204 w 628651"/>
                <a:gd name="connsiteY87" fmla="*/ 459210 h 598363"/>
                <a:gd name="connsiteX88" fmla="*/ 45840 w 628651"/>
                <a:gd name="connsiteY88" fmla="*/ 456754 h 598363"/>
                <a:gd name="connsiteX89" fmla="*/ 233290 w 628651"/>
                <a:gd name="connsiteY89" fmla="*/ 133424 h 598363"/>
                <a:gd name="connsiteX90" fmla="*/ 304503 w 628651"/>
                <a:gd name="connsiteY90" fmla="*/ 174352 h 598363"/>
                <a:gd name="connsiteX91" fmla="*/ 301230 w 628651"/>
                <a:gd name="connsiteY91" fmla="*/ 180082 h 598363"/>
                <a:gd name="connsiteX92" fmla="*/ 302048 w 628651"/>
                <a:gd name="connsiteY92" fmla="*/ 180900 h 598363"/>
                <a:gd name="connsiteX93" fmla="*/ 304094 w 628651"/>
                <a:gd name="connsiteY93" fmla="*/ 184175 h 598363"/>
                <a:gd name="connsiteX94" fmla="*/ 303685 w 628651"/>
                <a:gd name="connsiteY94" fmla="*/ 187449 h 598363"/>
                <a:gd name="connsiteX95" fmla="*/ 299593 w 628651"/>
                <a:gd name="connsiteY95" fmla="*/ 189904 h 598363"/>
                <a:gd name="connsiteX96" fmla="*/ 296318 w 628651"/>
                <a:gd name="connsiteY96" fmla="*/ 189904 h 598363"/>
                <a:gd name="connsiteX97" fmla="*/ 295499 w 628651"/>
                <a:gd name="connsiteY97" fmla="*/ 189086 h 598363"/>
                <a:gd name="connsiteX98" fmla="*/ 293044 w 628651"/>
                <a:gd name="connsiteY98" fmla="*/ 193179 h 598363"/>
                <a:gd name="connsiteX99" fmla="*/ 293862 w 628651"/>
                <a:gd name="connsiteY99" fmla="*/ 193179 h 598363"/>
                <a:gd name="connsiteX100" fmla="*/ 296318 w 628651"/>
                <a:gd name="connsiteY100" fmla="*/ 199727 h 598363"/>
                <a:gd name="connsiteX101" fmla="*/ 292226 w 628651"/>
                <a:gd name="connsiteY101" fmla="*/ 202183 h 598363"/>
                <a:gd name="connsiteX102" fmla="*/ 289770 w 628651"/>
                <a:gd name="connsiteY102" fmla="*/ 201364 h 598363"/>
                <a:gd name="connsiteX103" fmla="*/ 288951 w 628651"/>
                <a:gd name="connsiteY103" fmla="*/ 200546 h 598363"/>
                <a:gd name="connsiteX104" fmla="*/ 284039 w 628651"/>
                <a:gd name="connsiteY104" fmla="*/ 209550 h 598363"/>
                <a:gd name="connsiteX105" fmla="*/ 284858 w 628651"/>
                <a:gd name="connsiteY105" fmla="*/ 210368 h 598363"/>
                <a:gd name="connsiteX106" fmla="*/ 286495 w 628651"/>
                <a:gd name="connsiteY106" fmla="*/ 216098 h 598363"/>
                <a:gd name="connsiteX107" fmla="*/ 282403 w 628651"/>
                <a:gd name="connsiteY107" fmla="*/ 218554 h 598363"/>
                <a:gd name="connsiteX108" fmla="*/ 279947 w 628651"/>
                <a:gd name="connsiteY108" fmla="*/ 217735 h 598363"/>
                <a:gd name="connsiteX109" fmla="*/ 279129 w 628651"/>
                <a:gd name="connsiteY109" fmla="*/ 217735 h 598363"/>
                <a:gd name="connsiteX110" fmla="*/ 276673 w 628651"/>
                <a:gd name="connsiteY110" fmla="*/ 221828 h 598363"/>
                <a:gd name="connsiteX111" fmla="*/ 277491 w 628651"/>
                <a:gd name="connsiteY111" fmla="*/ 222647 h 598363"/>
                <a:gd name="connsiteX112" fmla="*/ 279129 w 628651"/>
                <a:gd name="connsiteY112" fmla="*/ 229195 h 598363"/>
                <a:gd name="connsiteX113" fmla="*/ 275854 w 628651"/>
                <a:gd name="connsiteY113" fmla="*/ 231651 h 598363"/>
                <a:gd name="connsiteX114" fmla="*/ 275035 w 628651"/>
                <a:gd name="connsiteY114" fmla="*/ 231651 h 598363"/>
                <a:gd name="connsiteX115" fmla="*/ 273399 w 628651"/>
                <a:gd name="connsiteY115" fmla="*/ 230832 h 598363"/>
                <a:gd name="connsiteX116" fmla="*/ 272580 w 628651"/>
                <a:gd name="connsiteY116" fmla="*/ 230014 h 598363"/>
                <a:gd name="connsiteX117" fmla="*/ 270125 w 628651"/>
                <a:gd name="connsiteY117" fmla="*/ 233288 h 598363"/>
                <a:gd name="connsiteX118" fmla="*/ 266850 w 628651"/>
                <a:gd name="connsiteY118" fmla="*/ 239018 h 598363"/>
                <a:gd name="connsiteX119" fmla="*/ 195636 w 628651"/>
                <a:gd name="connsiteY119" fmla="*/ 198090 h 598363"/>
                <a:gd name="connsiteX120" fmla="*/ 198910 w 628651"/>
                <a:gd name="connsiteY120" fmla="*/ 192360 h 598363"/>
                <a:gd name="connsiteX121" fmla="*/ 201365 w 628651"/>
                <a:gd name="connsiteY121" fmla="*/ 189086 h 598363"/>
                <a:gd name="connsiteX122" fmla="*/ 200547 w 628651"/>
                <a:gd name="connsiteY122" fmla="*/ 188267 h 598363"/>
                <a:gd name="connsiteX123" fmla="*/ 198092 w 628651"/>
                <a:gd name="connsiteY123" fmla="*/ 184993 h 598363"/>
                <a:gd name="connsiteX124" fmla="*/ 198910 w 628651"/>
                <a:gd name="connsiteY124" fmla="*/ 181719 h 598363"/>
                <a:gd name="connsiteX125" fmla="*/ 202184 w 628651"/>
                <a:gd name="connsiteY125" fmla="*/ 179263 h 598363"/>
                <a:gd name="connsiteX126" fmla="*/ 204640 w 628651"/>
                <a:gd name="connsiteY126" fmla="*/ 180082 h 598363"/>
                <a:gd name="connsiteX127" fmla="*/ 205459 w 628651"/>
                <a:gd name="connsiteY127" fmla="*/ 180082 h 598363"/>
                <a:gd name="connsiteX128" fmla="*/ 207914 w 628651"/>
                <a:gd name="connsiteY128" fmla="*/ 176808 h 598363"/>
                <a:gd name="connsiteX129" fmla="*/ 207096 w 628651"/>
                <a:gd name="connsiteY129" fmla="*/ 175989 h 598363"/>
                <a:gd name="connsiteX130" fmla="*/ 205459 w 628651"/>
                <a:gd name="connsiteY130" fmla="*/ 169441 h 598363"/>
                <a:gd name="connsiteX131" fmla="*/ 209552 w 628651"/>
                <a:gd name="connsiteY131" fmla="*/ 166985 h 598363"/>
                <a:gd name="connsiteX132" fmla="*/ 210370 w 628651"/>
                <a:gd name="connsiteY132" fmla="*/ 167803 h 598363"/>
                <a:gd name="connsiteX133" fmla="*/ 212007 w 628651"/>
                <a:gd name="connsiteY133" fmla="*/ 167803 h 598363"/>
                <a:gd name="connsiteX134" fmla="*/ 212825 w 628651"/>
                <a:gd name="connsiteY134" fmla="*/ 168622 h 598363"/>
                <a:gd name="connsiteX135" fmla="*/ 217737 w 628651"/>
                <a:gd name="connsiteY135" fmla="*/ 159618 h 598363"/>
                <a:gd name="connsiteX136" fmla="*/ 216919 w 628651"/>
                <a:gd name="connsiteY136" fmla="*/ 159618 h 598363"/>
                <a:gd name="connsiteX137" fmla="*/ 215281 w 628651"/>
                <a:gd name="connsiteY137" fmla="*/ 153069 h 598363"/>
                <a:gd name="connsiteX138" fmla="*/ 218556 w 628651"/>
                <a:gd name="connsiteY138" fmla="*/ 150614 h 598363"/>
                <a:gd name="connsiteX139" fmla="*/ 221011 w 628651"/>
                <a:gd name="connsiteY139" fmla="*/ 151432 h 598363"/>
                <a:gd name="connsiteX140" fmla="*/ 221829 w 628651"/>
                <a:gd name="connsiteY140" fmla="*/ 152251 h 598363"/>
                <a:gd name="connsiteX141" fmla="*/ 224286 w 628651"/>
                <a:gd name="connsiteY141" fmla="*/ 147340 h 598363"/>
                <a:gd name="connsiteX142" fmla="*/ 223467 w 628651"/>
                <a:gd name="connsiteY142" fmla="*/ 146521 h 598363"/>
                <a:gd name="connsiteX143" fmla="*/ 221011 w 628651"/>
                <a:gd name="connsiteY143" fmla="*/ 143656 h 598363"/>
                <a:gd name="connsiteX144" fmla="*/ 221829 w 628651"/>
                <a:gd name="connsiteY144" fmla="*/ 140791 h 598363"/>
                <a:gd name="connsiteX145" fmla="*/ 225923 w 628651"/>
                <a:gd name="connsiteY145" fmla="*/ 138335 h 598363"/>
                <a:gd name="connsiteX146" fmla="*/ 229196 w 628651"/>
                <a:gd name="connsiteY146" fmla="*/ 138335 h 598363"/>
                <a:gd name="connsiteX147" fmla="*/ 230015 w 628651"/>
                <a:gd name="connsiteY147" fmla="*/ 139154 h 598363"/>
                <a:gd name="connsiteX148" fmla="*/ 271762 w 628651"/>
                <a:gd name="connsiteY148" fmla="*/ 101500 h 598363"/>
                <a:gd name="connsiteX149" fmla="*/ 288951 w 628651"/>
                <a:gd name="connsiteY149" fmla="*/ 105593 h 598363"/>
                <a:gd name="connsiteX150" fmla="*/ 299593 w 628651"/>
                <a:gd name="connsiteY150" fmla="*/ 111323 h 598363"/>
                <a:gd name="connsiteX151" fmla="*/ 316372 w 628651"/>
                <a:gd name="connsiteY151" fmla="*/ 133015 h 598363"/>
                <a:gd name="connsiteX152" fmla="*/ 312689 w 628651"/>
                <a:gd name="connsiteY152" fmla="*/ 160436 h 598363"/>
                <a:gd name="connsiteX153" fmla="*/ 241475 w 628651"/>
                <a:gd name="connsiteY153" fmla="*/ 119509 h 598363"/>
                <a:gd name="connsiteX154" fmla="*/ 271762 w 628651"/>
                <a:gd name="connsiteY154" fmla="*/ 101500 h 598363"/>
                <a:gd name="connsiteX155" fmla="*/ 287314 w 628651"/>
                <a:gd name="connsiteY155" fmla="*/ 0 h 598363"/>
                <a:gd name="connsiteX156" fmla="*/ 301230 w 628651"/>
                <a:gd name="connsiteY156" fmla="*/ 5730 h 598363"/>
                <a:gd name="connsiteX157" fmla="*/ 330288 w 628651"/>
                <a:gd name="connsiteY157" fmla="*/ 48295 h 598363"/>
                <a:gd name="connsiteX158" fmla="*/ 393317 w 628651"/>
                <a:gd name="connsiteY158" fmla="*/ 147749 h 598363"/>
                <a:gd name="connsiteX159" fmla="*/ 453480 w 628651"/>
                <a:gd name="connsiteY159" fmla="*/ 249659 h 598363"/>
                <a:gd name="connsiteX160" fmla="*/ 477628 w 628651"/>
                <a:gd name="connsiteY160" fmla="*/ 293861 h 598363"/>
                <a:gd name="connsiteX161" fmla="*/ 493180 w 628651"/>
                <a:gd name="connsiteY161" fmla="*/ 322510 h 598363"/>
                <a:gd name="connsiteX162" fmla="*/ 499319 w 628651"/>
                <a:gd name="connsiteY162" fmla="*/ 333970 h 598363"/>
                <a:gd name="connsiteX163" fmla="*/ 494408 w 628651"/>
                <a:gd name="connsiteY163" fmla="*/ 337244 h 598363"/>
                <a:gd name="connsiteX164" fmla="*/ 474763 w 628651"/>
                <a:gd name="connsiteY164" fmla="*/ 350341 h 598363"/>
                <a:gd name="connsiteX165" fmla="*/ 473944 w 628651"/>
                <a:gd name="connsiteY165" fmla="*/ 350341 h 598363"/>
                <a:gd name="connsiteX166" fmla="*/ 472307 w 628651"/>
                <a:gd name="connsiteY166" fmla="*/ 351160 h 598363"/>
                <a:gd name="connsiteX167" fmla="*/ 469851 w 628651"/>
                <a:gd name="connsiteY167" fmla="*/ 352797 h 598363"/>
                <a:gd name="connsiteX168" fmla="*/ 446113 w 628651"/>
                <a:gd name="connsiteY168" fmla="*/ 364257 h 598363"/>
                <a:gd name="connsiteX169" fmla="*/ 440383 w 628651"/>
                <a:gd name="connsiteY169" fmla="*/ 366712 h 598363"/>
                <a:gd name="connsiteX170" fmla="*/ 393726 w 628651"/>
                <a:gd name="connsiteY170" fmla="*/ 281583 h 598363"/>
                <a:gd name="connsiteX171" fmla="*/ 327832 w 628651"/>
                <a:gd name="connsiteY171" fmla="*/ 138745 h 598363"/>
                <a:gd name="connsiteX172" fmla="*/ 277491 w 628651"/>
                <a:gd name="connsiteY172" fmla="*/ 20464 h 598363"/>
                <a:gd name="connsiteX173" fmla="*/ 283222 w 628651"/>
                <a:gd name="connsiteY173" fmla="*/ 818 h 598363"/>
                <a:gd name="connsiteX174" fmla="*/ 287314 w 628651"/>
                <a:gd name="connsiteY174" fmla="*/ 0 h 59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628651" h="598363">
                  <a:moveTo>
                    <a:pt x="39292" y="479673"/>
                  </a:moveTo>
                  <a:cubicBezTo>
                    <a:pt x="50206" y="487858"/>
                    <a:pt x="60301" y="494680"/>
                    <a:pt x="69579" y="500137"/>
                  </a:cubicBezTo>
                  <a:cubicBezTo>
                    <a:pt x="78856" y="505594"/>
                    <a:pt x="89224" y="510505"/>
                    <a:pt x="100683" y="514871"/>
                  </a:cubicBezTo>
                  <a:lnTo>
                    <a:pt x="26195" y="585266"/>
                  </a:lnTo>
                  <a:lnTo>
                    <a:pt x="22103" y="592633"/>
                  </a:lnTo>
                  <a:cubicBezTo>
                    <a:pt x="21557" y="594270"/>
                    <a:pt x="19646" y="595089"/>
                    <a:pt x="16373" y="595089"/>
                  </a:cubicBezTo>
                  <a:lnTo>
                    <a:pt x="15554" y="595089"/>
                  </a:lnTo>
                  <a:cubicBezTo>
                    <a:pt x="14462" y="595089"/>
                    <a:pt x="13917" y="594816"/>
                    <a:pt x="13917" y="594270"/>
                  </a:cubicBezTo>
                  <a:cubicBezTo>
                    <a:pt x="13371" y="594270"/>
                    <a:pt x="13098" y="594134"/>
                    <a:pt x="13098" y="593861"/>
                  </a:cubicBezTo>
                  <a:cubicBezTo>
                    <a:pt x="13098" y="593588"/>
                    <a:pt x="12825" y="593452"/>
                    <a:pt x="12280" y="593452"/>
                  </a:cubicBezTo>
                  <a:cubicBezTo>
                    <a:pt x="10642" y="591815"/>
                    <a:pt x="10370" y="589632"/>
                    <a:pt x="11461" y="586903"/>
                  </a:cubicBezTo>
                  <a:lnTo>
                    <a:pt x="15554" y="579536"/>
                  </a:lnTo>
                  <a:close/>
                  <a:moveTo>
                    <a:pt x="548432" y="445293"/>
                  </a:moveTo>
                  <a:lnTo>
                    <a:pt x="617190" y="548431"/>
                  </a:lnTo>
                  <a:cubicBezTo>
                    <a:pt x="621556" y="556617"/>
                    <a:pt x="622102" y="565075"/>
                    <a:pt x="618827" y="573807"/>
                  </a:cubicBezTo>
                  <a:cubicBezTo>
                    <a:pt x="615553" y="582538"/>
                    <a:pt x="609823" y="589086"/>
                    <a:pt x="601638" y="593452"/>
                  </a:cubicBezTo>
                  <a:cubicBezTo>
                    <a:pt x="595635" y="596726"/>
                    <a:pt x="589633" y="598363"/>
                    <a:pt x="583630" y="598363"/>
                  </a:cubicBezTo>
                  <a:cubicBezTo>
                    <a:pt x="571079" y="598363"/>
                    <a:pt x="561529" y="593179"/>
                    <a:pt x="554980" y="582811"/>
                  </a:cubicBezTo>
                  <a:lnTo>
                    <a:pt x="505048" y="469032"/>
                  </a:lnTo>
                  <a:cubicBezTo>
                    <a:pt x="516508" y="464120"/>
                    <a:pt x="524421" y="460573"/>
                    <a:pt x="528786" y="458390"/>
                  </a:cubicBezTo>
                  <a:cubicBezTo>
                    <a:pt x="539155" y="451842"/>
                    <a:pt x="545703" y="447476"/>
                    <a:pt x="548432" y="445293"/>
                  </a:cubicBezTo>
                  <a:close/>
                  <a:moveTo>
                    <a:pt x="507504" y="347886"/>
                  </a:moveTo>
                  <a:lnTo>
                    <a:pt x="510778" y="355253"/>
                  </a:lnTo>
                  <a:lnTo>
                    <a:pt x="515689" y="365895"/>
                  </a:lnTo>
                  <a:lnTo>
                    <a:pt x="515689" y="374899"/>
                  </a:lnTo>
                  <a:lnTo>
                    <a:pt x="521419" y="378173"/>
                  </a:lnTo>
                  <a:lnTo>
                    <a:pt x="529605" y="397000"/>
                  </a:lnTo>
                  <a:lnTo>
                    <a:pt x="528786" y="405185"/>
                  </a:lnTo>
                  <a:lnTo>
                    <a:pt x="534516" y="408459"/>
                  </a:lnTo>
                  <a:lnTo>
                    <a:pt x="542702" y="424831"/>
                  </a:lnTo>
                  <a:lnTo>
                    <a:pt x="543520" y="427286"/>
                  </a:lnTo>
                  <a:cubicBezTo>
                    <a:pt x="535335" y="434381"/>
                    <a:pt x="527695" y="439838"/>
                    <a:pt x="520601" y="443657"/>
                  </a:cubicBezTo>
                  <a:lnTo>
                    <a:pt x="495226" y="454299"/>
                  </a:lnTo>
                  <a:lnTo>
                    <a:pt x="492770" y="451024"/>
                  </a:lnTo>
                  <a:lnTo>
                    <a:pt x="483766" y="436290"/>
                  </a:lnTo>
                  <a:lnTo>
                    <a:pt x="483766" y="429742"/>
                  </a:lnTo>
                  <a:lnTo>
                    <a:pt x="477217" y="424831"/>
                  </a:lnTo>
                  <a:lnTo>
                    <a:pt x="464939" y="407641"/>
                  </a:lnTo>
                  <a:lnTo>
                    <a:pt x="464939" y="401911"/>
                  </a:lnTo>
                  <a:lnTo>
                    <a:pt x="459209" y="397818"/>
                  </a:lnTo>
                  <a:lnTo>
                    <a:pt x="452661" y="387177"/>
                  </a:lnTo>
                  <a:lnTo>
                    <a:pt x="448568" y="380629"/>
                  </a:lnTo>
                  <a:cubicBezTo>
                    <a:pt x="454571" y="379537"/>
                    <a:pt x="464666" y="375172"/>
                    <a:pt x="478855" y="367532"/>
                  </a:cubicBezTo>
                  <a:cubicBezTo>
                    <a:pt x="479400" y="367532"/>
                    <a:pt x="479673" y="367395"/>
                    <a:pt x="479673" y="367122"/>
                  </a:cubicBezTo>
                  <a:cubicBezTo>
                    <a:pt x="479673" y="366850"/>
                    <a:pt x="479946" y="366713"/>
                    <a:pt x="480492" y="366713"/>
                  </a:cubicBezTo>
                  <a:cubicBezTo>
                    <a:pt x="481038" y="366713"/>
                    <a:pt x="481310" y="366577"/>
                    <a:pt x="481310" y="366304"/>
                  </a:cubicBezTo>
                  <a:cubicBezTo>
                    <a:pt x="481310" y="366031"/>
                    <a:pt x="481583" y="365895"/>
                    <a:pt x="482129" y="365895"/>
                  </a:cubicBezTo>
                  <a:cubicBezTo>
                    <a:pt x="495772" y="358801"/>
                    <a:pt x="504230" y="352798"/>
                    <a:pt x="507504" y="347886"/>
                  </a:cubicBezTo>
                  <a:close/>
                  <a:moveTo>
                    <a:pt x="509142" y="298773"/>
                  </a:moveTo>
                  <a:lnTo>
                    <a:pt x="628651" y="298773"/>
                  </a:lnTo>
                  <a:lnTo>
                    <a:pt x="628651" y="420738"/>
                  </a:lnTo>
                  <a:lnTo>
                    <a:pt x="567259" y="420738"/>
                  </a:lnTo>
                  <a:lnTo>
                    <a:pt x="566441" y="419101"/>
                  </a:lnTo>
                  <a:cubicBezTo>
                    <a:pt x="566441" y="418009"/>
                    <a:pt x="566441" y="417191"/>
                    <a:pt x="566441" y="416645"/>
                  </a:cubicBezTo>
                  <a:lnTo>
                    <a:pt x="557437" y="397818"/>
                  </a:lnTo>
                  <a:cubicBezTo>
                    <a:pt x="555800" y="394544"/>
                    <a:pt x="554708" y="392634"/>
                    <a:pt x="554163" y="392088"/>
                  </a:cubicBezTo>
                  <a:cubicBezTo>
                    <a:pt x="554163" y="390451"/>
                    <a:pt x="553617" y="388542"/>
                    <a:pt x="552525" y="386359"/>
                  </a:cubicBezTo>
                  <a:lnTo>
                    <a:pt x="544340" y="367532"/>
                  </a:lnTo>
                  <a:cubicBezTo>
                    <a:pt x="543795" y="366986"/>
                    <a:pt x="542976" y="366168"/>
                    <a:pt x="541884" y="365076"/>
                  </a:cubicBezTo>
                  <a:cubicBezTo>
                    <a:pt x="540793" y="363985"/>
                    <a:pt x="540247" y="363166"/>
                    <a:pt x="540247" y="362620"/>
                  </a:cubicBezTo>
                  <a:cubicBezTo>
                    <a:pt x="540247" y="362075"/>
                    <a:pt x="539974" y="361256"/>
                    <a:pt x="539429" y="360165"/>
                  </a:cubicBezTo>
                  <a:cubicBezTo>
                    <a:pt x="538883" y="359074"/>
                    <a:pt x="538474" y="358118"/>
                    <a:pt x="538201" y="357300"/>
                  </a:cubicBezTo>
                  <a:cubicBezTo>
                    <a:pt x="537928" y="356481"/>
                    <a:pt x="537791" y="355799"/>
                    <a:pt x="537791" y="355253"/>
                  </a:cubicBezTo>
                  <a:lnTo>
                    <a:pt x="530424" y="338064"/>
                  </a:lnTo>
                  <a:cubicBezTo>
                    <a:pt x="528242" y="334790"/>
                    <a:pt x="526878" y="332880"/>
                    <a:pt x="526332" y="332334"/>
                  </a:cubicBezTo>
                  <a:cubicBezTo>
                    <a:pt x="525240" y="329060"/>
                    <a:pt x="524422" y="326877"/>
                    <a:pt x="523876" y="325785"/>
                  </a:cubicBezTo>
                  <a:lnTo>
                    <a:pt x="517328" y="312689"/>
                  </a:lnTo>
                  <a:cubicBezTo>
                    <a:pt x="514053" y="307232"/>
                    <a:pt x="511325" y="302593"/>
                    <a:pt x="509142" y="298773"/>
                  </a:cubicBezTo>
                  <a:close/>
                  <a:moveTo>
                    <a:pt x="261120" y="298773"/>
                  </a:moveTo>
                  <a:lnTo>
                    <a:pt x="374898" y="298773"/>
                  </a:lnTo>
                  <a:cubicBezTo>
                    <a:pt x="404912" y="352798"/>
                    <a:pt x="419919" y="380629"/>
                    <a:pt x="419919" y="382266"/>
                  </a:cubicBezTo>
                  <a:cubicBezTo>
                    <a:pt x="421556" y="384994"/>
                    <a:pt x="422920" y="386631"/>
                    <a:pt x="424011" y="387177"/>
                  </a:cubicBezTo>
                  <a:lnTo>
                    <a:pt x="426467" y="394544"/>
                  </a:lnTo>
                  <a:lnTo>
                    <a:pt x="437927" y="411734"/>
                  </a:lnTo>
                  <a:lnTo>
                    <a:pt x="442020" y="415826"/>
                  </a:lnTo>
                  <a:lnTo>
                    <a:pt x="444475" y="420738"/>
                  </a:lnTo>
                  <a:lnTo>
                    <a:pt x="189905" y="420738"/>
                  </a:lnTo>
                  <a:close/>
                  <a:moveTo>
                    <a:pt x="0" y="298773"/>
                  </a:moveTo>
                  <a:lnTo>
                    <a:pt x="108868" y="298773"/>
                  </a:lnTo>
                  <a:lnTo>
                    <a:pt x="37654" y="420738"/>
                  </a:lnTo>
                  <a:lnTo>
                    <a:pt x="0" y="420738"/>
                  </a:lnTo>
                  <a:close/>
                  <a:moveTo>
                    <a:pt x="186632" y="212825"/>
                  </a:moveTo>
                  <a:lnTo>
                    <a:pt x="257846" y="254571"/>
                  </a:lnTo>
                  <a:lnTo>
                    <a:pt x="117055" y="497682"/>
                  </a:lnTo>
                  <a:lnTo>
                    <a:pt x="113781" y="503412"/>
                  </a:lnTo>
                  <a:cubicBezTo>
                    <a:pt x="103958" y="499592"/>
                    <a:pt x="91952" y="493589"/>
                    <a:pt x="77764" y="485404"/>
                  </a:cubicBezTo>
                  <a:cubicBezTo>
                    <a:pt x="63576" y="476127"/>
                    <a:pt x="52116" y="468214"/>
                    <a:pt x="43385" y="461666"/>
                  </a:cubicBezTo>
                  <a:lnTo>
                    <a:pt x="44204" y="459210"/>
                  </a:lnTo>
                  <a:lnTo>
                    <a:pt x="45840" y="456754"/>
                  </a:lnTo>
                  <a:close/>
                  <a:moveTo>
                    <a:pt x="233290" y="133424"/>
                  </a:moveTo>
                  <a:lnTo>
                    <a:pt x="304503" y="174352"/>
                  </a:lnTo>
                  <a:lnTo>
                    <a:pt x="301230" y="180082"/>
                  </a:lnTo>
                  <a:lnTo>
                    <a:pt x="302048" y="180900"/>
                  </a:lnTo>
                  <a:cubicBezTo>
                    <a:pt x="303139" y="181446"/>
                    <a:pt x="303821" y="182537"/>
                    <a:pt x="304094" y="184175"/>
                  </a:cubicBezTo>
                  <a:cubicBezTo>
                    <a:pt x="304367" y="185812"/>
                    <a:pt x="304231" y="186903"/>
                    <a:pt x="303685" y="187449"/>
                  </a:cubicBezTo>
                  <a:cubicBezTo>
                    <a:pt x="303139" y="189086"/>
                    <a:pt x="301775" y="189904"/>
                    <a:pt x="299593" y="189904"/>
                  </a:cubicBezTo>
                  <a:lnTo>
                    <a:pt x="296318" y="189904"/>
                  </a:lnTo>
                  <a:lnTo>
                    <a:pt x="295499" y="189086"/>
                  </a:lnTo>
                  <a:lnTo>
                    <a:pt x="293044" y="193179"/>
                  </a:lnTo>
                  <a:lnTo>
                    <a:pt x="293862" y="193179"/>
                  </a:lnTo>
                  <a:cubicBezTo>
                    <a:pt x="296591" y="194816"/>
                    <a:pt x="297410" y="196999"/>
                    <a:pt x="296318" y="199727"/>
                  </a:cubicBezTo>
                  <a:cubicBezTo>
                    <a:pt x="294681" y="201364"/>
                    <a:pt x="293317" y="202183"/>
                    <a:pt x="292226" y="202183"/>
                  </a:cubicBezTo>
                  <a:cubicBezTo>
                    <a:pt x="291134" y="202183"/>
                    <a:pt x="290315" y="201910"/>
                    <a:pt x="289770" y="201364"/>
                  </a:cubicBezTo>
                  <a:lnTo>
                    <a:pt x="288951" y="200546"/>
                  </a:lnTo>
                  <a:lnTo>
                    <a:pt x="284039" y="209550"/>
                  </a:lnTo>
                  <a:lnTo>
                    <a:pt x="284858" y="210368"/>
                  </a:lnTo>
                  <a:cubicBezTo>
                    <a:pt x="287041" y="211460"/>
                    <a:pt x="287587" y="213370"/>
                    <a:pt x="286495" y="216098"/>
                  </a:cubicBezTo>
                  <a:cubicBezTo>
                    <a:pt x="285404" y="217735"/>
                    <a:pt x="284039" y="218554"/>
                    <a:pt x="282403" y="218554"/>
                  </a:cubicBezTo>
                  <a:cubicBezTo>
                    <a:pt x="281311" y="218554"/>
                    <a:pt x="280493" y="218281"/>
                    <a:pt x="279947" y="217735"/>
                  </a:cubicBezTo>
                  <a:lnTo>
                    <a:pt x="279129" y="217735"/>
                  </a:lnTo>
                  <a:lnTo>
                    <a:pt x="276673" y="221828"/>
                  </a:lnTo>
                  <a:lnTo>
                    <a:pt x="277491" y="222647"/>
                  </a:lnTo>
                  <a:cubicBezTo>
                    <a:pt x="280220" y="224284"/>
                    <a:pt x="280766" y="226467"/>
                    <a:pt x="279129" y="229195"/>
                  </a:cubicBezTo>
                  <a:cubicBezTo>
                    <a:pt x="278583" y="230832"/>
                    <a:pt x="277491" y="231651"/>
                    <a:pt x="275854" y="231651"/>
                  </a:cubicBezTo>
                  <a:cubicBezTo>
                    <a:pt x="275309" y="231651"/>
                    <a:pt x="275035" y="231651"/>
                    <a:pt x="275035" y="231651"/>
                  </a:cubicBezTo>
                  <a:lnTo>
                    <a:pt x="273399" y="230832"/>
                  </a:lnTo>
                  <a:lnTo>
                    <a:pt x="272580" y="230014"/>
                  </a:lnTo>
                  <a:lnTo>
                    <a:pt x="270125" y="233288"/>
                  </a:lnTo>
                  <a:lnTo>
                    <a:pt x="266850" y="239018"/>
                  </a:lnTo>
                  <a:lnTo>
                    <a:pt x="195636" y="198090"/>
                  </a:lnTo>
                  <a:lnTo>
                    <a:pt x="198910" y="192360"/>
                  </a:lnTo>
                  <a:lnTo>
                    <a:pt x="201365" y="189086"/>
                  </a:lnTo>
                  <a:lnTo>
                    <a:pt x="200547" y="188267"/>
                  </a:lnTo>
                  <a:cubicBezTo>
                    <a:pt x="199456" y="187722"/>
                    <a:pt x="198637" y="186630"/>
                    <a:pt x="198092" y="184993"/>
                  </a:cubicBezTo>
                  <a:cubicBezTo>
                    <a:pt x="197546" y="183356"/>
                    <a:pt x="197819" y="182265"/>
                    <a:pt x="198910" y="181719"/>
                  </a:cubicBezTo>
                  <a:cubicBezTo>
                    <a:pt x="199456" y="180082"/>
                    <a:pt x="200547" y="179263"/>
                    <a:pt x="202184" y="179263"/>
                  </a:cubicBezTo>
                  <a:cubicBezTo>
                    <a:pt x="203276" y="179263"/>
                    <a:pt x="204094" y="179536"/>
                    <a:pt x="204640" y="180082"/>
                  </a:cubicBezTo>
                  <a:lnTo>
                    <a:pt x="205459" y="180082"/>
                  </a:lnTo>
                  <a:lnTo>
                    <a:pt x="207914" y="176808"/>
                  </a:lnTo>
                  <a:lnTo>
                    <a:pt x="207096" y="175989"/>
                  </a:lnTo>
                  <a:cubicBezTo>
                    <a:pt x="204367" y="174352"/>
                    <a:pt x="203821" y="172169"/>
                    <a:pt x="205459" y="169441"/>
                  </a:cubicBezTo>
                  <a:cubicBezTo>
                    <a:pt x="206004" y="167803"/>
                    <a:pt x="207369" y="166985"/>
                    <a:pt x="209552" y="166985"/>
                  </a:cubicBezTo>
                  <a:lnTo>
                    <a:pt x="210370" y="167803"/>
                  </a:lnTo>
                  <a:cubicBezTo>
                    <a:pt x="210915" y="167803"/>
                    <a:pt x="211461" y="167803"/>
                    <a:pt x="212007" y="167803"/>
                  </a:cubicBezTo>
                  <a:lnTo>
                    <a:pt x="212825" y="168622"/>
                  </a:lnTo>
                  <a:lnTo>
                    <a:pt x="217737" y="159618"/>
                  </a:lnTo>
                  <a:lnTo>
                    <a:pt x="216919" y="159618"/>
                  </a:lnTo>
                  <a:cubicBezTo>
                    <a:pt x="214190" y="157981"/>
                    <a:pt x="213644" y="155798"/>
                    <a:pt x="215281" y="153069"/>
                  </a:cubicBezTo>
                  <a:cubicBezTo>
                    <a:pt x="215827" y="151432"/>
                    <a:pt x="216919" y="150614"/>
                    <a:pt x="218556" y="150614"/>
                  </a:cubicBezTo>
                  <a:cubicBezTo>
                    <a:pt x="219101" y="150614"/>
                    <a:pt x="219920" y="150887"/>
                    <a:pt x="221011" y="151432"/>
                  </a:cubicBezTo>
                  <a:lnTo>
                    <a:pt x="221829" y="152251"/>
                  </a:lnTo>
                  <a:lnTo>
                    <a:pt x="224286" y="147340"/>
                  </a:lnTo>
                  <a:lnTo>
                    <a:pt x="223467" y="146521"/>
                  </a:lnTo>
                  <a:cubicBezTo>
                    <a:pt x="222375" y="145975"/>
                    <a:pt x="221557" y="145021"/>
                    <a:pt x="221011" y="143656"/>
                  </a:cubicBezTo>
                  <a:cubicBezTo>
                    <a:pt x="220465" y="142292"/>
                    <a:pt x="220738" y="141337"/>
                    <a:pt x="221829" y="140791"/>
                  </a:cubicBezTo>
                  <a:cubicBezTo>
                    <a:pt x="222375" y="139154"/>
                    <a:pt x="223740" y="138335"/>
                    <a:pt x="225923" y="138335"/>
                  </a:cubicBezTo>
                  <a:lnTo>
                    <a:pt x="229196" y="138335"/>
                  </a:lnTo>
                  <a:lnTo>
                    <a:pt x="230015" y="139154"/>
                  </a:lnTo>
                  <a:close/>
                  <a:moveTo>
                    <a:pt x="271762" y="101500"/>
                  </a:moveTo>
                  <a:cubicBezTo>
                    <a:pt x="279401" y="101500"/>
                    <a:pt x="285131" y="102865"/>
                    <a:pt x="288951" y="105593"/>
                  </a:cubicBezTo>
                  <a:lnTo>
                    <a:pt x="299593" y="111323"/>
                  </a:lnTo>
                  <a:cubicBezTo>
                    <a:pt x="308323" y="116234"/>
                    <a:pt x="313917" y="123465"/>
                    <a:pt x="316372" y="133015"/>
                  </a:cubicBezTo>
                  <a:cubicBezTo>
                    <a:pt x="318828" y="142565"/>
                    <a:pt x="317600" y="151705"/>
                    <a:pt x="312689" y="160436"/>
                  </a:cubicBezTo>
                  <a:lnTo>
                    <a:pt x="241475" y="119509"/>
                  </a:lnTo>
                  <a:cubicBezTo>
                    <a:pt x="248569" y="107503"/>
                    <a:pt x="258664" y="101500"/>
                    <a:pt x="271762" y="101500"/>
                  </a:cubicBezTo>
                  <a:close/>
                  <a:moveTo>
                    <a:pt x="287314" y="0"/>
                  </a:moveTo>
                  <a:cubicBezTo>
                    <a:pt x="291680" y="0"/>
                    <a:pt x="296318" y="1910"/>
                    <a:pt x="301230" y="5730"/>
                  </a:cubicBezTo>
                  <a:cubicBezTo>
                    <a:pt x="302866" y="7367"/>
                    <a:pt x="312553" y="21555"/>
                    <a:pt x="330288" y="48295"/>
                  </a:cubicBezTo>
                  <a:cubicBezTo>
                    <a:pt x="348023" y="75034"/>
                    <a:pt x="369033" y="108186"/>
                    <a:pt x="393317" y="147749"/>
                  </a:cubicBezTo>
                  <a:cubicBezTo>
                    <a:pt x="417601" y="187312"/>
                    <a:pt x="437655" y="221282"/>
                    <a:pt x="453480" y="249659"/>
                  </a:cubicBezTo>
                  <a:cubicBezTo>
                    <a:pt x="462758" y="266030"/>
                    <a:pt x="470807" y="280764"/>
                    <a:pt x="477628" y="293861"/>
                  </a:cubicBezTo>
                  <a:cubicBezTo>
                    <a:pt x="484449" y="306958"/>
                    <a:pt x="489633" y="316508"/>
                    <a:pt x="493180" y="322510"/>
                  </a:cubicBezTo>
                  <a:cubicBezTo>
                    <a:pt x="496728" y="328513"/>
                    <a:pt x="498774" y="332333"/>
                    <a:pt x="499319" y="333970"/>
                  </a:cubicBezTo>
                  <a:cubicBezTo>
                    <a:pt x="497137" y="335062"/>
                    <a:pt x="495500" y="336153"/>
                    <a:pt x="494408" y="337244"/>
                  </a:cubicBezTo>
                  <a:cubicBezTo>
                    <a:pt x="491680" y="341064"/>
                    <a:pt x="485131" y="345430"/>
                    <a:pt x="474763" y="350341"/>
                  </a:cubicBezTo>
                  <a:lnTo>
                    <a:pt x="473944" y="350341"/>
                  </a:lnTo>
                  <a:lnTo>
                    <a:pt x="472307" y="351160"/>
                  </a:lnTo>
                  <a:lnTo>
                    <a:pt x="469851" y="352797"/>
                  </a:lnTo>
                  <a:cubicBezTo>
                    <a:pt x="455663" y="360437"/>
                    <a:pt x="447750" y="364257"/>
                    <a:pt x="446113" y="364257"/>
                  </a:cubicBezTo>
                  <a:cubicBezTo>
                    <a:pt x="444476" y="364802"/>
                    <a:pt x="442566" y="365621"/>
                    <a:pt x="440383" y="366712"/>
                  </a:cubicBezTo>
                  <a:cubicBezTo>
                    <a:pt x="417464" y="324147"/>
                    <a:pt x="401911" y="295771"/>
                    <a:pt x="393726" y="281583"/>
                  </a:cubicBezTo>
                  <a:cubicBezTo>
                    <a:pt x="381175" y="258117"/>
                    <a:pt x="359210" y="210505"/>
                    <a:pt x="327832" y="138745"/>
                  </a:cubicBezTo>
                  <a:cubicBezTo>
                    <a:pt x="296454" y="66985"/>
                    <a:pt x="279674" y="27558"/>
                    <a:pt x="277491" y="20464"/>
                  </a:cubicBezTo>
                  <a:cubicBezTo>
                    <a:pt x="275309" y="10641"/>
                    <a:pt x="277218" y="4093"/>
                    <a:pt x="283222" y="818"/>
                  </a:cubicBezTo>
                  <a:cubicBezTo>
                    <a:pt x="283767" y="273"/>
                    <a:pt x="285131" y="0"/>
                    <a:pt x="287314" y="0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604" name="Прямоугольник 55"/>
          <p:cNvSpPr/>
          <p:nvPr/>
        </p:nvSpPr>
        <p:spPr>
          <a:xfrm>
            <a:off x="3148013" y="2646363"/>
            <a:ext cx="5937250" cy="23082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/>
            <a:r>
              <a:rPr lang="ru-RU" altLang="en-US" sz="2400" b="1" dirty="0">
                <a:solidFill>
                  <a:srgbClr val="1D528D"/>
                </a:solidFill>
                <a:latin typeface="Bookman Old Style" pitchFamily="18" charset="0"/>
              </a:rPr>
              <a:t>ФОРМИРОВАНИЕ ПРЕДПОСЫЛОК ИНЖЕНЕРНОГО МЫШЛЕНИЯ </a:t>
            </a:r>
          </a:p>
          <a:p>
            <a:pPr marL="0" marR="0" lvl="0" indent="0" algn="ctr"/>
            <a:r>
              <a:rPr lang="ru-RU" altLang="en-US" sz="2400" b="1" dirty="0">
                <a:solidFill>
                  <a:srgbClr val="1D528D"/>
                </a:solidFill>
                <a:latin typeface="Bookman Old Style" pitchFamily="18" charset="0"/>
              </a:rPr>
              <a:t>У ДОШКОЛЬНИКОВ С ОВЗ ПОСРЕДСТВОМ ВКЛЮЧЕНИЯ </a:t>
            </a:r>
          </a:p>
          <a:p>
            <a:pPr marL="0" marR="0" lvl="0" indent="0" algn="ctr"/>
            <a:r>
              <a:rPr lang="ru-RU" altLang="en-US" sz="2400" b="1" dirty="0">
                <a:solidFill>
                  <a:srgbClr val="1D528D"/>
                </a:solidFill>
                <a:latin typeface="Bookman Old Style" pitchFamily="18" charset="0"/>
              </a:rPr>
              <a:t>В ДЕЯТЕЛЬНОСТЬ ТЕХНОПАРКА </a:t>
            </a:r>
          </a:p>
          <a:p>
            <a:pPr marL="0" marR="0" lvl="0" indent="0" algn="ctr"/>
            <a:r>
              <a:rPr lang="ru-RU" altLang="en-US" sz="2400" b="1" dirty="0">
                <a:solidFill>
                  <a:srgbClr val="1D528D"/>
                </a:solidFill>
                <a:latin typeface="Bookman Old Style" pitchFamily="18" charset="0"/>
              </a:rPr>
              <a:t>В ДЕТСКОМ САДУ</a:t>
            </a:r>
          </a:p>
        </p:txBody>
      </p:sp>
      <p:pic>
        <p:nvPicPr>
          <p:cNvPr id="25605" name="Рисунок 56"/>
          <p:cNvPicPr/>
          <p:nvPr/>
        </p:nvPicPr>
        <p:blipFill>
          <a:blip r:embed="rId5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5606" name="Rectangle 3"/>
          <p:cNvSpPr txBox="1">
            <a:spLocks noChangeArrowheads="1"/>
          </p:cNvSpPr>
          <p:nvPr/>
        </p:nvSpPr>
        <p:spPr bwMode="auto">
          <a:xfrm>
            <a:off x="3535363" y="5446713"/>
            <a:ext cx="5472112" cy="121443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eaLnBrk="1" hangingPunct="1">
              <a:buNone/>
            </a:pPr>
            <a:r>
              <a:rPr lang="ru-RU" altLang="ru-RU" sz="1800" b="1">
                <a:latin typeface="Bookman Old Style" pitchFamily="18" charset="0"/>
                <a:ea typeface="Arial" pitchFamily="34" charset="0"/>
              </a:rPr>
              <a:t>Руководитель проекта:</a:t>
            </a:r>
          </a:p>
          <a:p>
            <a:pPr marL="0" marR="0" lvl="0" indent="0" algn="r" eaLnBrk="1" hangingPunct="1">
              <a:buNone/>
            </a:pPr>
            <a:r>
              <a:rPr lang="ru-RU" altLang="ru-RU" sz="1800" b="1">
                <a:latin typeface="Bookman Old Style" pitchFamily="18" charset="0"/>
                <a:ea typeface="Arial" pitchFamily="34" charset="0"/>
              </a:rPr>
              <a:t>И.И. Сухорукова,</a:t>
            </a:r>
          </a:p>
          <a:p>
            <a:pPr marL="0" marR="0" lvl="0" indent="0" algn="r" eaLnBrk="1" hangingPunct="1">
              <a:buNone/>
            </a:pPr>
            <a:r>
              <a:rPr lang="ru-RU" altLang="ru-RU" sz="1800" b="1">
                <a:latin typeface="Bookman Old Style" pitchFamily="18" charset="0"/>
                <a:ea typeface="Arial" pitchFamily="34" charset="0"/>
              </a:rPr>
              <a:t>заведующий МБДОУ ДСКВ № 34</a:t>
            </a:r>
          </a:p>
          <a:p>
            <a:pPr marL="0" marR="0" lvl="0" indent="0" algn="r" eaLnBrk="1" hangingPunct="1">
              <a:buNone/>
            </a:pPr>
            <a:r>
              <a:rPr lang="ru-RU" altLang="ru-RU" sz="1800" b="1">
                <a:latin typeface="Bookman Old Style" pitchFamily="18" charset="0"/>
                <a:ea typeface="Arial" pitchFamily="34" charset="0"/>
              </a:rPr>
              <a:t>Ленинградский район </a:t>
            </a:r>
          </a:p>
          <a:p>
            <a:pPr marL="342900" marR="0" lvl="0" indent="-342900" algn="r" eaLnBrk="1" hangingPunct="1"/>
            <a:endParaRPr lang="ru-RU" altLang="ru-RU" sz="2000" b="1">
              <a:latin typeface="Bookman Old Style" pitchFamily="18" charset="0"/>
              <a:ea typeface="Arial" pitchFamily="34" charset="0"/>
            </a:endParaRPr>
          </a:p>
        </p:txBody>
      </p:sp>
      <p:sp>
        <p:nvSpPr>
          <p:cNvPr id="25607" name="Прямоугольник 19"/>
          <p:cNvSpPr/>
          <p:nvPr/>
        </p:nvSpPr>
        <p:spPr>
          <a:xfrm>
            <a:off x="1571625" y="1536700"/>
            <a:ext cx="7732713" cy="9540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/>
            <a:r>
              <a:rPr lang="ru-RU" altLang="en-US" sz="2800" b="1" dirty="0">
                <a:solidFill>
                  <a:srgbClr val="1D528D"/>
                </a:solidFill>
                <a:latin typeface="Bookman Old Style" pitchFamily="18" charset="0"/>
              </a:rPr>
              <a:t>ОТЧЕТ О РЕАЛИЗАЦИИ ПРОЕКТА </a:t>
            </a:r>
          </a:p>
          <a:p>
            <a:pPr marL="0" marR="0" lvl="0" indent="0" algn="ctr"/>
            <a:r>
              <a:rPr lang="ru-RU" altLang="en-US" sz="2800" b="1" dirty="0">
                <a:solidFill>
                  <a:srgbClr val="1D528D"/>
                </a:solidFill>
                <a:latin typeface="Bookman Old Style" pitchFamily="18" charset="0"/>
              </a:rPr>
              <a:t>КИП – 2019 за 2021 год</a:t>
            </a:r>
          </a:p>
        </p:txBody>
      </p:sp>
      <p:sp>
        <p:nvSpPr>
          <p:cNvPr id="23" name="弦形 12">
            <a:extLst>
              <a:ext uri="{FF2B5EF4-FFF2-40B4-BE49-F238E27FC236}">
                <a16:creationId xmlns:a16="http://schemas.microsoft.com/office/drawing/2014/main" id="{8FBEA4D4-1C8C-4812-9427-C37379828B3F}"/>
              </a:ext>
            </a:extLst>
          </p:cNvPr>
          <p:cNvSpPr/>
          <p:nvPr/>
        </p:nvSpPr>
        <p:spPr bwMode="auto">
          <a:xfrm rot="2700000">
            <a:off x="1047615" y="3162087"/>
            <a:ext cx="1558925" cy="1560513"/>
          </a:xfrm>
          <a:prstGeom prst="chord">
            <a:avLst>
              <a:gd name="adj1" fmla="val 10794353"/>
              <a:gd name="adj2" fmla="val 21597276"/>
            </a:avLst>
          </a:prstGeom>
          <a:solidFill>
            <a:srgbClr val="56A8BD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4" name="Рисунок 51">
            <a:extLst>
              <a:ext uri="{FF2B5EF4-FFF2-40B4-BE49-F238E27FC236}">
                <a16:creationId xmlns:a16="http://schemas.microsoft.com/office/drawing/2014/main" id="{2CFAF6B1-A97B-481B-8C5D-AA4D3F1507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77" y="3368068"/>
            <a:ext cx="718025" cy="53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Гога\Desktop\ПРЕЗЕНТАЦИИ С ДИАГРАММАМИ\квант\RC-Smart-Robot-Alpha-Intelligent-Bot-Remote-Control-Walking-Space-Robots-with-light-sound-Music-electronic.jpg">
            <a:extLst>
              <a:ext uri="{FF2B5EF4-FFF2-40B4-BE49-F238E27FC236}">
                <a16:creationId xmlns:a16="http://schemas.microsoft.com/office/drawing/2014/main" id="{1799A0E3-CCBF-40EA-A48F-450EB1C9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17029"/>
          <a:stretch>
            <a:fillRect/>
          </a:stretch>
        </p:blipFill>
        <p:spPr bwMode="auto">
          <a:xfrm>
            <a:off x="3600835" y="5147511"/>
            <a:ext cx="416362" cy="68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579438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b="1" dirty="0">
                <a:latin typeface="Bookman Old Style" pitchFamily="18" charset="0"/>
              </a:rPr>
              <a:t>РЕЗУЛЬТАТИВНОСТЬ</a:t>
            </a:r>
            <a:endParaRPr lang="en-US" altLang="ru-RU" b="1" dirty="0"/>
          </a:p>
        </p:txBody>
      </p:sp>
      <p:sp>
        <p:nvSpPr>
          <p:cNvPr id="38915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hangingPunct="1"/>
            <a:r>
              <a:rPr lang="ru-RU" altLang="en-US" sz="1400" b="1">
                <a:solidFill>
                  <a:srgbClr val="1D528D"/>
                </a:solidFill>
                <a:latin typeface="Verdana" pitchFamily="34" charset="0"/>
              </a:rPr>
              <a:t>МБДОУ № 34</a:t>
            </a:r>
          </a:p>
        </p:txBody>
      </p:sp>
      <p:pic>
        <p:nvPicPr>
          <p:cNvPr id="38916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8917" name="TextBox 7"/>
          <p:cNvSpPr/>
          <p:nvPr/>
        </p:nvSpPr>
        <p:spPr>
          <a:xfrm>
            <a:off x="-1095375" y="1155700"/>
            <a:ext cx="1133316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zh-CN" sz="24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ДЕЯТЕЛЬНОСТЬ В ТЕХНОПАРКЕ ДЕТСКОГО САДА</a:t>
            </a:r>
          </a:p>
        </p:txBody>
      </p:sp>
      <p:sp>
        <p:nvSpPr>
          <p:cNvPr id="38918" name="TextBox 7"/>
          <p:cNvSpPr/>
          <p:nvPr/>
        </p:nvSpPr>
        <p:spPr>
          <a:xfrm>
            <a:off x="285750" y="1481138"/>
            <a:ext cx="4572000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WORK SHOP – ПЛОЩАДКА </a:t>
            </a:r>
          </a:p>
          <a:p>
            <a:pPr marL="0" lvl="0" indent="0" algn="ct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ДЕТСКИЙ ПРОМЫШЛЕННЫЙ ДИЗАЙН</a:t>
            </a:r>
          </a:p>
          <a:p>
            <a:pPr marL="0" lvl="0" indent="0" algn="ctr" eaLnBrk="1" hangingPunct="1"/>
            <a:endParaRPr lang="ru-RU" altLang="zh-CN" sz="1600" b="1">
              <a:solidFill>
                <a:srgbClr val="000000"/>
              </a:solidFill>
              <a:latin typeface="Bookman Old Style" pitchFamily="18" charset="0"/>
              <a:ea typeface="Microsoft YaHei" pitchFamily="34" charset="-122"/>
            </a:endParaRPr>
          </a:p>
        </p:txBody>
      </p:sp>
      <p:pic>
        <p:nvPicPr>
          <p:cNvPr id="38919" name="Рисунок 17"/>
          <p:cNvPicPr/>
          <p:nvPr/>
        </p:nvPicPr>
        <p:blipFill>
          <a:blip r:embed="rId3"/>
          <a:stretch>
            <a:fillRect/>
          </a:stretch>
        </p:blipFill>
        <p:spPr>
          <a:xfrm>
            <a:off x="828675" y="1987550"/>
            <a:ext cx="3182938" cy="238918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8920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771525" y="4373562"/>
            <a:ext cx="3236912" cy="24336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8921" name="Picture 2" descr="C:\Users\Пользователь\Desktop\130___11\IMG_1486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5224462" y="1957388"/>
            <a:ext cx="3633788" cy="23637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8922" name="Рисунок 4"/>
          <p:cNvPicPr/>
          <p:nvPr/>
        </p:nvPicPr>
        <p:blipFill>
          <a:blip r:embed="rId6"/>
          <a:stretch>
            <a:fillRect/>
          </a:stretch>
        </p:blipFill>
        <p:spPr>
          <a:xfrm>
            <a:off x="5224462" y="4373562"/>
            <a:ext cx="3633788" cy="24336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8923" name="TextBox 7"/>
          <p:cNvSpPr/>
          <p:nvPr/>
        </p:nvSpPr>
        <p:spPr>
          <a:xfrm>
            <a:off x="4267200" y="3835400"/>
            <a:ext cx="4572000" cy="1077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ПРАКТИКУМ</a:t>
            </a:r>
            <a:b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</a:br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« В ПОИСКАХ ТЕХНОКОИНА»</a:t>
            </a:r>
            <a:b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</a:br>
            <a:endParaRPr lang="ru-RU" altLang="zh-CN" sz="1600" b="1">
              <a:solidFill>
                <a:srgbClr val="000000"/>
              </a:solidFill>
              <a:latin typeface="Bookman Old Style" pitchFamily="18" charset="0"/>
              <a:ea typeface="Microsoft YaHei" pitchFamily="34" charset="-122"/>
            </a:endParaRPr>
          </a:p>
          <a:p>
            <a:pPr marL="0" lvl="0" indent="0" algn="ctr" eaLnBrk="1" hangingPunct="1"/>
            <a:endParaRPr lang="ru-RU" altLang="zh-CN" sz="1600" b="1">
              <a:solidFill>
                <a:srgbClr val="000000"/>
              </a:solidFill>
              <a:latin typeface="Bookman Old Style" pitchFamily="18" charset="0"/>
              <a:ea typeface="Microsoft YaHei" pitchFamily="34" charset="-122"/>
            </a:endParaRPr>
          </a:p>
        </p:txBody>
      </p:sp>
      <p:sp>
        <p:nvSpPr>
          <p:cNvPr id="38924" name="TextBox 7"/>
          <p:cNvSpPr/>
          <p:nvPr/>
        </p:nvSpPr>
        <p:spPr>
          <a:xfrm>
            <a:off x="3635375" y="4446588"/>
            <a:ext cx="4572000" cy="339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ЛАБОРАТОРИЯ «</a:t>
            </a:r>
            <a:r>
              <a:rPr lang="en-US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3D-</a:t>
            </a:r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ГРАД»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579438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b="1" dirty="0">
                <a:latin typeface="Bookman Old Style" pitchFamily="18" charset="0"/>
              </a:rPr>
              <a:t>РЕЗУЛЬТАТИВНОСТЬ</a:t>
            </a:r>
            <a:endParaRPr lang="en-US" altLang="ru-RU" b="1" dirty="0"/>
          </a:p>
        </p:txBody>
      </p:sp>
      <p:sp>
        <p:nvSpPr>
          <p:cNvPr id="40963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hangingPunct="1"/>
            <a:r>
              <a:rPr lang="ru-RU" altLang="en-US" sz="1400" b="1">
                <a:solidFill>
                  <a:srgbClr val="1D528D"/>
                </a:solidFill>
                <a:latin typeface="Verdana" pitchFamily="34" charset="0"/>
              </a:rPr>
              <a:t>МБДОУ № 34</a:t>
            </a:r>
          </a:p>
        </p:txBody>
      </p:sp>
      <p:pic>
        <p:nvPicPr>
          <p:cNvPr id="40964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65" name="TextBox 7"/>
          <p:cNvSpPr/>
          <p:nvPr/>
        </p:nvSpPr>
        <p:spPr>
          <a:xfrm>
            <a:off x="-1095375" y="1155700"/>
            <a:ext cx="11333162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ВЗАИМОДЕЙСТВИЕ С РОДИТЕЛЯМИ</a:t>
            </a:r>
          </a:p>
          <a:p>
            <a:pPr marL="0" lvl="0" indent="0" algn="ct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        ТЕХНОСУББОТА                             ИНЖЕНЕРНЫЕ КАНИКУЛЫ</a:t>
            </a:r>
          </a:p>
        </p:txBody>
      </p:sp>
      <p:pic>
        <p:nvPicPr>
          <p:cNvPr id="40966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54000" y="1714500"/>
            <a:ext cx="3490912" cy="23717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67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219075" y="4132262"/>
            <a:ext cx="3525838" cy="264477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40968" name="Группа 11"/>
          <p:cNvGrpSpPr/>
          <p:nvPr/>
        </p:nvGrpSpPr>
        <p:grpSpPr>
          <a:xfrm>
            <a:off x="4787900" y="1758950"/>
            <a:ext cx="3851275" cy="2312988"/>
            <a:chOff x="3905189" y="1622"/>
            <a:chExt cx="5238811" cy="3499386"/>
          </a:xfrm>
        </p:grpSpPr>
        <p:pic>
          <p:nvPicPr>
            <p:cNvPr id="40970" name="Рисунок 1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19460" y="1622"/>
              <a:ext cx="2624540" cy="34993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40971" name="Рисунок 1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905189" y="19910"/>
              <a:ext cx="2610823" cy="348109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pic>
        <p:nvPicPr>
          <p:cNvPr id="40969" name="Рисунок 14"/>
          <p:cNvPicPr/>
          <p:nvPr/>
        </p:nvPicPr>
        <p:blipFill>
          <a:blip r:embed="rId7"/>
          <a:stretch>
            <a:fillRect/>
          </a:stretch>
        </p:blipFill>
        <p:spPr>
          <a:xfrm>
            <a:off x="4787900" y="4103688"/>
            <a:ext cx="3851275" cy="26447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600" b="1">
                <a:solidFill>
                  <a:srgbClr val="1D528D"/>
                </a:solidFill>
                <a:latin typeface="Bookman Old Style" pitchFamily="18" charset="0"/>
                <a:ea typeface="Arial" pitchFamily="34" charset="0"/>
              </a:rPr>
              <a:t>МБДОУ № 34</a:t>
            </a:r>
          </a:p>
        </p:txBody>
      </p:sp>
      <p:pic>
        <p:nvPicPr>
          <p:cNvPr id="41987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4213" y="72123"/>
            <a:ext cx="827533" cy="722894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988" name="文本框 14"/>
          <p:cNvSpPr txBox="1"/>
          <p:nvPr/>
        </p:nvSpPr>
        <p:spPr>
          <a:xfrm>
            <a:off x="445670" y="5769752"/>
            <a:ext cx="599844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>
              <a:rot lat="0" lon="0" rev="600000"/>
            </a:lightRig>
          </a:scene3d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latin typeface="Barbatrick" panose="00000400000000000000" pitchFamily="2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5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arbatrick" panose="00000400000000000000" pitchFamily="2" charset="0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5</a:t>
            </a:r>
            <a:endParaRPr kumimoji="0" lang="zh-CN" altLang="en-US" sz="5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Barbatrick" panose="00000400000000000000" pitchFamily="2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1989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pic>
        <p:nvPicPr>
          <p:cNvPr id="4199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19050" y="1190625"/>
            <a:ext cx="9163050" cy="56673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991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598488"/>
            <a:ext cx="93376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000" b="1" dirty="0">
                <a:latin typeface="Bookman Old Style" pitchFamily="18" charset="0"/>
              </a:rPr>
              <a:t>РЕЗУЛЬТАТИВНОСТЬ</a:t>
            </a:r>
            <a:br>
              <a:rPr lang="ru-RU" altLang="ru-RU" sz="2000" b="1" dirty="0">
                <a:latin typeface="Bookman Old Style" pitchFamily="18" charset="0"/>
              </a:rPr>
            </a:br>
            <a:r>
              <a:rPr lang="ru-RU" altLang="ru-RU" sz="2000" b="1" dirty="0">
                <a:latin typeface="Bookman Old Style" pitchFamily="18" charset="0"/>
              </a:rPr>
              <a:t>СОЗДАНИЕ ПРОДУКТОВ ИННОВАЦИОННОЙ ДЕЯТЕЛЬНОСТИ</a:t>
            </a:r>
            <a:endParaRPr lang="en-US" altLang="ru-RU" sz="4000" b="1" dirty="0"/>
          </a:p>
        </p:txBody>
      </p:sp>
      <p:grpSp>
        <p:nvGrpSpPr>
          <p:cNvPr id="41992" name="Группа 8"/>
          <p:cNvGrpSpPr/>
          <p:nvPr/>
        </p:nvGrpSpPr>
        <p:grpSpPr>
          <a:xfrm>
            <a:off x="-132968" y="1358908"/>
            <a:ext cx="9301922" cy="5119678"/>
            <a:chOff x="-95880" y="687124"/>
            <a:chExt cx="9300794" cy="5118128"/>
          </a:xfrm>
        </p:grpSpPr>
        <p:sp>
          <p:nvSpPr>
            <p:cNvPr id="41996" name="TextBox 9"/>
            <p:cNvSpPr/>
            <p:nvPr/>
          </p:nvSpPr>
          <p:spPr>
            <a:xfrm>
              <a:off x="-95880" y="2981135"/>
              <a:ext cx="2952328" cy="17886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 b="1" dirty="0">
                  <a:solidFill>
                    <a:srgbClr val="002060"/>
                  </a:solidFill>
                  <a:latin typeface="Bookman Old Style" pitchFamily="18" charset="0"/>
                  <a:ea typeface="Microsoft YaHei" pitchFamily="34" charset="-122"/>
                </a:rPr>
                <a:t>ПРАКТИЧЕСКОЕ ПОСОБИЕ «ФИЗКУЛЬТУРНО-ПОЗНАВАТЕЛЬНАЯ ЛАБОРАТОРИЯ ЭКСПЕРИМЕНТАРИУМ «ПУТЕШЕСТВИЕ ПО ОРГАНИЗМУ ЧЕЛОВЕКА»</a:t>
              </a:r>
              <a:endParaRPr lang="en-US" altLang="zh-CN" sz="1400" b="1" dirty="0">
                <a:solidFill>
                  <a:srgbClr val="002060"/>
                </a:solidFill>
                <a:latin typeface="Bookman Old Style" pitchFamily="18" charset="0"/>
                <a:ea typeface="Microsoft YaHei" pitchFamily="34" charset="-122"/>
              </a:endParaRPr>
            </a:p>
          </p:txBody>
        </p:sp>
        <p:sp>
          <p:nvSpPr>
            <p:cNvPr id="41997" name="TextBox 10"/>
            <p:cNvSpPr/>
            <p:nvPr/>
          </p:nvSpPr>
          <p:spPr>
            <a:xfrm>
              <a:off x="668799" y="2831216"/>
              <a:ext cx="2151923" cy="38082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zh-CN" sz="1600" b="1">
                <a:solidFill>
                  <a:srgbClr val="002060"/>
                </a:solidFill>
                <a:latin typeface="Bookman Old Style" pitchFamily="18" charset="0"/>
                <a:ea typeface="Microsoft YaHei" pitchFamily="34" charset="-122"/>
              </a:endParaRPr>
            </a:p>
          </p:txBody>
        </p:sp>
        <p:sp>
          <p:nvSpPr>
            <p:cNvPr id="41998" name="TextBox 11"/>
            <p:cNvSpPr/>
            <p:nvPr/>
          </p:nvSpPr>
          <p:spPr>
            <a:xfrm>
              <a:off x="7001" y="687124"/>
              <a:ext cx="3178749" cy="174860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 b="1" dirty="0">
                  <a:solidFill>
                    <a:srgbClr val="002060"/>
                  </a:solidFill>
                  <a:latin typeface="Bookman Old Style" pitchFamily="18" charset="0"/>
                  <a:ea typeface="Microsoft YaHei" pitchFamily="34" charset="-122"/>
                </a:rPr>
                <a:t>ПРАКТИЧЕСКОЕ ПОСОБИЕ «РАЗВИТИЕ АЛГОРИТМИЧЕСКОГО МЫШЛЕНИЯ У ДЕТЕЙ ДОШКОЛЬНОГО ВОЗРАСТА ПОСРЕДСТВОМ ДЕЯТЕЛЬНОСТИ В ЛАБОРАТОРИИ «РОБОГРАД» ТЕХНОПАРКА ДЕТСКОГО САДА» </a:t>
              </a:r>
              <a:endParaRPr lang="en-US" altLang="zh-CN" sz="1400" b="1" dirty="0">
                <a:solidFill>
                  <a:srgbClr val="002060"/>
                </a:solidFill>
                <a:latin typeface="Bookman Old Style" pitchFamily="18" charset="0"/>
                <a:ea typeface="Microsoft YaHei" pitchFamily="34" charset="-122"/>
              </a:endParaRPr>
            </a:p>
          </p:txBody>
        </p:sp>
        <p:pic>
          <p:nvPicPr>
            <p:cNvPr id="41999" name="图片 10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765657" y="3008924"/>
              <a:ext cx="3574617" cy="279632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42002" name="椭圆 102"/>
            <p:cNvGrpSpPr/>
            <p:nvPr/>
          </p:nvGrpSpPr>
          <p:grpSpPr>
            <a:xfrm>
              <a:off x="5486235" y="1717535"/>
              <a:ext cx="2029722" cy="2029353"/>
              <a:chOff x="5449824" y="2389632"/>
              <a:chExt cx="2029968" cy="2029968"/>
            </a:xfrm>
          </p:grpSpPr>
          <p:pic>
            <p:nvPicPr>
              <p:cNvPr id="42000" name="椭圆 10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49824" y="2389632"/>
                <a:ext cx="2029968" cy="2029968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2001" name="Прямоугольник 42000"/>
              <p:cNvSpPr/>
              <p:nvPr/>
            </p:nvSpPr>
            <p:spPr>
              <a:xfrm>
                <a:off x="5757928" y="2696029"/>
                <a:ext cx="1416621" cy="141687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pic>
          <p:nvPicPr>
            <p:cNvPr id="42003" name="图片 10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141399" y="1561576"/>
              <a:ext cx="3790852" cy="348930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42006" name="椭圆 104"/>
            <p:cNvGrpSpPr/>
            <p:nvPr/>
          </p:nvGrpSpPr>
          <p:grpSpPr>
            <a:xfrm>
              <a:off x="4559755" y="2924177"/>
              <a:ext cx="1231243" cy="1224925"/>
              <a:chOff x="4523232" y="3596640"/>
              <a:chExt cx="1231392" cy="1225296"/>
            </a:xfrm>
          </p:grpSpPr>
          <p:pic>
            <p:nvPicPr>
              <p:cNvPr id="42004" name="椭圆 10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23232" y="3596640"/>
                <a:ext cx="1231392" cy="1225296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2005" name="Прямоугольник 42004"/>
              <p:cNvSpPr/>
              <p:nvPr/>
            </p:nvSpPr>
            <p:spPr>
              <a:xfrm>
                <a:off x="4712626" y="3784138"/>
                <a:ext cx="851076" cy="85122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 sz="2400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grpSp>
          <p:nvGrpSpPr>
            <p:cNvPr id="42009" name="椭圆 105"/>
            <p:cNvGrpSpPr/>
            <p:nvPr/>
          </p:nvGrpSpPr>
          <p:grpSpPr>
            <a:xfrm>
              <a:off x="4096515" y="1425015"/>
              <a:ext cx="1676197" cy="1675892"/>
              <a:chOff x="4059936" y="2097024"/>
              <a:chExt cx="1676400" cy="1676400"/>
            </a:xfrm>
          </p:grpSpPr>
          <p:pic>
            <p:nvPicPr>
              <p:cNvPr id="42007" name="椭圆 10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9936" y="2097024"/>
                <a:ext cx="1676400" cy="1676400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2008" name="Прямоугольник 42007"/>
              <p:cNvSpPr/>
              <p:nvPr/>
            </p:nvSpPr>
            <p:spPr>
              <a:xfrm>
                <a:off x="4316331" y="2353816"/>
                <a:ext cx="1166328" cy="116654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grpSp>
          <p:nvGrpSpPr>
            <p:cNvPr id="42012" name="椭圆 106"/>
            <p:cNvGrpSpPr/>
            <p:nvPr/>
          </p:nvGrpSpPr>
          <p:grpSpPr>
            <a:xfrm>
              <a:off x="3578418" y="2784011"/>
              <a:ext cx="1017909" cy="1017724"/>
              <a:chOff x="3541776" y="3456432"/>
              <a:chExt cx="1018032" cy="1018032"/>
            </a:xfrm>
          </p:grpSpPr>
          <p:pic>
            <p:nvPicPr>
              <p:cNvPr id="42010" name="椭圆 10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1776" y="3456432"/>
                <a:ext cx="1018032" cy="1018032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2011" name="Прямоугольник 42010"/>
              <p:cNvSpPr/>
              <p:nvPr/>
            </p:nvSpPr>
            <p:spPr>
              <a:xfrm>
                <a:off x="3697666" y="3614860"/>
                <a:ext cx="703895" cy="70402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sp>
          <p:nvSpPr>
            <p:cNvPr id="42013" name="TextBox 19"/>
            <p:cNvSpPr/>
            <p:nvPr/>
          </p:nvSpPr>
          <p:spPr>
            <a:xfrm>
              <a:off x="4284539" y="1872620"/>
              <a:ext cx="1355709" cy="46182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ctr" eaLnBrk="1" hangingPunct="1"/>
              <a:r>
                <a:rPr lang="ru-RU" altLang="zh-CN" sz="2400" b="1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1</a:t>
              </a:r>
              <a:endParaRPr lang="zh-CN" altLang="en-US" sz="2400" b="1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2014" name="TextBox 21"/>
            <p:cNvSpPr/>
            <p:nvPr/>
          </p:nvSpPr>
          <p:spPr>
            <a:xfrm>
              <a:off x="3563823" y="3096215"/>
              <a:ext cx="1009638" cy="46182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ctr" eaLnBrk="1" hangingPunct="1"/>
              <a:r>
                <a:rPr lang="ru-RU" altLang="zh-CN" sz="2400" b="1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2</a:t>
              </a:r>
              <a:endParaRPr lang="zh-CN" altLang="en-US" sz="2400" b="1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2015" name="任意多边形 111"/>
            <p:cNvSpPr/>
            <p:nvPr/>
          </p:nvSpPr>
          <p:spPr>
            <a:xfrm flipH="1">
              <a:off x="3322798" y="1794854"/>
              <a:ext cx="1047623" cy="449127"/>
            </a:xfrm>
            <a:custGeom>
              <a:avLst/>
              <a:gdLst/>
              <a:ahLst/>
              <a:cxnLst>
                <a:cxn ang="0">
                  <a:pos x="0" y="449127"/>
                </a:cxn>
                <a:cxn ang="0">
                  <a:pos x="628574" y="0"/>
                </a:cxn>
                <a:cxn ang="0">
                  <a:pos x="1047623" y="0"/>
                </a:cxn>
              </a:cxnLst>
              <a:rect l="0" t="0" r="0" b="0"/>
              <a:pathLst>
                <a:path w="820615" h="492369">
                  <a:moveTo>
                    <a:pt x="0" y="492369"/>
                  </a:moveTo>
                  <a:lnTo>
                    <a:pt x="492369" y="0"/>
                  </a:lnTo>
                  <a:lnTo>
                    <a:pt x="820615" y="0"/>
                  </a:lnTo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diamond" w="med" len="med"/>
              <a:tailEnd type="triangle" w="med" len="med"/>
            </a:ln>
          </p:spPr>
        </p:sp>
        <p:sp>
          <p:nvSpPr>
            <p:cNvPr id="42016" name="任意多边形 112"/>
            <p:cNvSpPr/>
            <p:nvPr/>
          </p:nvSpPr>
          <p:spPr>
            <a:xfrm flipH="1">
              <a:off x="2888815" y="3205413"/>
              <a:ext cx="868258" cy="449126"/>
            </a:xfrm>
            <a:custGeom>
              <a:avLst/>
              <a:gdLst/>
              <a:ahLst/>
              <a:cxnLst>
                <a:cxn ang="0">
                  <a:pos x="0" y="449126"/>
                </a:cxn>
                <a:cxn ang="0">
                  <a:pos x="520955" y="0"/>
                </a:cxn>
                <a:cxn ang="0">
                  <a:pos x="868258" y="0"/>
                </a:cxn>
              </a:cxnLst>
              <a:rect l="0" t="0" r="0" b="0"/>
              <a:pathLst>
                <a:path w="820615" h="492369">
                  <a:moveTo>
                    <a:pt x="0" y="492369"/>
                  </a:moveTo>
                  <a:lnTo>
                    <a:pt x="492369" y="0"/>
                  </a:lnTo>
                  <a:lnTo>
                    <a:pt x="820615" y="0"/>
                  </a:lnTo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diamond" w="med" len="med"/>
              <a:tailEnd type="triangle" w="med" len="med"/>
            </a:ln>
          </p:spPr>
        </p:sp>
        <p:sp>
          <p:nvSpPr>
            <p:cNvPr id="42017" name="任意多边形 113"/>
            <p:cNvSpPr/>
            <p:nvPr/>
          </p:nvSpPr>
          <p:spPr>
            <a:xfrm rot="1197088" flipV="1">
              <a:off x="5604469" y="3964056"/>
              <a:ext cx="1968177" cy="539587"/>
            </a:xfrm>
            <a:custGeom>
              <a:avLst/>
              <a:gdLst/>
              <a:ahLst/>
              <a:cxnLst>
                <a:cxn ang="0">
                  <a:pos x="0" y="539587"/>
                </a:cxn>
                <a:cxn ang="0">
                  <a:pos x="1108576" y="0"/>
                </a:cxn>
                <a:cxn ang="0">
                  <a:pos x="1847626" y="0"/>
                </a:cxn>
              </a:cxnLst>
              <a:rect l="0" t="0" r="0" b="0"/>
              <a:pathLst>
                <a:path w="820615" h="492369">
                  <a:moveTo>
                    <a:pt x="0" y="492369"/>
                  </a:moveTo>
                  <a:lnTo>
                    <a:pt x="492369" y="0"/>
                  </a:lnTo>
                  <a:lnTo>
                    <a:pt x="820615" y="0"/>
                  </a:lnTo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diamond" w="med" len="med"/>
              <a:tailEnd type="triangle" w="med" len="med"/>
            </a:ln>
          </p:spPr>
        </p:sp>
        <p:cxnSp>
          <p:nvCxnSpPr>
            <p:cNvPr id="42018" name="直接连接符 115"/>
            <p:cNvCxnSpPr/>
            <p:nvPr/>
          </p:nvCxnSpPr>
          <p:spPr>
            <a:xfrm flipH="1">
              <a:off x="2888815" y="2876432"/>
              <a:ext cx="0" cy="681608"/>
            </a:xfrm>
            <a:prstGeom prst="line">
              <a:avLst/>
            </a:prstGeom>
            <a:noFill/>
            <a:ln>
              <a:solidFill>
                <a:srgbClr val="7F7F7F"/>
              </a:solidFill>
              <a:miter lim="800000"/>
              <a:headEnd type="diamond"/>
              <a:tailEnd type="diamond"/>
            </a:ln>
          </p:spPr>
        </p:cxnSp>
        <p:sp>
          <p:nvSpPr>
            <p:cNvPr id="42019" name="Прямоугольник 26"/>
            <p:cNvSpPr/>
            <p:nvPr/>
          </p:nvSpPr>
          <p:spPr>
            <a:xfrm>
              <a:off x="5805581" y="4772073"/>
              <a:ext cx="3399333" cy="83074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ПРАКТИЧЕСКОЕ ПОСОБИЕ </a:t>
              </a:r>
            </a:p>
            <a:p>
              <a:pPr marL="0" lvl="0" indent="0"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«СОВМЕСТНАЯ ОБРАЗОВАТЕЛЬНАЯ ДЕЯТЕЛЬНОСТЬ С ДЕТЬМИ В ЛАБОРАТОРИИ «БИОГРАД»</a:t>
              </a:r>
              <a:endParaRPr lang="ru-RU" altLang="ru-RU" sz="1200" dirty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BD29CB6-A990-477A-827C-E2229DC17253}"/>
              </a:ext>
            </a:extLst>
          </p:cNvPr>
          <p:cNvSpPr txBox="1"/>
          <p:nvPr/>
        </p:nvSpPr>
        <p:spPr>
          <a:xfrm>
            <a:off x="1994972" y="6331474"/>
            <a:ext cx="748272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http://rechetsvetik.ucoz.org/index/innovacionnaja_dejatelnost/0-38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id="{EAB9FD8A-8C9E-4E6D-B949-6BD6152A3B0F}"/>
              </a:ext>
            </a:extLst>
          </p:cNvPr>
          <p:cNvSpPr/>
          <p:nvPr/>
        </p:nvSpPr>
        <p:spPr>
          <a:xfrm>
            <a:off x="4602145" y="3984841"/>
            <a:ext cx="1085892" cy="46192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zh-CN" sz="2400" b="1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zh-CN" altLang="en-US" sz="2400" b="1" dirty="0">
              <a:solidFill>
                <a:srgbClr val="40404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600" b="1">
                <a:solidFill>
                  <a:srgbClr val="1D528D"/>
                </a:solidFill>
                <a:latin typeface="Bookman Old Style" pitchFamily="18" charset="0"/>
                <a:ea typeface="Arial" pitchFamily="34" charset="0"/>
              </a:rPr>
              <a:t>МБДОУ № 34</a:t>
            </a:r>
          </a:p>
        </p:txBody>
      </p:sp>
      <p:pic>
        <p:nvPicPr>
          <p:cNvPr id="43011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2253"/>
            <a:ext cx="755649" cy="7987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3012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3013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598488"/>
            <a:ext cx="93376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000" b="1" dirty="0">
                <a:latin typeface="Bookman Old Style" pitchFamily="18" charset="0"/>
              </a:rPr>
              <a:t>РЕЗУЛЬТАТИВНОСТЬ</a:t>
            </a:r>
            <a:br>
              <a:rPr lang="ru-RU" altLang="ru-RU" sz="2000" b="1" dirty="0">
                <a:latin typeface="Bookman Old Style" pitchFamily="18" charset="0"/>
              </a:rPr>
            </a:br>
            <a:r>
              <a:rPr lang="ru-RU" altLang="ru-RU" sz="2000" b="1" dirty="0">
                <a:latin typeface="Bookman Old Style" pitchFamily="18" charset="0"/>
              </a:rPr>
              <a:t>СОЗДАНИЕ ПРОДУКТОВ ИННОВАЦИОННОЙ ДЕЯТЕЛЬНОСТИ</a:t>
            </a:r>
            <a:endParaRPr lang="en-US" altLang="ru-RU" sz="4000" b="1" dirty="0"/>
          </a:p>
        </p:txBody>
      </p:sp>
      <p:grpSp>
        <p:nvGrpSpPr>
          <p:cNvPr id="43014" name="Группа 8"/>
          <p:cNvGrpSpPr/>
          <p:nvPr/>
        </p:nvGrpSpPr>
        <p:grpSpPr>
          <a:xfrm>
            <a:off x="20610" y="1857839"/>
            <a:ext cx="9102780" cy="4796294"/>
            <a:chOff x="57247" y="1185503"/>
            <a:chExt cx="9102315" cy="4795269"/>
          </a:xfrm>
        </p:grpSpPr>
        <p:sp>
          <p:nvSpPr>
            <p:cNvPr id="43021" name="TextBox 9"/>
            <p:cNvSpPr/>
            <p:nvPr/>
          </p:nvSpPr>
          <p:spPr>
            <a:xfrm>
              <a:off x="57247" y="4069703"/>
              <a:ext cx="2952328" cy="174484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Microsoft YaHei" pitchFamily="34" charset="-122"/>
                </a:rPr>
                <a:t>ПРАКТИЧЕСКОЕ ПОСОБИЕ «ОБРАЗОВАТЕЛЬНЫЙ МОДУЛЬ «ЛОГИКОГРАД» ЛАБОРАТОРИИ ТЕХНОПАРКА «ТЕХНОЦВЕТИК»</a:t>
              </a:r>
              <a:endParaRPr lang="en-US" altLang="zh-CN" sz="1400" b="1" dirty="0">
                <a:solidFill>
                  <a:srgbClr val="002060"/>
                </a:solidFill>
                <a:latin typeface="Bookman Old Style" pitchFamily="18" charset="0"/>
                <a:ea typeface="Microsoft YaHei" pitchFamily="34" charset="-122"/>
              </a:endParaRPr>
            </a:p>
          </p:txBody>
        </p:sp>
        <p:sp>
          <p:nvSpPr>
            <p:cNvPr id="43022" name="TextBox 11"/>
            <p:cNvSpPr/>
            <p:nvPr/>
          </p:nvSpPr>
          <p:spPr>
            <a:xfrm>
              <a:off x="683503" y="1185503"/>
              <a:ext cx="2880320" cy="62478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Microsoft YaHei" pitchFamily="34" charset="-122"/>
                </a:rPr>
                <a:t>ПРАКТИЧЕСКОЕ ПОСОБИЕ «КЛУБ «ТЕХНОМИР»</a:t>
              </a:r>
              <a:endParaRPr lang="en-US" altLang="zh-CN" sz="1400" b="1" dirty="0">
                <a:solidFill>
                  <a:srgbClr val="002060"/>
                </a:solidFill>
                <a:latin typeface="Bookman Old Style" pitchFamily="18" charset="0"/>
                <a:ea typeface="Microsoft YaHei" pitchFamily="34" charset="-122"/>
              </a:endParaRPr>
            </a:p>
          </p:txBody>
        </p:sp>
        <p:pic>
          <p:nvPicPr>
            <p:cNvPr id="43023" name="图片 10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765484" y="3008687"/>
              <a:ext cx="3574867" cy="2796577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43026" name="椭圆 102"/>
            <p:cNvGrpSpPr/>
            <p:nvPr/>
          </p:nvGrpSpPr>
          <p:grpSpPr>
            <a:xfrm>
              <a:off x="5486182" y="1717182"/>
              <a:ext cx="2029864" cy="2029534"/>
              <a:chOff x="5449824" y="2389632"/>
              <a:chExt cx="2029968" cy="2029968"/>
            </a:xfrm>
          </p:grpSpPr>
          <p:pic>
            <p:nvPicPr>
              <p:cNvPr id="43024" name="椭圆 10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9824" y="2389632"/>
                <a:ext cx="2029968" cy="2029968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3025" name="Прямоугольник 43024"/>
              <p:cNvSpPr/>
              <p:nvPr/>
            </p:nvSpPr>
            <p:spPr>
              <a:xfrm>
                <a:off x="5757959" y="2696355"/>
                <a:ext cx="1416523" cy="141675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pic>
          <p:nvPicPr>
            <p:cNvPr id="43027" name="图片 10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141399" y="1561576"/>
              <a:ext cx="3790852" cy="348930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43030" name="椭圆 104"/>
            <p:cNvGrpSpPr/>
            <p:nvPr/>
          </p:nvGrpSpPr>
          <p:grpSpPr>
            <a:xfrm>
              <a:off x="4559638" y="2923932"/>
              <a:ext cx="1231329" cy="1225034"/>
              <a:chOff x="4523232" y="3596640"/>
              <a:chExt cx="1231392" cy="1225296"/>
            </a:xfrm>
          </p:grpSpPr>
          <p:pic>
            <p:nvPicPr>
              <p:cNvPr id="43028" name="椭圆 10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3232" y="3596640"/>
                <a:ext cx="1231392" cy="1225296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3029" name="Прямоугольник 43028"/>
              <p:cNvSpPr/>
              <p:nvPr/>
            </p:nvSpPr>
            <p:spPr>
              <a:xfrm>
                <a:off x="4712730" y="3784366"/>
                <a:ext cx="851016" cy="851153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 sz="2400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grpSp>
          <p:nvGrpSpPr>
            <p:cNvPr id="43033" name="椭圆 105"/>
            <p:cNvGrpSpPr/>
            <p:nvPr/>
          </p:nvGrpSpPr>
          <p:grpSpPr>
            <a:xfrm>
              <a:off x="4096365" y="1430732"/>
              <a:ext cx="1676314" cy="1669947"/>
              <a:chOff x="4059936" y="2103120"/>
              <a:chExt cx="1676400" cy="1670304"/>
            </a:xfrm>
          </p:grpSpPr>
          <p:pic>
            <p:nvPicPr>
              <p:cNvPr id="43031" name="椭圆 10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9936" y="2103120"/>
                <a:ext cx="1676400" cy="1670304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3032" name="Прямоугольник 43031"/>
              <p:cNvSpPr/>
              <p:nvPr/>
            </p:nvSpPr>
            <p:spPr>
              <a:xfrm>
                <a:off x="4316462" y="2354171"/>
                <a:ext cx="1166247" cy="116643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grpSp>
          <p:nvGrpSpPr>
            <p:cNvPr id="43036" name="椭圆 106"/>
            <p:cNvGrpSpPr/>
            <p:nvPr/>
          </p:nvGrpSpPr>
          <p:grpSpPr>
            <a:xfrm>
              <a:off x="3578232" y="2783754"/>
              <a:ext cx="1017980" cy="1017814"/>
              <a:chOff x="3541776" y="3456432"/>
              <a:chExt cx="1018032" cy="1018032"/>
            </a:xfrm>
          </p:grpSpPr>
          <p:pic>
            <p:nvPicPr>
              <p:cNvPr id="43034" name="椭圆 10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1776" y="3456432"/>
                <a:ext cx="1018032" cy="1018032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3035" name="Прямоугольник 43034"/>
              <p:cNvSpPr/>
              <p:nvPr/>
            </p:nvSpPr>
            <p:spPr>
              <a:xfrm>
                <a:off x="3697841" y="3615104"/>
                <a:ext cx="703847" cy="70396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sp>
          <p:nvSpPr>
            <p:cNvPr id="43037" name="TextBox 18"/>
            <p:cNvSpPr/>
            <p:nvPr/>
          </p:nvSpPr>
          <p:spPr>
            <a:xfrm>
              <a:off x="5776772" y="2304291"/>
              <a:ext cx="1381109" cy="46182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ctr" eaLnBrk="1" hangingPunct="1"/>
              <a:r>
                <a:rPr lang="ru-RU" altLang="zh-CN" sz="2400" b="1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4</a:t>
              </a:r>
              <a:endParaRPr lang="en-US" altLang="zh-CN" sz="2400" b="1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3038" name="TextBox 19"/>
            <p:cNvSpPr/>
            <p:nvPr/>
          </p:nvSpPr>
          <p:spPr>
            <a:xfrm>
              <a:off x="4284539" y="1872620"/>
              <a:ext cx="1355709" cy="46182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ctr" eaLnBrk="1" hangingPunct="1"/>
              <a:r>
                <a:rPr lang="ru-RU" altLang="zh-CN" sz="2400" b="1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1</a:t>
              </a:r>
              <a:endParaRPr lang="zh-CN" altLang="en-US" sz="2400" b="1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3039" name="TextBox 20"/>
            <p:cNvSpPr/>
            <p:nvPr/>
          </p:nvSpPr>
          <p:spPr>
            <a:xfrm>
              <a:off x="4638548" y="3312050"/>
              <a:ext cx="1085837" cy="46182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ctr" eaLnBrk="1" hangingPunct="1"/>
              <a:r>
                <a:rPr lang="ru-RU" altLang="zh-CN" sz="2400" b="1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6</a:t>
              </a:r>
              <a:endParaRPr lang="zh-CN" altLang="en-US" sz="2400" b="1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3040" name="TextBox 21"/>
            <p:cNvSpPr/>
            <p:nvPr/>
          </p:nvSpPr>
          <p:spPr>
            <a:xfrm>
              <a:off x="3563823" y="3096215"/>
              <a:ext cx="1009638" cy="46182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ctr" eaLnBrk="1" hangingPunct="1"/>
              <a:r>
                <a:rPr lang="ru-RU" altLang="zh-CN" sz="2400" b="1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5</a:t>
              </a:r>
              <a:endParaRPr lang="zh-CN" altLang="en-US" sz="2400" b="1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3041" name="任意多边形 111"/>
            <p:cNvSpPr/>
            <p:nvPr/>
          </p:nvSpPr>
          <p:spPr>
            <a:xfrm flipH="1">
              <a:off x="3322594" y="1794509"/>
              <a:ext cx="1047696" cy="449167"/>
            </a:xfrm>
            <a:custGeom>
              <a:avLst/>
              <a:gdLst/>
              <a:ahLst/>
              <a:cxnLst>
                <a:cxn ang="0">
                  <a:pos x="0" y="449167"/>
                </a:cxn>
                <a:cxn ang="0">
                  <a:pos x="628618" y="0"/>
                </a:cxn>
                <a:cxn ang="0">
                  <a:pos x="1047696" y="0"/>
                </a:cxn>
              </a:cxnLst>
              <a:rect l="0" t="0" r="0" b="0"/>
              <a:pathLst>
                <a:path w="820615" h="492369">
                  <a:moveTo>
                    <a:pt x="0" y="492369"/>
                  </a:moveTo>
                  <a:lnTo>
                    <a:pt x="492369" y="0"/>
                  </a:lnTo>
                  <a:lnTo>
                    <a:pt x="820615" y="0"/>
                  </a:lnTo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diamond" w="med" len="med"/>
              <a:tailEnd type="triangle" w="med" len="med"/>
            </a:ln>
          </p:spPr>
        </p:sp>
        <p:sp>
          <p:nvSpPr>
            <p:cNvPr id="43042" name="任意多边形 112"/>
            <p:cNvSpPr/>
            <p:nvPr/>
          </p:nvSpPr>
          <p:spPr>
            <a:xfrm rot="18908927" flipH="1">
              <a:off x="2331546" y="3488012"/>
              <a:ext cx="1250925" cy="444263"/>
            </a:xfrm>
            <a:custGeom>
              <a:avLst/>
              <a:gdLst/>
              <a:ahLst/>
              <a:cxnLst>
                <a:cxn ang="0">
                  <a:pos x="0" y="449166"/>
                </a:cxn>
                <a:cxn ang="0">
                  <a:pos x="520991" y="0"/>
                </a:cxn>
                <a:cxn ang="0">
                  <a:pos x="868318" y="0"/>
                </a:cxn>
              </a:cxnLst>
              <a:rect l="0" t="0" r="0" b="0"/>
              <a:pathLst>
                <a:path w="820615" h="492369">
                  <a:moveTo>
                    <a:pt x="0" y="492369"/>
                  </a:moveTo>
                  <a:lnTo>
                    <a:pt x="492369" y="0"/>
                  </a:lnTo>
                  <a:lnTo>
                    <a:pt x="820615" y="0"/>
                  </a:lnTo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diamond" w="med" len="med"/>
              <a:tailEnd type="triangle" w="med" len="med"/>
            </a:ln>
          </p:spPr>
        </p:sp>
        <p:sp>
          <p:nvSpPr>
            <p:cNvPr id="43043" name="任意多边形 113"/>
            <p:cNvSpPr/>
            <p:nvPr/>
          </p:nvSpPr>
          <p:spPr>
            <a:xfrm rot="13600989" flipH="1" flipV="1">
              <a:off x="5605701" y="3787840"/>
              <a:ext cx="2371217" cy="563532"/>
            </a:xfrm>
            <a:custGeom>
              <a:avLst/>
              <a:gdLst/>
              <a:ahLst/>
              <a:cxnLst>
                <a:cxn ang="0">
                  <a:pos x="0" y="563441"/>
                </a:cxn>
                <a:cxn ang="0">
                  <a:pos x="1422962" y="0"/>
                </a:cxn>
                <a:cxn ang="0">
                  <a:pos x="2371603" y="0"/>
                </a:cxn>
              </a:cxnLst>
              <a:rect l="0" t="0" r="0" b="0"/>
              <a:pathLst>
                <a:path w="820615" h="492369">
                  <a:moveTo>
                    <a:pt x="0" y="492369"/>
                  </a:moveTo>
                  <a:lnTo>
                    <a:pt x="492369" y="0"/>
                  </a:lnTo>
                  <a:lnTo>
                    <a:pt x="820615" y="0"/>
                  </a:lnTo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diamond" w="med" len="med"/>
              <a:tailEnd type="triangle" w="med" len="med"/>
            </a:ln>
          </p:spPr>
        </p:sp>
        <p:sp>
          <p:nvSpPr>
            <p:cNvPr id="43045" name="Прямоугольник 26"/>
            <p:cNvSpPr/>
            <p:nvPr/>
          </p:nvSpPr>
          <p:spPr>
            <a:xfrm>
              <a:off x="7282221" y="4811471"/>
              <a:ext cx="1877341" cy="116930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ПРАКТИЧЕСКОЕ </a:t>
              </a:r>
            </a:p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ПОСОБИЕ </a:t>
              </a:r>
            </a:p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«ШАГАЕМ </a:t>
              </a:r>
            </a:p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ВМЕСТЕ </a:t>
              </a:r>
            </a:p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С РОБОТОМ»</a:t>
              </a:r>
              <a:endParaRPr lang="ru-RU" altLang="ru-RU" sz="1400" dirty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7C3363-F5D6-4B40-ADA2-937F0E60F0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3155" y="1260662"/>
            <a:ext cx="1988743" cy="270038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FCB15EC-6B6D-40D4-AAF6-162CF5270472}"/>
              </a:ext>
            </a:extLst>
          </p:cNvPr>
          <p:cNvSpPr txBox="1"/>
          <p:nvPr/>
        </p:nvSpPr>
        <p:spPr>
          <a:xfrm>
            <a:off x="290847" y="6342603"/>
            <a:ext cx="748272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http://rechetsvetik.ucoz.org/index/innovacionnaja_dejatelnost/0-38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4B427073-4CB0-4882-B981-5210909C2336}"/>
              </a:ext>
            </a:extLst>
          </p:cNvPr>
          <p:cNvSpPr/>
          <p:nvPr/>
        </p:nvSpPr>
        <p:spPr>
          <a:xfrm>
            <a:off x="3771468" y="2917581"/>
            <a:ext cx="1085892" cy="46192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zh-CN" sz="2400" b="1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endParaRPr lang="zh-CN" altLang="en-US" sz="2400" b="1" dirty="0">
              <a:solidFill>
                <a:srgbClr val="40404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484188" y="558800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000" b="1" dirty="0">
                <a:latin typeface="Bookman Old Style" pitchFamily="18" charset="0"/>
              </a:rPr>
              <a:t>РЕЗУЛЬТАТИВНОСТЬ</a:t>
            </a:r>
            <a:br>
              <a:rPr lang="ru-RU" altLang="ru-RU" sz="2000" b="1" dirty="0">
                <a:latin typeface="Bookman Old Style" pitchFamily="18" charset="0"/>
              </a:rPr>
            </a:br>
            <a:r>
              <a:rPr lang="ru-RU" altLang="ru-RU" sz="2000" b="1" dirty="0">
                <a:latin typeface="Bookman Old Style" pitchFamily="18" charset="0"/>
              </a:rPr>
              <a:t>СОЗДАНИЕ ПРОДУКТОВ ИННОВАЦИОННОЙ ДЕЯТЕЛЬНОСТИ</a:t>
            </a:r>
            <a:endParaRPr lang="en-US" altLang="ru-RU" sz="2000" b="1" dirty="0"/>
          </a:p>
        </p:txBody>
      </p:sp>
      <p:sp>
        <p:nvSpPr>
          <p:cNvPr id="44035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hangingPunct="1"/>
            <a:r>
              <a:rPr lang="ru-RU" altLang="en-US" sz="1400" b="1">
                <a:solidFill>
                  <a:srgbClr val="1D528D"/>
                </a:solidFill>
                <a:latin typeface="Verdana" pitchFamily="34" charset="0"/>
              </a:rPr>
              <a:t>МБДОУ № 34</a:t>
            </a:r>
          </a:p>
        </p:txBody>
      </p:sp>
      <p:pic>
        <p:nvPicPr>
          <p:cNvPr id="44036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43641" y="139141"/>
            <a:ext cx="648073" cy="68374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4037" name="TextBox 7"/>
          <p:cNvSpPr/>
          <p:nvPr/>
        </p:nvSpPr>
        <p:spPr>
          <a:xfrm>
            <a:off x="-1095375" y="1155700"/>
            <a:ext cx="11333162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zh-CN" sz="20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ТЕХНО-КЕЙСЫ</a:t>
            </a:r>
          </a:p>
        </p:txBody>
      </p:sp>
      <p:pic>
        <p:nvPicPr>
          <p:cNvPr id="44038" name="Рисунок 12"/>
          <p:cNvPicPr/>
          <p:nvPr/>
        </p:nvPicPr>
        <p:blipFill>
          <a:blip r:embed="rId3"/>
          <a:srcRect t="10256"/>
          <a:stretch>
            <a:fillRect/>
          </a:stretch>
        </p:blipFill>
        <p:spPr>
          <a:xfrm>
            <a:off x="20638" y="2359025"/>
            <a:ext cx="9118600" cy="44434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4039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692275" y="2359025"/>
            <a:ext cx="7451725" cy="418623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600" b="1">
                <a:solidFill>
                  <a:srgbClr val="1D528D"/>
                </a:solidFill>
                <a:latin typeface="Bookman Old Style" pitchFamily="18" charset="0"/>
                <a:ea typeface="Arial" pitchFamily="34" charset="0"/>
              </a:rPr>
              <a:t>МБДОУ № 34</a:t>
            </a:r>
          </a:p>
        </p:txBody>
      </p:sp>
      <p:pic>
        <p:nvPicPr>
          <p:cNvPr id="47107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4378"/>
            <a:ext cx="684212" cy="68374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7108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7109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550862"/>
            <a:ext cx="9339262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800" b="1" dirty="0">
                <a:latin typeface="Bookman Old Style" pitchFamily="18" charset="0"/>
              </a:rPr>
              <a:t>МАСШТАБНОСТЬ МЕТОДИЧЕСКОЙ СЕТИ</a:t>
            </a:r>
            <a:endParaRPr lang="en-US" altLang="ru-RU" sz="4800" b="1" dirty="0"/>
          </a:p>
        </p:txBody>
      </p:sp>
      <p:pic>
        <p:nvPicPr>
          <p:cNvPr id="4711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22225" y="1220788"/>
            <a:ext cx="9163050" cy="56689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7111" name="Picture 2" descr="C:\Users\евро\Desktop\2019-11-04_19-47-33.png"/>
          <p:cNvPicPr/>
          <p:nvPr/>
        </p:nvPicPr>
        <p:blipFill>
          <a:blip r:embed="rId4"/>
          <a:srcRect l="1961" r="11569"/>
          <a:stretch>
            <a:fillRect/>
          </a:stretch>
        </p:blipFill>
        <p:spPr>
          <a:xfrm>
            <a:off x="-22225" y="1123950"/>
            <a:ext cx="9218612" cy="5734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7112" name="Рисунок 1"/>
          <p:cNvPicPr/>
          <p:nvPr/>
        </p:nvPicPr>
        <p:blipFill>
          <a:blip r:embed="rId5"/>
          <a:stretch>
            <a:fillRect/>
          </a:stretch>
        </p:blipFill>
        <p:spPr>
          <a:xfrm>
            <a:off x="4919662" y="1123950"/>
            <a:ext cx="1928812" cy="34290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6" presetClass="entr" presetSubtype="16" fill="hold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base">
                                        <p:cTn id="8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Bookman Old Style" pitchFamily="18" charset="0"/>
                <a:ea typeface="Arial" pitchFamily="34" charset="0"/>
                <a:cs typeface="Arial"/>
              </a:rPr>
              <a:t>МБДОУ № 34</a:t>
            </a:r>
          </a:p>
        </p:txBody>
      </p:sp>
      <p:pic>
        <p:nvPicPr>
          <p:cNvPr id="47107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4378"/>
            <a:ext cx="684212" cy="68374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7108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7109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550862"/>
            <a:ext cx="9339262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800" b="1" dirty="0">
                <a:latin typeface="Bookman Old Style" pitchFamily="18" charset="0"/>
              </a:rPr>
              <a:t>МАСШТАБНОСТЬ МЕТОДИЧЕСКОЙ СЕТИ</a:t>
            </a:r>
            <a:endParaRPr lang="en-US" altLang="ru-RU" sz="4800" b="1" dirty="0"/>
          </a:p>
        </p:txBody>
      </p:sp>
      <p:pic>
        <p:nvPicPr>
          <p:cNvPr id="4711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22225" y="1220788"/>
            <a:ext cx="9163050" cy="56689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925B94-8C23-40BB-8F9B-EF2FB743C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9" y="2190388"/>
            <a:ext cx="9144000" cy="46767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C735CE-6718-4274-8F00-7590FEA8C1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6" t="4071" r="1446" b="25954"/>
          <a:stretch/>
        </p:blipFill>
        <p:spPr>
          <a:xfrm>
            <a:off x="-8645" y="1314874"/>
            <a:ext cx="2185519" cy="33135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E2BE3C-2A6E-4EC4-A091-3316C7E819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17742"/>
            <a:ext cx="3040498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4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600" b="1">
                <a:solidFill>
                  <a:srgbClr val="1D528D"/>
                </a:solidFill>
                <a:latin typeface="Bookman Old Style" pitchFamily="18" charset="0"/>
                <a:ea typeface="Arial" pitchFamily="34" charset="0"/>
              </a:rPr>
              <a:t>МБДОУ № 34</a:t>
            </a:r>
          </a:p>
        </p:txBody>
      </p:sp>
      <p:sp>
        <p:nvSpPr>
          <p:cNvPr id="26627" name="Rectangle 2"/>
          <p:cNvSpPr/>
          <p:nvPr/>
        </p:nvSpPr>
        <p:spPr bwMode="white">
          <a:xfrm>
            <a:off x="611188" y="577850"/>
            <a:ext cx="8715375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Bookman Old Style" pitchFamily="18" charset="0"/>
                <a:ea typeface="Arial" pitchFamily="34" charset="0"/>
              </a:rPr>
              <a:t>ФОРМИРОВАНИЕ ПРЕДПОСЫЛОК ИНЖЕНЕРНОГО МЫШЛЕНИЯ </a:t>
            </a:r>
          </a:p>
          <a:p>
            <a:pPr marL="0" marR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Bookman Old Style" pitchFamily="18" charset="0"/>
                <a:ea typeface="Arial" pitchFamily="34" charset="0"/>
              </a:rPr>
              <a:t>У ДОШКОЛЬНИКОВ С ОВЗ ПОСРЕДСТВОМ ВКЛЮЧЕНИЯ В ДЕЯТЕЛЬНОСТЬ ТЕХНОПАРКА ДЕТСКОГО САДА</a:t>
            </a:r>
          </a:p>
        </p:txBody>
      </p:sp>
      <p:pic>
        <p:nvPicPr>
          <p:cNvPr id="26628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9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26633" name="Группа 13"/>
          <p:cNvGrpSpPr/>
          <p:nvPr/>
        </p:nvGrpSpPr>
        <p:grpSpPr>
          <a:xfrm>
            <a:off x="74612" y="1517650"/>
            <a:ext cx="13004800" cy="5259389"/>
            <a:chOff x="1159715" y="1384623"/>
            <a:chExt cx="10395204" cy="4588424"/>
          </a:xfrm>
        </p:grpSpPr>
        <p:cxnSp>
          <p:nvCxnSpPr>
            <p:cNvPr id="26635" name="直接连接符 28"/>
            <p:cNvCxnSpPr/>
            <p:nvPr/>
          </p:nvCxnSpPr>
          <p:spPr>
            <a:xfrm>
              <a:off x="1234879" y="3472820"/>
              <a:ext cx="6636216" cy="0"/>
            </a:xfrm>
            <a:prstGeom prst="line">
              <a:avLst/>
            </a:prstGeom>
            <a:noFill/>
            <a:ln>
              <a:solidFill>
                <a:srgbClr val="E46C0A"/>
              </a:solidFill>
              <a:miter lim="800000"/>
              <a:headEnd type="oval"/>
            </a:ln>
          </p:spPr>
        </p:cxnSp>
        <p:cxnSp>
          <p:nvCxnSpPr>
            <p:cNvPr id="26636" name="直接连接符 29"/>
            <p:cNvCxnSpPr/>
            <p:nvPr/>
          </p:nvCxnSpPr>
          <p:spPr>
            <a:xfrm>
              <a:off x="1234879" y="4129656"/>
              <a:ext cx="6636216" cy="0"/>
            </a:xfrm>
            <a:prstGeom prst="line">
              <a:avLst/>
            </a:prstGeom>
            <a:noFill/>
            <a:ln>
              <a:solidFill>
                <a:srgbClr val="FFC000"/>
              </a:solidFill>
              <a:miter lim="800000"/>
              <a:headEnd type="oval"/>
            </a:ln>
          </p:spPr>
        </p:cxnSp>
        <p:cxnSp>
          <p:nvCxnSpPr>
            <p:cNvPr id="26637" name="直接连接符 30"/>
            <p:cNvCxnSpPr/>
            <p:nvPr/>
          </p:nvCxnSpPr>
          <p:spPr>
            <a:xfrm>
              <a:off x="1199456" y="4818942"/>
              <a:ext cx="6636216" cy="0"/>
            </a:xfrm>
            <a:prstGeom prst="line">
              <a:avLst/>
            </a:prstGeom>
            <a:noFill/>
            <a:ln>
              <a:solidFill>
                <a:srgbClr val="92D050"/>
              </a:solidFill>
              <a:miter lim="800000"/>
              <a:headEnd type="oval"/>
            </a:ln>
          </p:spPr>
        </p:cxnSp>
        <p:cxnSp>
          <p:nvCxnSpPr>
            <p:cNvPr id="26638" name="直接连接符 31"/>
            <p:cNvCxnSpPr/>
            <p:nvPr/>
          </p:nvCxnSpPr>
          <p:spPr>
            <a:xfrm>
              <a:off x="1199456" y="5390622"/>
              <a:ext cx="6636216" cy="0"/>
            </a:xfrm>
            <a:prstGeom prst="line">
              <a:avLst/>
            </a:prstGeom>
            <a:noFill/>
            <a:ln>
              <a:solidFill>
                <a:srgbClr val="00B0F0"/>
              </a:solidFill>
              <a:miter lim="800000"/>
              <a:headEnd type="oval"/>
            </a:ln>
          </p:spPr>
        </p:cxnSp>
        <p:cxnSp>
          <p:nvCxnSpPr>
            <p:cNvPr id="26639" name="直接连接符 32"/>
            <p:cNvCxnSpPr/>
            <p:nvPr/>
          </p:nvCxnSpPr>
          <p:spPr>
            <a:xfrm>
              <a:off x="1199456" y="5844715"/>
              <a:ext cx="6636216" cy="0"/>
            </a:xfrm>
            <a:prstGeom prst="line">
              <a:avLst/>
            </a:prstGeom>
            <a:noFill/>
            <a:ln>
              <a:solidFill>
                <a:srgbClr val="0070C0"/>
              </a:solidFill>
              <a:miter lim="800000"/>
              <a:headEnd type="oval"/>
            </a:ln>
          </p:spPr>
        </p:cxnSp>
        <p:sp>
          <p:nvSpPr>
            <p:cNvPr id="26640" name="等腰三角形 33"/>
            <p:cNvSpPr/>
            <p:nvPr/>
          </p:nvSpPr>
          <p:spPr>
            <a:xfrm>
              <a:off x="5957599" y="1384623"/>
              <a:ext cx="5597320" cy="2091313"/>
            </a:xfrm>
            <a:prstGeom prst="triangl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1" name="等腰三角形 34"/>
            <p:cNvSpPr/>
            <p:nvPr/>
          </p:nvSpPr>
          <p:spPr>
            <a:xfrm>
              <a:off x="6458833" y="2430280"/>
              <a:ext cx="4593584" cy="1714600"/>
            </a:xfrm>
            <a:prstGeom prst="triangl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2" name="等腰三角形 35"/>
            <p:cNvSpPr/>
            <p:nvPr/>
          </p:nvSpPr>
          <p:spPr>
            <a:xfrm>
              <a:off x="6853474" y="3413612"/>
              <a:ext cx="3804300" cy="1420985"/>
            </a:xfrm>
            <a:prstGeom prst="triangle">
              <a:avLst/>
            </a:prstGeom>
            <a:solidFill>
              <a:srgbClr val="92D05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3" name="等腰三角形 36"/>
            <p:cNvSpPr/>
            <p:nvPr/>
          </p:nvSpPr>
          <p:spPr>
            <a:xfrm>
              <a:off x="7250655" y="4275067"/>
              <a:ext cx="3009939" cy="1124600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4" name="等腰三角形 37"/>
            <p:cNvSpPr/>
            <p:nvPr/>
          </p:nvSpPr>
          <p:spPr>
            <a:xfrm>
              <a:off x="7556470" y="4964785"/>
              <a:ext cx="2398308" cy="896079"/>
            </a:xfrm>
            <a:prstGeom prst="triangl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5" name="TextBox 26"/>
            <p:cNvSpPr/>
            <p:nvPr/>
          </p:nvSpPr>
          <p:spPr>
            <a:xfrm rot="19800000" flipH="1">
              <a:off x="6586109" y="2469539"/>
              <a:ext cx="1940245" cy="59807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zh-CN" sz="4000" b="1">
                  <a:solidFill>
                    <a:srgbClr val="FFFFFF"/>
                  </a:solidFill>
                  <a:latin typeface="Arial Rounded MT Bold" pitchFamily="34" charset="0"/>
                  <a:ea typeface="Microsoft YaHei" pitchFamily="34" charset="-122"/>
                </a:rPr>
                <a:t>ЗАДАЧИ</a:t>
              </a:r>
              <a:endParaRPr lang="zh-CN" altLang="en-US" sz="4000" b="1">
                <a:solidFill>
                  <a:srgbClr val="FFFFFF"/>
                </a:solidFill>
                <a:latin typeface="Arial Rounded MT Bold" pitchFamily="34" charset="0"/>
                <a:ea typeface="Microsoft YaHei" pitchFamily="34" charset="-122"/>
              </a:endParaRPr>
            </a:p>
          </p:txBody>
        </p:sp>
        <p:sp>
          <p:nvSpPr>
            <p:cNvPr id="26646" name="TextBox 31"/>
            <p:cNvSpPr/>
            <p:nvPr/>
          </p:nvSpPr>
          <p:spPr>
            <a:xfrm>
              <a:off x="5598931" y="3033129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zh-CN" b="1">
                  <a:solidFill>
                    <a:srgbClr val="E46C0A"/>
                  </a:solidFill>
                  <a:latin typeface="Arial Rounded MT Bold" pitchFamily="34" charset="0"/>
                  <a:ea typeface="Microsoft YaHei" pitchFamily="34" charset="-122"/>
                </a:rPr>
                <a:t>1</a:t>
              </a:r>
              <a:endParaRPr lang="zh-CN" altLang="en-US" b="1">
                <a:solidFill>
                  <a:srgbClr val="E46C0A"/>
                </a:solidFill>
                <a:latin typeface="Arial Rounded MT Bold" pitchFamily="34" charset="0"/>
                <a:ea typeface="Microsoft YaHei" pitchFamily="34" charset="-122"/>
              </a:endParaRPr>
            </a:p>
          </p:txBody>
        </p:sp>
        <p:sp>
          <p:nvSpPr>
            <p:cNvPr id="26647" name="TextBox 32"/>
            <p:cNvSpPr/>
            <p:nvPr/>
          </p:nvSpPr>
          <p:spPr>
            <a:xfrm>
              <a:off x="5609434" y="3691497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zh-CN" b="1">
                  <a:solidFill>
                    <a:srgbClr val="FFC000"/>
                  </a:solidFill>
                  <a:latin typeface="Arial Rounded MT Bold" pitchFamily="34" charset="0"/>
                  <a:ea typeface="Microsoft YaHei" pitchFamily="34" charset="-122"/>
                </a:rPr>
                <a:t>2</a:t>
              </a:r>
              <a:endParaRPr lang="zh-CN" altLang="en-US" b="1">
                <a:solidFill>
                  <a:srgbClr val="FFC000"/>
                </a:solidFill>
                <a:latin typeface="Arial Rounded MT Bold" pitchFamily="34" charset="0"/>
                <a:ea typeface="Microsoft YaHei" pitchFamily="34" charset="-122"/>
              </a:endParaRPr>
            </a:p>
          </p:txBody>
        </p:sp>
        <p:sp>
          <p:nvSpPr>
            <p:cNvPr id="26648" name="TextBox 33"/>
            <p:cNvSpPr/>
            <p:nvPr/>
          </p:nvSpPr>
          <p:spPr>
            <a:xfrm>
              <a:off x="5598931" y="4367124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zh-CN" b="1">
                  <a:solidFill>
                    <a:srgbClr val="92D050"/>
                  </a:solidFill>
                  <a:latin typeface="Arial Rounded MT Bold" pitchFamily="34" charset="0"/>
                  <a:ea typeface="Microsoft YaHei" pitchFamily="34" charset="-122"/>
                </a:rPr>
                <a:t>3</a:t>
              </a:r>
              <a:endParaRPr lang="zh-CN" altLang="en-US" b="1">
                <a:solidFill>
                  <a:srgbClr val="92D050"/>
                </a:solidFill>
                <a:latin typeface="Arial Rounded MT Bold" pitchFamily="34" charset="0"/>
                <a:ea typeface="Microsoft YaHei" pitchFamily="34" charset="-122"/>
              </a:endParaRPr>
            </a:p>
          </p:txBody>
        </p:sp>
        <p:sp>
          <p:nvSpPr>
            <p:cNvPr id="26649" name="TextBox 34"/>
            <p:cNvSpPr/>
            <p:nvPr/>
          </p:nvSpPr>
          <p:spPr>
            <a:xfrm>
              <a:off x="5607975" y="4965253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zh-CN" b="1">
                  <a:solidFill>
                    <a:srgbClr val="00B0F0"/>
                  </a:solidFill>
                  <a:latin typeface="Arial Rounded MT Bold" pitchFamily="34" charset="0"/>
                  <a:ea typeface="Microsoft YaHei" pitchFamily="34" charset="-122"/>
                </a:rPr>
                <a:t>4</a:t>
              </a:r>
              <a:endParaRPr lang="zh-CN" altLang="en-US" b="1">
                <a:solidFill>
                  <a:srgbClr val="00B0F0"/>
                </a:solidFill>
                <a:latin typeface="Arial Rounded MT Bold" pitchFamily="34" charset="0"/>
                <a:ea typeface="Microsoft YaHei" pitchFamily="34" charset="-122"/>
              </a:endParaRPr>
            </a:p>
          </p:txBody>
        </p:sp>
        <p:sp>
          <p:nvSpPr>
            <p:cNvPr id="26650" name="TextBox 35"/>
            <p:cNvSpPr/>
            <p:nvPr/>
          </p:nvSpPr>
          <p:spPr>
            <a:xfrm>
              <a:off x="5607787" y="5475701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zh-CN" b="1">
                  <a:solidFill>
                    <a:srgbClr val="0070C0"/>
                  </a:solidFill>
                  <a:latin typeface="Arial Rounded MT Bold" pitchFamily="34" charset="0"/>
                  <a:ea typeface="Microsoft YaHei" pitchFamily="34" charset="-122"/>
                </a:rPr>
                <a:t>5</a:t>
              </a:r>
              <a:endParaRPr lang="zh-CN" altLang="en-US" b="1">
                <a:solidFill>
                  <a:srgbClr val="0070C0"/>
                </a:solidFill>
                <a:latin typeface="Arial Rounded MT Bold" pitchFamily="34" charset="0"/>
                <a:ea typeface="Microsoft YaHei" pitchFamily="34" charset="-122"/>
              </a:endParaRPr>
            </a:p>
          </p:txBody>
        </p:sp>
        <p:sp>
          <p:nvSpPr>
            <p:cNvPr id="26651" name="TextBox 36"/>
            <p:cNvSpPr/>
            <p:nvPr/>
          </p:nvSpPr>
          <p:spPr>
            <a:xfrm>
              <a:off x="1159715" y="2767042"/>
              <a:ext cx="4660145" cy="7249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just" eaLnBrk="1" hangingPunct="1"/>
              <a:r>
                <a:rPr lang="ru-RU" altLang="zh-CN" sz="1600" b="1" dirty="0">
                  <a:solidFill>
                    <a:srgbClr val="000000"/>
                  </a:solidFill>
                  <a:latin typeface="Bookman Old Style" pitchFamily="18" charset="0"/>
                  <a:ea typeface="Microsoft YaHei" pitchFamily="34" charset="-122"/>
                </a:rPr>
                <a:t>Внедрение модели формирования предпосылок инженерного мышления у дошкольников с ОВЗ в деятельность технопарка детского сада</a:t>
              </a:r>
              <a:endParaRPr lang="en-US" altLang="ru-RU" sz="1600" b="1" dirty="0">
                <a:solidFill>
                  <a:srgbClr val="000000"/>
                </a:solidFill>
                <a:latin typeface="Bookman Old Style" pitchFamily="18" charset="0"/>
                <a:ea typeface="SimSun" pitchFamily="2" charset="-122"/>
              </a:endParaRPr>
            </a:p>
          </p:txBody>
        </p:sp>
        <p:sp>
          <p:nvSpPr>
            <p:cNvPr id="26652" name="TextBox 37"/>
            <p:cNvSpPr/>
            <p:nvPr/>
          </p:nvSpPr>
          <p:spPr>
            <a:xfrm>
              <a:off x="1198197" y="3612640"/>
              <a:ext cx="4465794" cy="51017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just" eaLnBrk="1" hangingPunct="1"/>
              <a:r>
                <a:rPr lang="ru-RU" altLang="zh-CN" sz="1600" b="1" dirty="0">
                  <a:solidFill>
                    <a:schemeClr val="tx2"/>
                  </a:solidFill>
                  <a:latin typeface="Bookman Old Style" pitchFamily="18" charset="0"/>
                  <a:ea typeface="Microsoft YaHei" pitchFamily="34" charset="-122"/>
                </a:rPr>
                <a:t>Педагогическое сопровождение родителей в ходе реализации проекта</a:t>
              </a:r>
            </a:p>
          </p:txBody>
        </p:sp>
        <p:sp>
          <p:nvSpPr>
            <p:cNvPr id="26653" name="TextBox 38"/>
            <p:cNvSpPr/>
            <p:nvPr/>
          </p:nvSpPr>
          <p:spPr>
            <a:xfrm>
              <a:off x="1181317" y="4103830"/>
              <a:ext cx="4638542" cy="7249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just" eaLnBrk="1" hangingPunct="1"/>
              <a:r>
                <a:rPr lang="ru-RU" altLang="zh-CN" sz="1600" b="1" dirty="0">
                  <a:solidFill>
                    <a:schemeClr val="tx2"/>
                  </a:solidFill>
                  <a:latin typeface="Bookman Old Style" pitchFamily="18" charset="0"/>
                  <a:ea typeface="Microsoft YaHei" pitchFamily="34" charset="-122"/>
                </a:rPr>
                <a:t>Проведение итогового мониторинга формирования предпосылок инженерного мышления в условиях технопарка детского сада</a:t>
              </a:r>
              <a:endParaRPr lang="en-US" altLang="ru-RU" sz="1600" b="1" dirty="0">
                <a:solidFill>
                  <a:schemeClr val="tx2"/>
                </a:solidFill>
                <a:latin typeface="Bookman Old Style" pitchFamily="18" charset="0"/>
                <a:ea typeface="SimSun" pitchFamily="2" charset="-122"/>
              </a:endParaRPr>
            </a:p>
          </p:txBody>
        </p:sp>
        <p:sp>
          <p:nvSpPr>
            <p:cNvPr id="26654" name="TextBox 39"/>
            <p:cNvSpPr/>
            <p:nvPr/>
          </p:nvSpPr>
          <p:spPr>
            <a:xfrm>
              <a:off x="1187295" y="4835902"/>
              <a:ext cx="4638542" cy="51017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just" eaLnBrk="1" hangingPunct="1"/>
              <a:r>
                <a:rPr lang="ru-RU" altLang="zh-CN" sz="1600" b="1" dirty="0">
                  <a:solidFill>
                    <a:schemeClr val="tx2"/>
                  </a:solidFill>
                  <a:latin typeface="Bookman Old Style" pitchFamily="18" charset="0"/>
                  <a:ea typeface="Microsoft YaHei" pitchFamily="34" charset="-122"/>
                </a:rPr>
                <a:t>Разработать и апробировать методическое пособие для родителей «Клуб </a:t>
              </a:r>
              <a:r>
                <a:rPr lang="ru-RU" altLang="zh-CN" sz="1600" b="1" dirty="0" err="1">
                  <a:solidFill>
                    <a:schemeClr val="tx2"/>
                  </a:solidFill>
                  <a:latin typeface="Bookman Old Style" pitchFamily="18" charset="0"/>
                  <a:ea typeface="Microsoft YaHei" pitchFamily="34" charset="-122"/>
                </a:rPr>
                <a:t>Техномир</a:t>
              </a:r>
              <a:r>
                <a:rPr lang="ru-RU" altLang="zh-CN" sz="1600" b="1" dirty="0">
                  <a:solidFill>
                    <a:schemeClr val="tx2"/>
                  </a:solidFill>
                  <a:latin typeface="Bookman Old Style" pitchFamily="18" charset="0"/>
                  <a:ea typeface="Microsoft YaHei" pitchFamily="34" charset="-122"/>
                </a:rPr>
                <a:t>»</a:t>
              </a:r>
            </a:p>
          </p:txBody>
        </p:sp>
        <p:sp>
          <p:nvSpPr>
            <p:cNvPr id="26655" name="TextBox 40"/>
            <p:cNvSpPr/>
            <p:nvPr/>
          </p:nvSpPr>
          <p:spPr>
            <a:xfrm>
              <a:off x="1189969" y="5388679"/>
              <a:ext cx="4629890" cy="51017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just" eaLnBrk="1" hangingPunct="1"/>
              <a:r>
                <a:rPr lang="ru-RU" altLang="zh-CN" sz="1600" b="1" dirty="0">
                  <a:solidFill>
                    <a:schemeClr val="tx2"/>
                  </a:solidFill>
                  <a:latin typeface="Bookman Old Style" pitchFamily="18" charset="0"/>
                  <a:ea typeface="Microsoft YaHei" pitchFamily="34" charset="-122"/>
                </a:rPr>
                <a:t>Организовать сетевое взаимодействие с образовательными организациями края</a:t>
              </a:r>
              <a:endParaRPr lang="en-US" altLang="ru-RU" sz="1600" b="1" dirty="0">
                <a:solidFill>
                  <a:schemeClr val="tx2"/>
                </a:solidFill>
                <a:latin typeface="Bookman Old Style" pitchFamily="18" charset="0"/>
                <a:ea typeface="SimSun" pitchFamily="2" charset="-122"/>
              </a:endParaRPr>
            </a:p>
          </p:txBody>
        </p:sp>
      </p:grpSp>
      <p:sp>
        <p:nvSpPr>
          <p:cNvPr id="26634" name="TextBox 26"/>
          <p:cNvSpPr/>
          <p:nvPr/>
        </p:nvSpPr>
        <p:spPr>
          <a:xfrm rot="19560000" flipH="1">
            <a:off x="7170738" y="3735388"/>
            <a:ext cx="2427288" cy="592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zh-CN" sz="4000" b="1" dirty="0">
                <a:solidFill>
                  <a:srgbClr val="FFFFFF"/>
                </a:solidFill>
                <a:latin typeface="Arial Rounded MT Bold" pitchFamily="34" charset="0"/>
                <a:ea typeface="Microsoft YaHei" pitchFamily="34" charset="-122"/>
              </a:rPr>
              <a:t>2 ЭТАП</a:t>
            </a:r>
            <a:endParaRPr lang="zh-CN" altLang="en-US" sz="4000" b="1" dirty="0">
              <a:solidFill>
                <a:srgbClr val="FFFFFF"/>
              </a:solidFill>
              <a:latin typeface="Arial Rounded MT Bold" pitchFamily="34" charset="0"/>
              <a:ea typeface="Microsoft YaHei" pitchFamily="34" charset="-12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E0753BC-E322-4E16-B8C3-434BE61614D3}"/>
              </a:ext>
            </a:extLst>
          </p:cNvPr>
          <p:cNvGrpSpPr/>
          <p:nvPr/>
        </p:nvGrpSpPr>
        <p:grpSpPr>
          <a:xfrm>
            <a:off x="67170" y="1236219"/>
            <a:ext cx="8078786" cy="1712913"/>
            <a:chOff x="256825" y="2963120"/>
            <a:chExt cx="8078786" cy="1712913"/>
          </a:xfrm>
        </p:grpSpPr>
        <p:grpSp>
          <p:nvGrpSpPr>
            <p:cNvPr id="41" name="Группа 31">
              <a:extLst>
                <a:ext uri="{FF2B5EF4-FFF2-40B4-BE49-F238E27FC236}">
                  <a16:creationId xmlns:a16="http://schemas.microsoft.com/office/drawing/2014/main" id="{5A25F9D4-291D-430C-A91B-1435ECC2BBD1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439761" y="-219816"/>
              <a:ext cx="1712913" cy="8078786"/>
              <a:chOff x="2596615" y="1371576"/>
              <a:chExt cx="1262108" cy="4483131"/>
            </a:xfrm>
          </p:grpSpPr>
          <p:grpSp>
            <p:nvGrpSpPr>
              <p:cNvPr id="42" name="组合 7">
                <a:extLst>
                  <a:ext uri="{FF2B5EF4-FFF2-40B4-BE49-F238E27FC236}">
                    <a16:creationId xmlns:a16="http://schemas.microsoft.com/office/drawing/2014/main" id="{279ECD4D-8531-4AD5-B28B-0EA70E5DB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8092" y="1465948"/>
                <a:ext cx="1099343" cy="4388759"/>
                <a:chOff x="2234441" y="449942"/>
                <a:chExt cx="1568300" cy="6260919"/>
              </a:xfrm>
            </p:grpSpPr>
            <p:sp>
              <p:nvSpPr>
                <p:cNvPr id="45" name="圆角矩形 2">
                  <a:extLst>
                    <a:ext uri="{FF2B5EF4-FFF2-40B4-BE49-F238E27FC236}">
                      <a16:creationId xmlns:a16="http://schemas.microsoft.com/office/drawing/2014/main" id="{726AEDFB-905C-444B-8F60-5DA85381A629}"/>
                    </a:ext>
                  </a:extLst>
                </p:cNvPr>
                <p:cNvSpPr/>
                <p:nvPr/>
              </p:nvSpPr>
              <p:spPr>
                <a:xfrm rot="16200000">
                  <a:off x="-111869" y="2796252"/>
                  <a:ext cx="6260919" cy="15683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9525" cap="flat" cmpd="sng" algn="ctr">
                  <a:gradFill>
                    <a:gsLst>
                      <a:gs pos="0">
                        <a:srgbClr val="F3F3F3"/>
                      </a:gs>
                      <a:gs pos="100000">
                        <a:sysClr val="window" lastClr="FFFFFF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>
                  <a:innerShdw blurRad="76200" dist="38100" dir="12600000">
                    <a:prstClr val="black">
                      <a:alpha val="37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Calibri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圆角矩形 3">
                  <a:extLst>
                    <a:ext uri="{FF2B5EF4-FFF2-40B4-BE49-F238E27FC236}">
                      <a16:creationId xmlns:a16="http://schemas.microsoft.com/office/drawing/2014/main" id="{31E12315-0AEE-4E37-992F-06844983B354}"/>
                    </a:ext>
                  </a:extLst>
                </p:cNvPr>
                <p:cNvSpPr/>
                <p:nvPr/>
              </p:nvSpPr>
              <p:spPr>
                <a:xfrm rot="16200000">
                  <a:off x="79568" y="2971995"/>
                  <a:ext cx="5878043" cy="121681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B9BD5"/>
                </a:solidFill>
                <a:ln w="15875" cap="flat" cmpd="sng" algn="ctr">
                  <a:gradFill>
                    <a:gsLst>
                      <a:gs pos="0">
                        <a:srgbClr val="F3F3F3"/>
                      </a:gs>
                      <a:gs pos="100000">
                        <a:sysClr val="window" lastClr="FFFFFF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Calibri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" name="椭圆 18">
                <a:extLst>
                  <a:ext uri="{FF2B5EF4-FFF2-40B4-BE49-F238E27FC236}">
                    <a16:creationId xmlns:a16="http://schemas.microsoft.com/office/drawing/2014/main" id="{2337034B-71E3-4BAC-B26E-E639E2CE34B6}"/>
                  </a:ext>
                </a:extLst>
              </p:cNvPr>
              <p:cNvSpPr/>
              <p:nvPr/>
            </p:nvSpPr>
            <p:spPr>
              <a:xfrm>
                <a:off x="2596615" y="1371576"/>
                <a:ext cx="1262108" cy="1262395"/>
              </a:xfrm>
              <a:prstGeom prst="ellipse">
                <a:avLst/>
              </a:prstGeom>
              <a:gradFill flip="none" rotWithShape="1">
                <a:gsLst>
                  <a:gs pos="14000">
                    <a:sysClr val="window" lastClr="FFFFFF"/>
                  </a:gs>
                  <a:gs pos="32000">
                    <a:sysClr val="window" lastClr="FFFFFF"/>
                  </a:gs>
                  <a:gs pos="100000">
                    <a:srgbClr val="E7E6E6">
                      <a:lumMod val="90000"/>
                    </a:srgbClr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52400" dist="63500" dir="5400000" sx="104000" sy="104000" algn="tl" rotWithShape="0">
                  <a:prstClr val="black">
                    <a:alpha val="15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6">
                <a:extLst>
                  <a:ext uri="{FF2B5EF4-FFF2-40B4-BE49-F238E27FC236}">
                    <a16:creationId xmlns:a16="http://schemas.microsoft.com/office/drawing/2014/main" id="{53198678-5A03-493E-A7A7-993634EEF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232" y="2742327"/>
                <a:ext cx="476229" cy="3069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zh-CN" sz="1400" b="1" kern="1200" dirty="0">
                    <a:solidFill>
                      <a:srgbClr val="FFFFF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Формирование предпосылок инженерного мышления дошкольников с ОВЗ через включение в деятельность технопарка в ДОУ</a:t>
                </a:r>
                <a:endParaRPr lang="zh-CN" altLang="en-US" sz="1400" b="1" kern="1200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47" name="任意多边形 24">
              <a:extLst>
                <a:ext uri="{FF2B5EF4-FFF2-40B4-BE49-F238E27FC236}">
                  <a16:creationId xmlns:a16="http://schemas.microsoft.com/office/drawing/2014/main" id="{D323A5F9-1A1E-4F50-8E0A-8AE8B31FCD6F}"/>
                </a:ext>
              </a:extLst>
            </p:cNvPr>
            <p:cNvSpPr/>
            <p:nvPr/>
          </p:nvSpPr>
          <p:spPr>
            <a:xfrm>
              <a:off x="1050213" y="3097899"/>
              <a:ext cx="538163" cy="630237"/>
            </a:xfrm>
            <a:custGeom>
              <a:avLst/>
              <a:gdLst>
                <a:gd name="connsiteX0" fmla="*/ 99863 w 537790"/>
                <a:gd name="connsiteY0" fmla="*/ 197762 h 629959"/>
                <a:gd name="connsiteX1" fmla="*/ 440382 w 537790"/>
                <a:gd name="connsiteY1" fmla="*/ 197762 h 629959"/>
                <a:gd name="connsiteX2" fmla="*/ 440382 w 537790"/>
                <a:gd name="connsiteY2" fmla="*/ 475252 h 629959"/>
                <a:gd name="connsiteX3" fmla="*/ 431378 w 537790"/>
                <a:gd name="connsiteY3" fmla="*/ 496535 h 629959"/>
                <a:gd name="connsiteX4" fmla="*/ 410095 w 537790"/>
                <a:gd name="connsiteY4" fmla="*/ 505539 h 629959"/>
                <a:gd name="connsiteX5" fmla="*/ 376535 w 537790"/>
                <a:gd name="connsiteY5" fmla="*/ 505539 h 629959"/>
                <a:gd name="connsiteX6" fmla="*/ 376535 w 537790"/>
                <a:gd name="connsiteY6" fmla="*/ 591487 h 629959"/>
                <a:gd name="connsiteX7" fmla="*/ 365075 w 537790"/>
                <a:gd name="connsiteY7" fmla="*/ 618500 h 629959"/>
                <a:gd name="connsiteX8" fmla="*/ 338063 w 537790"/>
                <a:gd name="connsiteY8" fmla="*/ 629959 h 629959"/>
                <a:gd name="connsiteX9" fmla="*/ 311050 w 537790"/>
                <a:gd name="connsiteY9" fmla="*/ 618500 h 629959"/>
                <a:gd name="connsiteX10" fmla="*/ 299591 w 537790"/>
                <a:gd name="connsiteY10" fmla="*/ 591487 h 629959"/>
                <a:gd name="connsiteX11" fmla="*/ 299591 w 537790"/>
                <a:gd name="connsiteY11" fmla="*/ 505539 h 629959"/>
                <a:gd name="connsiteX12" fmla="*/ 239836 w 537790"/>
                <a:gd name="connsiteY12" fmla="*/ 505539 h 629959"/>
                <a:gd name="connsiteX13" fmla="*/ 239836 w 537790"/>
                <a:gd name="connsiteY13" fmla="*/ 591487 h 629959"/>
                <a:gd name="connsiteX14" fmla="*/ 228786 w 537790"/>
                <a:gd name="connsiteY14" fmla="*/ 618909 h 629959"/>
                <a:gd name="connsiteX15" fmla="*/ 202183 w 537790"/>
                <a:gd name="connsiteY15" fmla="*/ 629959 h 629959"/>
                <a:gd name="connsiteX16" fmla="*/ 174761 w 537790"/>
                <a:gd name="connsiteY16" fmla="*/ 618909 h 629959"/>
                <a:gd name="connsiteX17" fmla="*/ 163711 w 537790"/>
                <a:gd name="connsiteY17" fmla="*/ 591487 h 629959"/>
                <a:gd name="connsiteX18" fmla="*/ 163711 w 537790"/>
                <a:gd name="connsiteY18" fmla="*/ 505539 h 629959"/>
                <a:gd name="connsiteX19" fmla="*/ 129331 w 537790"/>
                <a:gd name="connsiteY19" fmla="*/ 505539 h 629959"/>
                <a:gd name="connsiteX20" fmla="*/ 108867 w 537790"/>
                <a:gd name="connsiteY20" fmla="*/ 496535 h 629959"/>
                <a:gd name="connsiteX21" fmla="*/ 99863 w 537790"/>
                <a:gd name="connsiteY21" fmla="*/ 475252 h 629959"/>
                <a:gd name="connsiteX22" fmla="*/ 499317 w 537790"/>
                <a:gd name="connsiteY22" fmla="*/ 196943 h 629959"/>
                <a:gd name="connsiteX23" fmla="*/ 526330 w 537790"/>
                <a:gd name="connsiteY23" fmla="*/ 208403 h 629959"/>
                <a:gd name="connsiteX24" fmla="*/ 537790 w 537790"/>
                <a:gd name="connsiteY24" fmla="*/ 236233 h 629959"/>
                <a:gd name="connsiteX25" fmla="*/ 537790 w 537790"/>
                <a:gd name="connsiteY25" fmla="*/ 387666 h 629959"/>
                <a:gd name="connsiteX26" fmla="*/ 526739 w 537790"/>
                <a:gd name="connsiteY26" fmla="*/ 415497 h 629959"/>
                <a:gd name="connsiteX27" fmla="*/ 499317 w 537790"/>
                <a:gd name="connsiteY27" fmla="*/ 426957 h 629959"/>
                <a:gd name="connsiteX28" fmla="*/ 471896 w 537790"/>
                <a:gd name="connsiteY28" fmla="*/ 415497 h 629959"/>
                <a:gd name="connsiteX29" fmla="*/ 460845 w 537790"/>
                <a:gd name="connsiteY29" fmla="*/ 387666 h 629959"/>
                <a:gd name="connsiteX30" fmla="*/ 460845 w 537790"/>
                <a:gd name="connsiteY30" fmla="*/ 236233 h 629959"/>
                <a:gd name="connsiteX31" fmla="*/ 472305 w 537790"/>
                <a:gd name="connsiteY31" fmla="*/ 208403 h 629959"/>
                <a:gd name="connsiteX32" fmla="*/ 499317 w 537790"/>
                <a:gd name="connsiteY32" fmla="*/ 196943 h 629959"/>
                <a:gd name="connsiteX33" fmla="*/ 38471 w 537790"/>
                <a:gd name="connsiteY33" fmla="*/ 196943 h 629959"/>
                <a:gd name="connsiteX34" fmla="*/ 65075 w 537790"/>
                <a:gd name="connsiteY34" fmla="*/ 208403 h 629959"/>
                <a:gd name="connsiteX35" fmla="*/ 76125 w 537790"/>
                <a:gd name="connsiteY35" fmla="*/ 236233 h 629959"/>
                <a:gd name="connsiteX36" fmla="*/ 76125 w 537790"/>
                <a:gd name="connsiteY36" fmla="*/ 387666 h 629959"/>
                <a:gd name="connsiteX37" fmla="*/ 65075 w 537790"/>
                <a:gd name="connsiteY37" fmla="*/ 415497 h 629959"/>
                <a:gd name="connsiteX38" fmla="*/ 38471 w 537790"/>
                <a:gd name="connsiteY38" fmla="*/ 426957 h 629959"/>
                <a:gd name="connsiteX39" fmla="*/ 11050 w 537790"/>
                <a:gd name="connsiteY39" fmla="*/ 415497 h 629959"/>
                <a:gd name="connsiteX40" fmla="*/ 0 w 537790"/>
                <a:gd name="connsiteY40" fmla="*/ 387666 h 629959"/>
                <a:gd name="connsiteX41" fmla="*/ 0 w 537790"/>
                <a:gd name="connsiteY41" fmla="*/ 236233 h 629959"/>
                <a:gd name="connsiteX42" fmla="*/ 11050 w 537790"/>
                <a:gd name="connsiteY42" fmla="*/ 208403 h 629959"/>
                <a:gd name="connsiteX43" fmla="*/ 38471 w 537790"/>
                <a:gd name="connsiteY43" fmla="*/ 196943 h 629959"/>
                <a:gd name="connsiteX44" fmla="*/ 342972 w 537790"/>
                <a:gd name="connsiteY44" fmla="*/ 88894 h 629959"/>
                <a:gd name="connsiteX45" fmla="*/ 329876 w 537790"/>
                <a:gd name="connsiteY45" fmla="*/ 94624 h 629959"/>
                <a:gd name="connsiteX46" fmla="*/ 324146 w 537790"/>
                <a:gd name="connsiteY46" fmla="*/ 107720 h 629959"/>
                <a:gd name="connsiteX47" fmla="*/ 329876 w 537790"/>
                <a:gd name="connsiteY47" fmla="*/ 121227 h 629959"/>
                <a:gd name="connsiteX48" fmla="*/ 342972 w 537790"/>
                <a:gd name="connsiteY48" fmla="*/ 126547 h 629959"/>
                <a:gd name="connsiteX49" fmla="*/ 356479 w 537790"/>
                <a:gd name="connsiteY49" fmla="*/ 121227 h 629959"/>
                <a:gd name="connsiteX50" fmla="*/ 361799 w 537790"/>
                <a:gd name="connsiteY50" fmla="*/ 107720 h 629959"/>
                <a:gd name="connsiteX51" fmla="*/ 356479 w 537790"/>
                <a:gd name="connsiteY51" fmla="*/ 94624 h 629959"/>
                <a:gd name="connsiteX52" fmla="*/ 342972 w 537790"/>
                <a:gd name="connsiteY52" fmla="*/ 88894 h 629959"/>
                <a:gd name="connsiteX53" fmla="*/ 197270 w 537790"/>
                <a:gd name="connsiteY53" fmla="*/ 88894 h 629959"/>
                <a:gd name="connsiteX54" fmla="*/ 184173 w 537790"/>
                <a:gd name="connsiteY54" fmla="*/ 94624 h 629959"/>
                <a:gd name="connsiteX55" fmla="*/ 178443 w 537790"/>
                <a:gd name="connsiteY55" fmla="*/ 107720 h 629959"/>
                <a:gd name="connsiteX56" fmla="*/ 184173 w 537790"/>
                <a:gd name="connsiteY56" fmla="*/ 121227 h 629959"/>
                <a:gd name="connsiteX57" fmla="*/ 197270 w 537790"/>
                <a:gd name="connsiteY57" fmla="*/ 126547 h 629959"/>
                <a:gd name="connsiteX58" fmla="*/ 210776 w 537790"/>
                <a:gd name="connsiteY58" fmla="*/ 121227 h 629959"/>
                <a:gd name="connsiteX59" fmla="*/ 216097 w 537790"/>
                <a:gd name="connsiteY59" fmla="*/ 107720 h 629959"/>
                <a:gd name="connsiteX60" fmla="*/ 210776 w 537790"/>
                <a:gd name="connsiteY60" fmla="*/ 94624 h 629959"/>
                <a:gd name="connsiteX61" fmla="*/ 197270 w 537790"/>
                <a:gd name="connsiteY61" fmla="*/ 88894 h 629959"/>
                <a:gd name="connsiteX62" fmla="*/ 375920 w 537790"/>
                <a:gd name="connsiteY62" fmla="*/ 81 h 629959"/>
                <a:gd name="connsiteX63" fmla="*/ 379807 w 537790"/>
                <a:gd name="connsiteY63" fmla="*/ 1308 h 629959"/>
                <a:gd name="connsiteX64" fmla="*/ 381445 w 537790"/>
                <a:gd name="connsiteY64" fmla="*/ 9494 h 629959"/>
                <a:gd name="connsiteX65" fmla="*/ 349521 w 537790"/>
                <a:gd name="connsiteY65" fmla="*/ 54514 h 629959"/>
                <a:gd name="connsiteX66" fmla="*/ 412141 w 537790"/>
                <a:gd name="connsiteY66" fmla="*/ 104446 h 629959"/>
                <a:gd name="connsiteX67" fmla="*/ 439562 w 537790"/>
                <a:gd name="connsiteY67" fmla="*/ 174023 h 629959"/>
                <a:gd name="connsiteX68" fmla="*/ 99044 w 537790"/>
                <a:gd name="connsiteY68" fmla="*/ 174023 h 629959"/>
                <a:gd name="connsiteX69" fmla="*/ 126056 w 537790"/>
                <a:gd name="connsiteY69" fmla="*/ 104037 h 629959"/>
                <a:gd name="connsiteX70" fmla="*/ 188266 w 537790"/>
                <a:gd name="connsiteY70" fmla="*/ 54514 h 629959"/>
                <a:gd name="connsiteX71" fmla="*/ 156343 w 537790"/>
                <a:gd name="connsiteY71" fmla="*/ 9494 h 629959"/>
                <a:gd name="connsiteX72" fmla="*/ 157979 w 537790"/>
                <a:gd name="connsiteY72" fmla="*/ 1308 h 629959"/>
                <a:gd name="connsiteX73" fmla="*/ 166165 w 537790"/>
                <a:gd name="connsiteY73" fmla="*/ 2946 h 629959"/>
                <a:gd name="connsiteX74" fmla="*/ 198907 w 537790"/>
                <a:gd name="connsiteY74" fmla="*/ 50422 h 629959"/>
                <a:gd name="connsiteX75" fmla="*/ 269303 w 537790"/>
                <a:gd name="connsiteY75" fmla="*/ 37325 h 629959"/>
                <a:gd name="connsiteX76" fmla="*/ 339699 w 537790"/>
                <a:gd name="connsiteY76" fmla="*/ 50422 h 629959"/>
                <a:gd name="connsiteX77" fmla="*/ 372441 w 537790"/>
                <a:gd name="connsiteY77" fmla="*/ 2946 h 629959"/>
                <a:gd name="connsiteX78" fmla="*/ 375920 w 537790"/>
                <a:gd name="connsiteY78" fmla="*/ 81 h 62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37790" h="629959">
                  <a:moveTo>
                    <a:pt x="99863" y="197762"/>
                  </a:moveTo>
                  <a:lnTo>
                    <a:pt x="440382" y="197762"/>
                  </a:lnTo>
                  <a:lnTo>
                    <a:pt x="440382" y="475252"/>
                  </a:lnTo>
                  <a:cubicBezTo>
                    <a:pt x="440382" y="483438"/>
                    <a:pt x="437380" y="490532"/>
                    <a:pt x="431378" y="496535"/>
                  </a:cubicBezTo>
                  <a:cubicBezTo>
                    <a:pt x="425375" y="502538"/>
                    <a:pt x="418281" y="505539"/>
                    <a:pt x="410095" y="505539"/>
                  </a:cubicBezTo>
                  <a:lnTo>
                    <a:pt x="376535" y="505539"/>
                  </a:lnTo>
                  <a:lnTo>
                    <a:pt x="376535" y="591487"/>
                  </a:lnTo>
                  <a:cubicBezTo>
                    <a:pt x="376535" y="601856"/>
                    <a:pt x="372715" y="610860"/>
                    <a:pt x="365075" y="618500"/>
                  </a:cubicBezTo>
                  <a:cubicBezTo>
                    <a:pt x="357435" y="626139"/>
                    <a:pt x="348431" y="629959"/>
                    <a:pt x="338063" y="629959"/>
                  </a:cubicBezTo>
                  <a:cubicBezTo>
                    <a:pt x="327694" y="629959"/>
                    <a:pt x="318690" y="626139"/>
                    <a:pt x="311050" y="618500"/>
                  </a:cubicBezTo>
                  <a:cubicBezTo>
                    <a:pt x="303410" y="610860"/>
                    <a:pt x="299591" y="601856"/>
                    <a:pt x="299591" y="591487"/>
                  </a:cubicBezTo>
                  <a:lnTo>
                    <a:pt x="299591" y="505539"/>
                  </a:lnTo>
                  <a:lnTo>
                    <a:pt x="239836" y="505539"/>
                  </a:lnTo>
                  <a:lnTo>
                    <a:pt x="239836" y="591487"/>
                  </a:lnTo>
                  <a:cubicBezTo>
                    <a:pt x="239836" y="602401"/>
                    <a:pt x="236153" y="611542"/>
                    <a:pt x="228786" y="618909"/>
                  </a:cubicBezTo>
                  <a:cubicBezTo>
                    <a:pt x="221419" y="626276"/>
                    <a:pt x="212551" y="629959"/>
                    <a:pt x="202183" y="629959"/>
                  </a:cubicBezTo>
                  <a:cubicBezTo>
                    <a:pt x="191268" y="629959"/>
                    <a:pt x="182128" y="626276"/>
                    <a:pt x="174761" y="618909"/>
                  </a:cubicBezTo>
                  <a:cubicBezTo>
                    <a:pt x="167393" y="611542"/>
                    <a:pt x="163711" y="602401"/>
                    <a:pt x="163711" y="591487"/>
                  </a:cubicBezTo>
                  <a:lnTo>
                    <a:pt x="163711" y="505539"/>
                  </a:lnTo>
                  <a:lnTo>
                    <a:pt x="129331" y="505539"/>
                  </a:lnTo>
                  <a:cubicBezTo>
                    <a:pt x="121691" y="505539"/>
                    <a:pt x="114870" y="502538"/>
                    <a:pt x="108867" y="496535"/>
                  </a:cubicBezTo>
                  <a:cubicBezTo>
                    <a:pt x="102864" y="490532"/>
                    <a:pt x="99863" y="483438"/>
                    <a:pt x="99863" y="475252"/>
                  </a:cubicBezTo>
                  <a:close/>
                  <a:moveTo>
                    <a:pt x="499317" y="196943"/>
                  </a:moveTo>
                  <a:cubicBezTo>
                    <a:pt x="509686" y="196943"/>
                    <a:pt x="518690" y="200763"/>
                    <a:pt x="526330" y="208403"/>
                  </a:cubicBezTo>
                  <a:cubicBezTo>
                    <a:pt x="533970" y="216043"/>
                    <a:pt x="537790" y="225320"/>
                    <a:pt x="537790" y="236233"/>
                  </a:cubicBezTo>
                  <a:lnTo>
                    <a:pt x="537790" y="387666"/>
                  </a:lnTo>
                  <a:cubicBezTo>
                    <a:pt x="537790" y="398580"/>
                    <a:pt x="534106" y="407857"/>
                    <a:pt x="526739" y="415497"/>
                  </a:cubicBezTo>
                  <a:cubicBezTo>
                    <a:pt x="519373" y="423137"/>
                    <a:pt x="510232" y="426957"/>
                    <a:pt x="499317" y="426957"/>
                  </a:cubicBezTo>
                  <a:cubicBezTo>
                    <a:pt x="488404" y="426957"/>
                    <a:pt x="479263" y="423137"/>
                    <a:pt x="471896" y="415497"/>
                  </a:cubicBezTo>
                  <a:cubicBezTo>
                    <a:pt x="464529" y="407857"/>
                    <a:pt x="460845" y="398580"/>
                    <a:pt x="460845" y="387666"/>
                  </a:cubicBezTo>
                  <a:lnTo>
                    <a:pt x="460845" y="236233"/>
                  </a:lnTo>
                  <a:cubicBezTo>
                    <a:pt x="460845" y="225320"/>
                    <a:pt x="464665" y="216043"/>
                    <a:pt x="472305" y="208403"/>
                  </a:cubicBezTo>
                  <a:cubicBezTo>
                    <a:pt x="479945" y="200763"/>
                    <a:pt x="488949" y="196943"/>
                    <a:pt x="499317" y="196943"/>
                  </a:cubicBezTo>
                  <a:close/>
                  <a:moveTo>
                    <a:pt x="38471" y="196943"/>
                  </a:moveTo>
                  <a:cubicBezTo>
                    <a:pt x="48840" y="196943"/>
                    <a:pt x="57707" y="200763"/>
                    <a:pt x="65075" y="208403"/>
                  </a:cubicBezTo>
                  <a:cubicBezTo>
                    <a:pt x="72442" y="216043"/>
                    <a:pt x="76125" y="225320"/>
                    <a:pt x="76125" y="236233"/>
                  </a:cubicBezTo>
                  <a:lnTo>
                    <a:pt x="76125" y="387666"/>
                  </a:lnTo>
                  <a:cubicBezTo>
                    <a:pt x="76125" y="398580"/>
                    <a:pt x="72442" y="407857"/>
                    <a:pt x="65075" y="415497"/>
                  </a:cubicBezTo>
                  <a:cubicBezTo>
                    <a:pt x="57707" y="423137"/>
                    <a:pt x="48840" y="426957"/>
                    <a:pt x="38471" y="426957"/>
                  </a:cubicBezTo>
                  <a:cubicBezTo>
                    <a:pt x="27557" y="426957"/>
                    <a:pt x="18417" y="423137"/>
                    <a:pt x="11050" y="415497"/>
                  </a:cubicBezTo>
                  <a:cubicBezTo>
                    <a:pt x="3683" y="407857"/>
                    <a:pt x="0" y="398580"/>
                    <a:pt x="0" y="387666"/>
                  </a:cubicBezTo>
                  <a:lnTo>
                    <a:pt x="0" y="236233"/>
                  </a:lnTo>
                  <a:cubicBezTo>
                    <a:pt x="0" y="225320"/>
                    <a:pt x="3683" y="216043"/>
                    <a:pt x="11050" y="208403"/>
                  </a:cubicBezTo>
                  <a:cubicBezTo>
                    <a:pt x="18417" y="200763"/>
                    <a:pt x="27557" y="196943"/>
                    <a:pt x="38471" y="196943"/>
                  </a:cubicBezTo>
                  <a:close/>
                  <a:moveTo>
                    <a:pt x="342972" y="88894"/>
                  </a:moveTo>
                  <a:cubicBezTo>
                    <a:pt x="338062" y="88894"/>
                    <a:pt x="333696" y="90804"/>
                    <a:pt x="329876" y="94624"/>
                  </a:cubicBezTo>
                  <a:cubicBezTo>
                    <a:pt x="326056" y="98444"/>
                    <a:pt x="324146" y="102809"/>
                    <a:pt x="324146" y="107720"/>
                  </a:cubicBezTo>
                  <a:cubicBezTo>
                    <a:pt x="324146" y="113178"/>
                    <a:pt x="326056" y="117680"/>
                    <a:pt x="329876" y="121227"/>
                  </a:cubicBezTo>
                  <a:cubicBezTo>
                    <a:pt x="333696" y="124774"/>
                    <a:pt x="338062" y="126547"/>
                    <a:pt x="342972" y="126547"/>
                  </a:cubicBezTo>
                  <a:cubicBezTo>
                    <a:pt x="348430" y="126547"/>
                    <a:pt x="352932" y="124774"/>
                    <a:pt x="356479" y="121227"/>
                  </a:cubicBezTo>
                  <a:cubicBezTo>
                    <a:pt x="360026" y="117680"/>
                    <a:pt x="361799" y="113178"/>
                    <a:pt x="361799" y="107720"/>
                  </a:cubicBezTo>
                  <a:cubicBezTo>
                    <a:pt x="361799" y="102809"/>
                    <a:pt x="360026" y="98444"/>
                    <a:pt x="356479" y="94624"/>
                  </a:cubicBezTo>
                  <a:cubicBezTo>
                    <a:pt x="352932" y="90804"/>
                    <a:pt x="348430" y="88894"/>
                    <a:pt x="342972" y="88894"/>
                  </a:cubicBezTo>
                  <a:close/>
                  <a:moveTo>
                    <a:pt x="197270" y="88894"/>
                  </a:moveTo>
                  <a:cubicBezTo>
                    <a:pt x="192359" y="88894"/>
                    <a:pt x="187993" y="90804"/>
                    <a:pt x="184173" y="94624"/>
                  </a:cubicBezTo>
                  <a:cubicBezTo>
                    <a:pt x="180353" y="98444"/>
                    <a:pt x="178443" y="102809"/>
                    <a:pt x="178443" y="107720"/>
                  </a:cubicBezTo>
                  <a:cubicBezTo>
                    <a:pt x="178443" y="113178"/>
                    <a:pt x="180353" y="117680"/>
                    <a:pt x="184173" y="121227"/>
                  </a:cubicBezTo>
                  <a:cubicBezTo>
                    <a:pt x="187993" y="124774"/>
                    <a:pt x="192359" y="126547"/>
                    <a:pt x="197270" y="126547"/>
                  </a:cubicBezTo>
                  <a:cubicBezTo>
                    <a:pt x="202727" y="126547"/>
                    <a:pt x="207229" y="124774"/>
                    <a:pt x="210776" y="121227"/>
                  </a:cubicBezTo>
                  <a:cubicBezTo>
                    <a:pt x="214323" y="117680"/>
                    <a:pt x="216097" y="113178"/>
                    <a:pt x="216097" y="107720"/>
                  </a:cubicBezTo>
                  <a:cubicBezTo>
                    <a:pt x="216097" y="102809"/>
                    <a:pt x="214323" y="98444"/>
                    <a:pt x="210776" y="94624"/>
                  </a:cubicBezTo>
                  <a:cubicBezTo>
                    <a:pt x="207229" y="90804"/>
                    <a:pt x="202727" y="88894"/>
                    <a:pt x="197270" y="88894"/>
                  </a:cubicBezTo>
                  <a:close/>
                  <a:moveTo>
                    <a:pt x="375920" y="81"/>
                  </a:moveTo>
                  <a:cubicBezTo>
                    <a:pt x="377148" y="-192"/>
                    <a:pt x="378444" y="217"/>
                    <a:pt x="379807" y="1308"/>
                  </a:cubicBezTo>
                  <a:cubicBezTo>
                    <a:pt x="382536" y="3491"/>
                    <a:pt x="383082" y="6220"/>
                    <a:pt x="381445" y="9494"/>
                  </a:cubicBezTo>
                  <a:lnTo>
                    <a:pt x="349521" y="54514"/>
                  </a:lnTo>
                  <a:cubicBezTo>
                    <a:pt x="375169" y="66520"/>
                    <a:pt x="396042" y="83164"/>
                    <a:pt x="412141" y="104446"/>
                  </a:cubicBezTo>
                  <a:cubicBezTo>
                    <a:pt x="428239" y="125729"/>
                    <a:pt x="437379" y="148921"/>
                    <a:pt x="439562" y="174023"/>
                  </a:cubicBezTo>
                  <a:lnTo>
                    <a:pt x="99044" y="174023"/>
                  </a:lnTo>
                  <a:cubicBezTo>
                    <a:pt x="101226" y="148375"/>
                    <a:pt x="110230" y="125047"/>
                    <a:pt x="126056" y="104037"/>
                  </a:cubicBezTo>
                  <a:cubicBezTo>
                    <a:pt x="141881" y="83027"/>
                    <a:pt x="162618" y="66520"/>
                    <a:pt x="188266" y="54514"/>
                  </a:cubicBezTo>
                  <a:lnTo>
                    <a:pt x="156343" y="9494"/>
                  </a:lnTo>
                  <a:cubicBezTo>
                    <a:pt x="154705" y="6220"/>
                    <a:pt x="155251" y="3491"/>
                    <a:pt x="157979" y="1308"/>
                  </a:cubicBezTo>
                  <a:cubicBezTo>
                    <a:pt x="160708" y="-329"/>
                    <a:pt x="163436" y="217"/>
                    <a:pt x="166165" y="2946"/>
                  </a:cubicBezTo>
                  <a:lnTo>
                    <a:pt x="198907" y="50422"/>
                  </a:lnTo>
                  <a:cubicBezTo>
                    <a:pt x="221826" y="41690"/>
                    <a:pt x="245292" y="37325"/>
                    <a:pt x="269303" y="37325"/>
                  </a:cubicBezTo>
                  <a:cubicBezTo>
                    <a:pt x="292768" y="37325"/>
                    <a:pt x="316233" y="41690"/>
                    <a:pt x="339699" y="50422"/>
                  </a:cubicBezTo>
                  <a:lnTo>
                    <a:pt x="372441" y="2946"/>
                  </a:lnTo>
                  <a:cubicBezTo>
                    <a:pt x="373532" y="1308"/>
                    <a:pt x="374692" y="353"/>
                    <a:pt x="375920" y="81"/>
                  </a:cubicBez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TextBox 1">
              <a:extLst>
                <a:ext uri="{FF2B5EF4-FFF2-40B4-BE49-F238E27FC236}">
                  <a16:creationId xmlns:a16="http://schemas.microsoft.com/office/drawing/2014/main" id="{76F22958-72EE-4D4F-A34C-FE7947234C5F}"/>
                </a:ext>
              </a:extLst>
            </p:cNvPr>
            <p:cNvSpPr/>
            <p:nvPr/>
          </p:nvSpPr>
          <p:spPr>
            <a:xfrm>
              <a:off x="415499" y="3805736"/>
              <a:ext cx="1939925" cy="5238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800" b="1" dirty="0">
                  <a:latin typeface="Bookman Old Style" pitchFamily="18" charset="0"/>
                  <a:ea typeface="Arial" pitchFamily="34" charset="0"/>
                </a:rPr>
                <a:t>ЦЕЛЬ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579438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400" b="1" dirty="0">
                <a:latin typeface="Bookman Old Style" pitchFamily="18" charset="0"/>
              </a:rPr>
              <a:t>ИННОВАЦИОННОСТЬ</a:t>
            </a:r>
            <a:br>
              <a:rPr lang="ru-RU" altLang="ru-RU" sz="2400" b="1" dirty="0">
                <a:latin typeface="Bookman Old Style" pitchFamily="18" charset="0"/>
              </a:rPr>
            </a:br>
            <a:r>
              <a:rPr lang="ru-RU" altLang="ru-RU" sz="1600" b="1" dirty="0">
                <a:latin typeface="Bookman Old Style" pitchFamily="18" charset="0"/>
              </a:rPr>
              <a:t>МОДЕЛЬ ТЕХНОПАРКА ДЕТСКОГО САДА</a:t>
            </a:r>
            <a:endParaRPr lang="en-US" altLang="ru-RU" sz="3600" b="1" dirty="0"/>
          </a:p>
        </p:txBody>
      </p:sp>
      <p:sp>
        <p:nvSpPr>
          <p:cNvPr id="27651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hangingPunct="1"/>
            <a:r>
              <a:rPr lang="ru-RU" altLang="en-US" sz="1400" b="1">
                <a:solidFill>
                  <a:srgbClr val="1D528D"/>
                </a:solidFill>
                <a:latin typeface="Verdana" pitchFamily="34" charset="0"/>
              </a:rPr>
              <a:t>МБДОУ № 34</a:t>
            </a:r>
          </a:p>
        </p:txBody>
      </p:sp>
      <p:pic>
        <p:nvPicPr>
          <p:cNvPr id="27652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7653" name="Рисунок 12" descr="C:\Users\Гога\Desktop\техно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2700" y="1187450"/>
            <a:ext cx="9131300" cy="56705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395536" y="668846"/>
            <a:ext cx="9228138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400" b="1" dirty="0">
                <a:latin typeface="Bookman Old Style" pitchFamily="18" charset="0"/>
              </a:rPr>
              <a:t>ИННОВАЦИОННОСТЬ</a:t>
            </a:r>
            <a:br>
              <a:rPr lang="ru-RU" altLang="ru-RU" sz="2400" b="1" dirty="0">
                <a:latin typeface="Bookman Old Style" pitchFamily="18" charset="0"/>
              </a:rPr>
            </a:br>
            <a:r>
              <a:rPr lang="ru-RU" altLang="ru-RU" sz="1600" b="1" dirty="0">
                <a:latin typeface="Bookman Old Style" pitchFamily="18" charset="0"/>
              </a:rPr>
              <a:t>МОДЕЛЬ ФОРМИРОВАНИЯ ПРЕДПОСЫЛОК ИНЖЕНЕРНОГО МЫШЛЕНИЯ</a:t>
            </a:r>
            <a:br>
              <a:rPr lang="ru-RU" altLang="ru-RU" sz="1600" b="1" dirty="0">
                <a:latin typeface="Bookman Old Style" pitchFamily="18" charset="0"/>
              </a:rPr>
            </a:br>
            <a:endParaRPr lang="en-US" altLang="ru-RU" sz="1800" b="1" dirty="0"/>
          </a:p>
        </p:txBody>
      </p:sp>
      <p:sp>
        <p:nvSpPr>
          <p:cNvPr id="28675" name="Дата 3"/>
          <p:cNvSpPr>
            <a:spLocks noGrp="1"/>
          </p:cNvSpPr>
          <p:nvPr>
            <p:ph type="dt"/>
          </p:nvPr>
        </p:nvSpPr>
        <p:spPr>
          <a:xfrm>
            <a:off x="7215188" y="214312"/>
            <a:ext cx="1643062" cy="320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r>
              <a:rPr lang="ru-RU" altLang="ru-RU" sz="1400" b="1">
                <a:solidFill>
                  <a:srgbClr val="1D528D"/>
                </a:solidFill>
                <a:latin typeface="Times New Roman" pitchFamily="18" charset="0"/>
                <a:ea typeface="Times New Roman" pitchFamily="18" charset="0"/>
              </a:rPr>
              <a:t>МБДОУ № 34</a:t>
            </a:r>
            <a:endParaRPr lang="en-US" altLang="ru-RU" sz="1400" b="1">
              <a:solidFill>
                <a:srgbClr val="1D528D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28676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8677" name="Группа 17"/>
          <p:cNvGrpSpPr/>
          <p:nvPr/>
        </p:nvGrpSpPr>
        <p:grpSpPr>
          <a:xfrm>
            <a:off x="73025" y="1462088"/>
            <a:ext cx="8966200" cy="5189538"/>
            <a:chOff x="0" y="0"/>
            <a:chExt cx="6467879" cy="5190334"/>
          </a:xfrm>
        </p:grpSpPr>
        <p:grpSp>
          <p:nvGrpSpPr>
            <p:cNvPr id="28678" name="Группа 19"/>
            <p:cNvGrpSpPr/>
            <p:nvPr/>
          </p:nvGrpSpPr>
          <p:grpSpPr>
            <a:xfrm>
              <a:off x="0" y="2295482"/>
              <a:ext cx="6199505" cy="2894851"/>
              <a:chOff x="0" y="53025"/>
              <a:chExt cx="6199505" cy="2894851"/>
            </a:xfrm>
          </p:grpSpPr>
          <p:grpSp>
            <p:nvGrpSpPr>
              <p:cNvPr id="28696" name="Прямоугольник 39"/>
              <p:cNvGrpSpPr/>
              <p:nvPr/>
            </p:nvGrpSpPr>
            <p:grpSpPr>
              <a:xfrm>
                <a:off x="-17498" y="185075"/>
                <a:ext cx="6231151" cy="2786300"/>
                <a:chOff x="48768" y="3889248"/>
                <a:chExt cx="8638032" cy="2785872"/>
              </a:xfrm>
            </p:grpSpPr>
            <p:pic>
              <p:nvPicPr>
                <p:cNvPr id="28694" name="Прямоугольник 39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768" y="3889248"/>
                  <a:ext cx="8638032" cy="2785872"/>
                </a:xfrm>
                <a:prstGeom prst="rect">
                  <a:avLst/>
                </a:prstGeom>
                <a:noFill/>
                <a:ln>
                  <a:miter lim="800000"/>
                </a:ln>
              </p:spPr>
            </p:pic>
            <p:sp>
              <p:nvSpPr>
                <p:cNvPr id="28695" name="Прямоугольник 28694"/>
                <p:cNvSpPr/>
                <p:nvPr/>
              </p:nvSpPr>
              <p:spPr>
                <a:xfrm>
                  <a:off x="73025" y="3910115"/>
                  <a:ext cx="8594162" cy="274150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ctr" anchorCtr="0">
                  <a:no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lvl="0" indent="0" defTabSz="912812" eaLnBrk="1" hangingPunct="1"/>
                  <a:endParaRPr lang="ru-RU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697" name="Надпись 10"/>
              <p:cNvSpPr txBox="1"/>
              <p:nvPr/>
            </p:nvSpPr>
            <p:spPr>
              <a:xfrm>
                <a:off x="1062711" y="264590"/>
                <a:ext cx="4470715" cy="26356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altLang="en-US" sz="14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ОРГАНИЗАЦИОННО-ДЕЯТЕЛЬНОСТНЫЙ КОМПОНЕНТ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698" name="Надпись 13"/>
              <p:cNvSpPr/>
              <p:nvPr/>
            </p:nvSpPr>
            <p:spPr>
              <a:xfrm>
                <a:off x="1383676" y="526976"/>
                <a:ext cx="4548661" cy="37076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prstClr val="black"/>
                </a:solidFill>
                <a:miter lim="800000"/>
              </a:ln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defTabSz="912812" eaLnBrk="1" hangingPunct="1">
                  <a:lnSpc>
                    <a:spcPct val="107000"/>
                  </a:lnSpc>
                </a:pPr>
                <a:r>
                  <a:rPr lang="ru-RU" altLang="ru-RU" sz="1100" b="1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</a:rPr>
                  <a:t>ЭТАПЫ</a:t>
                </a:r>
                <a:endParaRPr lang="ru-RU" altLang="ru-RU" sz="16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ru-RU" sz="110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</a:rPr>
                  <a:t>1. Диагностико-прогностический 2. Деятельностный 3. Аналитический</a:t>
                </a:r>
                <a:endParaRPr lang="ru-RU" altLang="ru-RU" sz="160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marL="0" lvl="0" indent="0" defTabSz="912812" eaLnBrk="1" hangingPunct="1">
                  <a:lnSpc>
                    <a:spcPct val="107000"/>
                  </a:lnSpc>
                </a:pPr>
                <a:r>
                  <a:rPr lang="ru-RU" altLang="ru-RU" sz="1600">
                    <a:solidFill>
                      <a:srgbClr val="000000"/>
                    </a:solidFill>
                    <a:latin typeface="Calibri" pitchFamily="34" charset="0"/>
                  </a:rPr>
                  <a:t> 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28699" name="Прямая со стрелкой 42"/>
              <p:cNvCxnSpPr/>
              <p:nvPr/>
            </p:nvCxnSpPr>
            <p:spPr>
              <a:xfrm flipH="1">
                <a:off x="815510" y="86990"/>
                <a:ext cx="0" cy="282832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  <a:headEnd type="triangle"/>
                <a:tailEnd type="triangle"/>
              </a:ln>
            </p:spPr>
          </p:cxnSp>
          <p:sp>
            <p:nvSpPr>
              <p:cNvPr id="28700" name="Надпись 14"/>
              <p:cNvSpPr txBox="1"/>
              <p:nvPr/>
            </p:nvSpPr>
            <p:spPr>
              <a:xfrm>
                <a:off x="155742" y="1037821"/>
                <a:ext cx="1152034" cy="512841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</a:pPr>
                <a:r>
                  <a:rPr lang="ru-RU" altLang="en-US" sz="10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Формы 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ctr" defTabSz="912812" eaLnBrk="1" hangingPunct="1">
                  <a:lnSpc>
                    <a:spcPct val="107000"/>
                  </a:lnSpc>
                </a:pPr>
                <a:r>
                  <a:rPr lang="ru-RU" altLang="en-US" sz="10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организации 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ctr" defTabSz="912812" eaLnBrk="1" hangingPunct="1">
                  <a:lnSpc>
                    <a:spcPct val="107000"/>
                  </a:lnSpc>
                </a:pPr>
                <a:r>
                  <a:rPr lang="ru-RU" altLang="en-US" sz="10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деятельности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701" name="Надпись 17"/>
              <p:cNvSpPr txBox="1"/>
              <p:nvPr/>
            </p:nvSpPr>
            <p:spPr>
              <a:xfrm>
                <a:off x="164756" y="1614616"/>
                <a:ext cx="344265" cy="90487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vert="vert270"/>
              <a:lstStyle/>
              <a:p>
                <a:pPr marL="0" marR="0" lvl="0" indent="0" algn="l" defTabSz="914378" rtl="0" eaLnBrk="1" fontAlgn="auto" latinLnBrk="0" hangingPunct="1">
                  <a:lnSpc>
                    <a:spcPct val="107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05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Фронтальная</a:t>
                </a: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378" rtl="0" eaLnBrk="1" fontAlgn="auto" latinLnBrk="0" hangingPunct="1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8702" name="Надпись 18"/>
              <p:cNvSpPr txBox="1"/>
              <p:nvPr/>
            </p:nvSpPr>
            <p:spPr>
              <a:xfrm>
                <a:off x="543696" y="1606378"/>
                <a:ext cx="353933" cy="92392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vert="vert270"/>
              <a:lstStyle/>
              <a:p>
                <a:pPr marL="0" marR="0" lvl="0" indent="0" algn="l" defTabSz="914378" rtl="0" eaLnBrk="1" fontAlgn="auto" latinLnBrk="0" hangingPunct="1">
                  <a:lnSpc>
                    <a:spcPct val="107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Подгрупповая</a:t>
                </a:r>
                <a:endPara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703" name="Надпись 19"/>
              <p:cNvSpPr txBox="1"/>
              <p:nvPr/>
            </p:nvSpPr>
            <p:spPr>
              <a:xfrm>
                <a:off x="972064" y="1614616"/>
                <a:ext cx="330594" cy="93345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vert="vert270"/>
              <a:lstStyle/>
              <a:p>
                <a:pPr marL="0" marR="0" lvl="0" indent="0" algn="l" defTabSz="914378" rtl="0" eaLnBrk="1" fontAlgn="auto" latinLnBrk="0" hangingPunct="1">
                  <a:lnSpc>
                    <a:spcPct val="107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Индивидуальная</a:t>
                </a:r>
                <a:endPara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704" name="Прямая со стрелкой 47"/>
              <p:cNvCxnSpPr/>
              <p:nvPr/>
            </p:nvCxnSpPr>
            <p:spPr>
              <a:xfrm flipH="1">
                <a:off x="1186248" y="881448"/>
                <a:ext cx="209550" cy="152400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  <a:tailEnd type="triangle"/>
              </a:ln>
            </p:spPr>
          </p:cxnSp>
          <p:cxnSp>
            <p:nvCxnSpPr>
              <p:cNvPr id="28705" name="Прямая со стрелкой 48"/>
              <p:cNvCxnSpPr/>
              <p:nvPr/>
            </p:nvCxnSpPr>
            <p:spPr>
              <a:xfrm flipH="1">
                <a:off x="2281881" y="897924"/>
                <a:ext cx="78105" cy="154940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  <a:tailEnd type="triangle"/>
              </a:ln>
            </p:spPr>
          </p:cxnSp>
          <p:cxnSp>
            <p:nvCxnSpPr>
              <p:cNvPr id="28706" name="Прямая со стрелкой 49"/>
              <p:cNvCxnSpPr/>
              <p:nvPr/>
            </p:nvCxnSpPr>
            <p:spPr>
              <a:xfrm>
                <a:off x="4539048" y="897924"/>
                <a:ext cx="45719" cy="152400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  <a:tailEnd type="triangle"/>
              </a:ln>
            </p:spPr>
          </p:cxnSp>
          <p:cxnSp>
            <p:nvCxnSpPr>
              <p:cNvPr id="28707" name="Прямая соединительная линия 50"/>
              <p:cNvCxnSpPr/>
              <p:nvPr/>
            </p:nvCxnSpPr>
            <p:spPr>
              <a:xfrm>
                <a:off x="4646140" y="2397210"/>
                <a:ext cx="33575" cy="220311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</a:ln>
            </p:spPr>
          </p:cxnSp>
          <p:sp>
            <p:nvSpPr>
              <p:cNvPr id="28708" name="Надпись 15"/>
              <p:cNvSpPr/>
              <p:nvPr/>
            </p:nvSpPr>
            <p:spPr>
              <a:xfrm>
                <a:off x="1408959" y="1037983"/>
                <a:ext cx="1590537" cy="156365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prstClr val="black"/>
                </a:solidFill>
                <a:miter lim="800000"/>
              </a:ln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МЕТОДЫ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1.Наблюдение 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2.Моделирование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3.Эксперимент 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4.Техно-кейс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5. Аквариум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6.Дополненная реальность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7.Медиа-студия 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8.Проектов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9.Проблемно-ориентированные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10.ТРИЗ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defTabSz="912812" eaLnBrk="1" hangingPunct="1">
                  <a:lnSpc>
                    <a:spcPct val="107000"/>
                  </a:lnSpc>
                  <a:spcAft>
                    <a:spcPts val="800"/>
                  </a:spcAft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 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709" name="Надпись 16"/>
              <p:cNvSpPr txBox="1"/>
              <p:nvPr/>
            </p:nvSpPr>
            <p:spPr>
              <a:xfrm>
                <a:off x="3105681" y="1045760"/>
                <a:ext cx="2861762" cy="1522647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</a:pPr>
                <a:r>
                  <a:rPr lang="ru-RU" altLang="en-US" sz="10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Психолого-педагогические условия формирования предпосылок инженерного мышления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1. Создание предметной игровой техно среды.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2. Поддержка и инициирование взаимодействия со взрослыми и с детьми.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3. Знание и принятие взрослыми индивидуальных особенностей дошкольника.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4. Готовность взрослых отступить, если инициатива не принимается детьми.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710" name="Надпись 20"/>
              <p:cNvSpPr txBox="1"/>
              <p:nvPr/>
            </p:nvSpPr>
            <p:spPr>
              <a:xfrm>
                <a:off x="1856309" y="2638267"/>
                <a:ext cx="4138618" cy="22863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altLang="en-US" sz="12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Психолого-педагогические условия взаимодействия с родителями</a:t>
                </a:r>
                <a:endParaRPr lang="ru-RU" altLang="en-US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28711" name="Прямая со стрелкой 54"/>
              <p:cNvCxnSpPr/>
              <p:nvPr/>
            </p:nvCxnSpPr>
            <p:spPr>
              <a:xfrm flipH="1">
                <a:off x="5601607" y="53025"/>
                <a:ext cx="0" cy="251727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  <a:headEnd type="triangle"/>
                <a:tailEnd type="triangle"/>
              </a:ln>
            </p:spPr>
          </p:cxnSp>
        </p:grpSp>
        <p:grpSp>
          <p:nvGrpSpPr>
            <p:cNvPr id="28679" name="Группа 20"/>
            <p:cNvGrpSpPr/>
            <p:nvPr/>
          </p:nvGrpSpPr>
          <p:grpSpPr>
            <a:xfrm>
              <a:off x="21771" y="0"/>
              <a:ext cx="6174740" cy="2340360"/>
              <a:chOff x="0" y="0"/>
              <a:chExt cx="6174740" cy="2340360"/>
            </a:xfrm>
          </p:grpSpPr>
          <p:grpSp>
            <p:nvGrpSpPr>
              <p:cNvPr id="28690" name="Прямоугольник 35"/>
              <p:cNvGrpSpPr/>
              <p:nvPr/>
            </p:nvGrpSpPr>
            <p:grpSpPr>
              <a:xfrm>
                <a:off x="-17282" y="-23436"/>
                <a:ext cx="6209164" cy="2341223"/>
                <a:chOff x="79248" y="1438656"/>
                <a:chExt cx="8607552" cy="2340864"/>
              </a:xfrm>
            </p:grpSpPr>
            <p:pic>
              <p:nvPicPr>
                <p:cNvPr id="28688" name="Прямоугольник 3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248" y="1438656"/>
                  <a:ext cx="8607552" cy="2340864"/>
                </a:xfrm>
                <a:prstGeom prst="rect">
                  <a:avLst/>
                </a:prstGeom>
                <a:noFill/>
                <a:ln>
                  <a:miter lim="800000"/>
                </a:ln>
              </p:spPr>
            </p:pic>
            <p:sp>
              <p:nvSpPr>
                <p:cNvPr id="28689" name="Прямоугольник 28688"/>
                <p:cNvSpPr/>
                <p:nvPr/>
              </p:nvSpPr>
              <p:spPr>
                <a:xfrm>
                  <a:off x="103205" y="1462088"/>
                  <a:ext cx="8559831" cy="2295173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ctr" anchorCtr="0">
                  <a:no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lvl="0" indent="0" defTabSz="912812" eaLnBrk="1" hangingPunct="1"/>
                  <a:endParaRPr lang="ru-RU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691" name="Надпись 3"/>
              <p:cNvSpPr txBox="1"/>
              <p:nvPr/>
            </p:nvSpPr>
            <p:spPr>
              <a:xfrm>
                <a:off x="1976539" y="49220"/>
                <a:ext cx="2381939" cy="26515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altLang="en-US" sz="14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ЦЕЛЕВОЙ КОМПОНЕНТ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692" name="Надпись 6"/>
              <p:cNvSpPr txBox="1"/>
              <p:nvPr/>
            </p:nvSpPr>
            <p:spPr>
              <a:xfrm>
                <a:off x="1697119" y="314373"/>
                <a:ext cx="4339021" cy="2025961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</a:pPr>
                <a:r>
                  <a:rPr lang="ru-RU" altLang="en-US" sz="7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ЗАДАЧИ:</a:t>
                </a:r>
                <a:endParaRPr lang="ru-RU" altLang="en-US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1</a:t>
                </a:r>
                <a:r>
                  <a:rPr lang="ru-RU" altLang="en-US" sz="9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. </a:t>
                </a: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Выявить особенности и обеспечить педагогические условия формирования предпосылок инженерного мышления дошкольников с ОВЗ посредством создания технопарка в детском саду.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2. Разработать методическое обеспечение формирования предпосылок инженерного мышления дошкольников с ОВЗ посредством создания технопарка в детском саду.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3. Сконструировать и внедрить мониторинг формирования предпосылок инженерного мышления дошкольников с ОВЗ.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4. Организовать механизм сетевого взаимодействия с организациями муниципалитета, края по теме проекта.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5. Повысить педагогическую компетентность родителей в рамках совместной работы по реализации проекта.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6. По результатам осуществления проекта обобщить и транслировать инновационный опыт.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693" name="Надпись 4"/>
              <p:cNvSpPr txBox="1"/>
              <p:nvPr/>
            </p:nvSpPr>
            <p:spPr>
              <a:xfrm>
                <a:off x="65262" y="379470"/>
                <a:ext cx="1503599" cy="1851309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2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ЦЕЛЬ -</a:t>
                </a:r>
                <a:r>
                  <a:rPr lang="ru-RU" altLang="en-US" sz="1200">
                    <a:solidFill>
                      <a:srgbClr val="000000"/>
                    </a:solidFill>
                    <a:latin typeface="Calibri" pitchFamily="34" charset="0"/>
                    <a:ea typeface="Calibri" panose="020F0502020204030204" pitchFamily="34" charset="0"/>
                  </a:rPr>
                  <a:t> </a:t>
                </a:r>
                <a:r>
                  <a:rPr lang="ru-RU" altLang="en-US" sz="12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формирование предпосылок инженерного мышления </a:t>
                </a:r>
                <a:endParaRPr lang="ru-RU" altLang="en-US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2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в дошкольном возрасте посредством включения детей с ОВЗ в реализацию парциальной программы «Техноцветик» на площадке технопарка</a:t>
                </a:r>
                <a:endParaRPr lang="ru-RU" altLang="en-US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</p:grpSp>
        <p:grpSp>
          <p:nvGrpSpPr>
            <p:cNvPr id="28680" name="Группа 21"/>
            <p:cNvGrpSpPr/>
            <p:nvPr/>
          </p:nvGrpSpPr>
          <p:grpSpPr>
            <a:xfrm>
              <a:off x="6085114" y="892628"/>
              <a:ext cx="382765" cy="4297706"/>
              <a:chOff x="10886" y="0"/>
              <a:chExt cx="382765" cy="4297706"/>
            </a:xfrm>
          </p:grpSpPr>
          <p:grpSp>
            <p:nvGrpSpPr>
              <p:cNvPr id="28681" name="Группа 22"/>
              <p:cNvGrpSpPr/>
              <p:nvPr/>
            </p:nvGrpSpPr>
            <p:grpSpPr>
              <a:xfrm>
                <a:off x="10886" y="0"/>
                <a:ext cx="197708" cy="2487295"/>
                <a:chOff x="0" y="0"/>
                <a:chExt cx="197708" cy="436605"/>
              </a:xfrm>
            </p:grpSpPr>
            <p:cxnSp>
              <p:nvCxnSpPr>
                <p:cNvPr id="28685" name="Прямая соединительная линия 32"/>
                <p:cNvCxnSpPr/>
                <p:nvPr/>
              </p:nvCxnSpPr>
              <p:spPr>
                <a:xfrm flipH="1">
                  <a:off x="197708" y="0"/>
                  <a:ext cx="0" cy="435885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</a:ln>
              </p:spPr>
            </p:cxnSp>
            <p:cxnSp>
              <p:nvCxnSpPr>
                <p:cNvPr id="28686" name="Прямая со стрелкой 33"/>
                <p:cNvCxnSpPr/>
                <p:nvPr/>
              </p:nvCxnSpPr>
              <p:spPr>
                <a:xfrm flipH="1">
                  <a:off x="0" y="0"/>
                  <a:ext cx="192187" cy="0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  <a:tailEnd type="triangle"/>
                </a:ln>
              </p:spPr>
            </p:cxnSp>
            <p:cxnSp>
              <p:nvCxnSpPr>
                <p:cNvPr id="28687" name="Прямая со стрелкой 34"/>
                <p:cNvCxnSpPr/>
                <p:nvPr/>
              </p:nvCxnSpPr>
              <p:spPr>
                <a:xfrm flipH="1">
                  <a:off x="0" y="436605"/>
                  <a:ext cx="191770" cy="0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  <a:tailEnd type="triangle"/>
                </a:ln>
              </p:spPr>
            </p:cxnSp>
          </p:grpSp>
          <p:grpSp>
            <p:nvGrpSpPr>
              <p:cNvPr id="28682" name="Группа 25"/>
              <p:cNvGrpSpPr/>
              <p:nvPr/>
            </p:nvGrpSpPr>
            <p:grpSpPr>
              <a:xfrm>
                <a:off x="195943" y="587829"/>
                <a:ext cx="197708" cy="3709877"/>
                <a:chOff x="0" y="0"/>
                <a:chExt cx="197708" cy="240665"/>
              </a:xfrm>
            </p:grpSpPr>
            <p:cxnSp>
              <p:nvCxnSpPr>
                <p:cNvPr id="28683" name="Прямая соединительная линия 26"/>
                <p:cNvCxnSpPr/>
                <p:nvPr/>
              </p:nvCxnSpPr>
              <p:spPr>
                <a:xfrm flipH="1">
                  <a:off x="192187" y="0"/>
                  <a:ext cx="5521" cy="240665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</a:ln>
              </p:spPr>
            </p:cxnSp>
            <p:cxnSp>
              <p:nvCxnSpPr>
                <p:cNvPr id="28684" name="Прямая со стрелкой 27"/>
                <p:cNvCxnSpPr/>
                <p:nvPr/>
              </p:nvCxnSpPr>
              <p:spPr>
                <a:xfrm flipH="1">
                  <a:off x="0" y="0"/>
                  <a:ext cx="192187" cy="0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  <a:tailEnd type="triangle"/>
                </a:ln>
              </p:spPr>
            </p:cxn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/>
          <p:nvPr/>
        </p:nvPicPr>
        <p:blipFill>
          <a:blip r:embed="rId2"/>
          <a:srcRect t="18798"/>
          <a:stretch>
            <a:fillRect/>
          </a:stretch>
        </p:blipFill>
        <p:spPr>
          <a:xfrm>
            <a:off x="0" y="0"/>
            <a:ext cx="9251950" cy="6858000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9699" name="Группа 13"/>
          <p:cNvGrpSpPr/>
          <p:nvPr/>
        </p:nvGrpSpPr>
        <p:grpSpPr>
          <a:xfrm>
            <a:off x="142875" y="0"/>
            <a:ext cx="8966200" cy="4724400"/>
            <a:chOff x="0" y="5344886"/>
            <a:chExt cx="6467879" cy="4471133"/>
          </a:xfrm>
        </p:grpSpPr>
        <p:grpSp>
          <p:nvGrpSpPr>
            <p:cNvPr id="29702" name="Прямоугольник 5"/>
            <p:cNvGrpSpPr/>
            <p:nvPr/>
          </p:nvGrpSpPr>
          <p:grpSpPr>
            <a:xfrm>
              <a:off x="-15116" y="5321809"/>
              <a:ext cx="6275125" cy="2405758"/>
              <a:chOff x="121920" y="-24384"/>
              <a:chExt cx="8698992" cy="2542032"/>
            </a:xfrm>
          </p:grpSpPr>
          <p:pic>
            <p:nvPicPr>
              <p:cNvPr id="29700" name="Прямоугольник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920" y="-24384"/>
                <a:ext cx="8698992" cy="2542032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29701" name="Прямоугольник 29700"/>
              <p:cNvSpPr/>
              <p:nvPr/>
            </p:nvSpPr>
            <p:spPr>
              <a:xfrm>
                <a:off x="142875" y="0"/>
                <a:ext cx="8655670" cy="249734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defTabSz="912812" eaLnBrk="1" hangingPunct="1"/>
                <a:endParaRPr lang="ru-RU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03" name="Группа 15"/>
            <p:cNvGrpSpPr/>
            <p:nvPr/>
          </p:nvGrpSpPr>
          <p:grpSpPr>
            <a:xfrm>
              <a:off x="0" y="5345425"/>
              <a:ext cx="6467879" cy="4470594"/>
              <a:chOff x="0" y="5345425"/>
              <a:chExt cx="6467879" cy="4470594"/>
            </a:xfrm>
          </p:grpSpPr>
          <p:grpSp>
            <p:nvGrpSpPr>
              <p:cNvPr id="29704" name="Группа 16"/>
              <p:cNvGrpSpPr/>
              <p:nvPr/>
            </p:nvGrpSpPr>
            <p:grpSpPr>
              <a:xfrm>
                <a:off x="109177" y="5345425"/>
                <a:ext cx="6041515" cy="2604506"/>
                <a:chOff x="320" y="272682"/>
                <a:chExt cx="6041515" cy="2604506"/>
              </a:xfrm>
            </p:grpSpPr>
            <p:cxnSp>
              <p:nvCxnSpPr>
                <p:cNvPr id="29719" name="Прямая соединительная линия 57"/>
                <p:cNvCxnSpPr/>
                <p:nvPr/>
              </p:nvCxnSpPr>
              <p:spPr>
                <a:xfrm flipH="1">
                  <a:off x="3222171" y="1458685"/>
                  <a:ext cx="0" cy="152400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</a:ln>
              </p:spPr>
            </p:cxnSp>
            <p:grpSp>
              <p:nvGrpSpPr>
                <p:cNvPr id="29720" name="Группа 58"/>
                <p:cNvGrpSpPr/>
                <p:nvPr/>
              </p:nvGrpSpPr>
              <p:grpSpPr>
                <a:xfrm>
                  <a:off x="320" y="272682"/>
                  <a:ext cx="6041515" cy="2604506"/>
                  <a:chOff x="320" y="272682"/>
                  <a:chExt cx="6041515" cy="2604506"/>
                </a:xfrm>
              </p:grpSpPr>
              <p:cxnSp>
                <p:nvCxnSpPr>
                  <p:cNvPr id="29721" name="Прямая соединительная линия 59"/>
                  <p:cNvCxnSpPr/>
                  <p:nvPr/>
                </p:nvCxnSpPr>
                <p:spPr>
                  <a:xfrm flipH="1">
                    <a:off x="2928257" y="1458685"/>
                    <a:ext cx="0" cy="147320"/>
                  </a:xfrm>
                  <a:prstGeom prst="line">
                    <a:avLst/>
                  </a:prstGeom>
                  <a:noFill/>
                  <a:ln w="6350">
                    <a:solidFill>
                      <a:prstClr val="black"/>
                    </a:solidFill>
                    <a:miter lim="800000"/>
                  </a:ln>
                </p:spPr>
              </p:cxnSp>
              <p:sp>
                <p:nvSpPr>
                  <p:cNvPr id="29722" name="Надпись 43"/>
                  <p:cNvSpPr txBox="1"/>
                  <p:nvPr/>
                </p:nvSpPr>
                <p:spPr>
                  <a:xfrm>
                    <a:off x="2733437" y="664269"/>
                    <a:ext cx="1012324" cy="82932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txBody>
                  <a:bodyPr>
                    <a:noAutofit/>
                  </a:bodyPr>
                  <a:lstStyle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5pPr>
                  </a:lstStyle>
                  <a:p>
                    <a:pPr marL="0" marR="0" lvl="0" indent="0" algn="ctr" defTabSz="912812" eaLnBrk="1" hangingPunct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altLang="en-US" sz="900" b="1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Уровни формирования предпосылок инженерного мышления</a:t>
                    </a:r>
                    <a:endParaRPr lang="ru-RU" altLang="en-US" sz="11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defTabSz="912812" eaLnBrk="1" hangingPunct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rPr>
                      <a:t> </a:t>
                    </a:r>
                  </a:p>
                </p:txBody>
              </p:sp>
              <p:grpSp>
                <p:nvGrpSpPr>
                  <p:cNvPr id="29723" name="Группа 61"/>
                  <p:cNvGrpSpPr/>
                  <p:nvPr/>
                </p:nvGrpSpPr>
                <p:grpSpPr>
                  <a:xfrm>
                    <a:off x="320" y="272682"/>
                    <a:ext cx="6041515" cy="2604506"/>
                    <a:chOff x="316" y="264610"/>
                    <a:chExt cx="5971377" cy="2527400"/>
                  </a:xfrm>
                </p:grpSpPr>
                <p:sp>
                  <p:nvSpPr>
                    <p:cNvPr id="29724" name="Надпись 34"/>
                    <p:cNvSpPr txBox="1"/>
                    <p:nvPr/>
                  </p:nvSpPr>
                  <p:spPr>
                    <a:xfrm>
                      <a:off x="963154" y="264087"/>
                      <a:ext cx="4120000" cy="288668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ДИАГНОСТИКО-РЕЗУЛЬТАТИВНЫЙ</a:t>
                      </a:r>
                      <a:r>
                        <a:rPr lang="ru-RU" altLang="en-US" sz="11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alt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КОМПОНЕНТ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1100">
                          <a:solidFill>
                            <a:srgbClr val="000000"/>
                          </a:solidFill>
                          <a:latin typeface="Calibri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p:txBody>
                </p:sp>
                <p:sp>
                  <p:nvSpPr>
                    <p:cNvPr id="29725" name="Надпись 35"/>
                    <p:cNvSpPr txBox="1"/>
                    <p:nvPr/>
                  </p:nvSpPr>
                  <p:spPr>
                    <a:xfrm rot="16200000">
                      <a:off x="-438147" y="1152665"/>
                      <a:ext cx="1382107" cy="505945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Выбор методики проведения мониторинга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1100">
                          <a:solidFill>
                            <a:srgbClr val="000000"/>
                          </a:solidFill>
                          <a:latin typeface="Calibri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p:txBody>
                </p:sp>
                <p:sp>
                  <p:nvSpPr>
                    <p:cNvPr id="29726" name="Надпись 37"/>
                    <p:cNvSpPr txBox="1"/>
                    <p:nvPr/>
                  </p:nvSpPr>
                  <p:spPr>
                    <a:xfrm>
                      <a:off x="666605" y="723331"/>
                      <a:ext cx="881726" cy="529224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проведение </a:t>
                      </a: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первичного</a:t>
                      </a: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 мониторинга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727" name="Надпись 38"/>
                    <p:cNvSpPr txBox="1"/>
                    <p:nvPr/>
                  </p:nvSpPr>
                  <p:spPr>
                    <a:xfrm>
                      <a:off x="666605" y="1547055"/>
                      <a:ext cx="891912" cy="508814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проведение </a:t>
                      </a: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повторного </a:t>
                      </a: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мониторинга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1100">
                          <a:solidFill>
                            <a:srgbClr val="000000"/>
                          </a:solidFill>
                          <a:latin typeface="Calibri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p:txBody>
                </p:sp>
                <p:cxnSp>
                  <p:nvCxnSpPr>
                    <p:cNvPr id="29728" name="Прямая соединительная линия 68"/>
                    <p:cNvCxnSpPr/>
                    <p:nvPr/>
                  </p:nvCxnSpPr>
                  <p:spPr>
                    <a:xfrm>
                      <a:off x="501599" y="963827"/>
                      <a:ext cx="167640" cy="5715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cxnSp>
                  <p:nvCxnSpPr>
                    <p:cNvPr id="29729" name="Прямая соединительная линия 69"/>
                    <p:cNvCxnSpPr/>
                    <p:nvPr/>
                  </p:nvCxnSpPr>
                  <p:spPr>
                    <a:xfrm flipV="1">
                      <a:off x="501599" y="1771135"/>
                      <a:ext cx="167640" cy="3048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sp>
                  <p:nvSpPr>
                    <p:cNvPr id="29730" name="Надпись 44"/>
                    <p:cNvSpPr txBox="1"/>
                    <p:nvPr/>
                  </p:nvSpPr>
                  <p:spPr>
                    <a:xfrm>
                      <a:off x="2701101" y="1589903"/>
                      <a:ext cx="314325" cy="87630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 vert="vert270"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Недостаточный</a:t>
                      </a:r>
                      <a:endParaRPr kumimoji="0" lang="ru-RU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731" name="Надпись 45"/>
                    <p:cNvSpPr txBox="1"/>
                    <p:nvPr/>
                  </p:nvSpPr>
                  <p:spPr>
                    <a:xfrm>
                      <a:off x="3063566" y="1589903"/>
                      <a:ext cx="314325" cy="88519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 vert="vert270"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Достаточный</a:t>
                      </a:r>
                      <a:endParaRPr kumimoji="0" lang="ru-RU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732" name="Надпись 47"/>
                    <p:cNvSpPr txBox="1"/>
                    <p:nvPr/>
                  </p:nvSpPr>
                  <p:spPr>
                    <a:xfrm>
                      <a:off x="3434269" y="1589903"/>
                      <a:ext cx="314960" cy="88519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 vert="vert270"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Оптимальный</a:t>
                      </a:r>
                      <a:endParaRPr kumimoji="0" lang="ru-RU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9733" name="Прямая соединительная линия 73"/>
                    <p:cNvCxnSpPr/>
                    <p:nvPr/>
                  </p:nvCxnSpPr>
                  <p:spPr>
                    <a:xfrm>
                      <a:off x="2569296" y="914400"/>
                      <a:ext cx="13462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cxnSp>
                  <p:nvCxnSpPr>
                    <p:cNvPr id="29734" name="Прямая соединительная линия 74"/>
                    <p:cNvCxnSpPr/>
                    <p:nvPr/>
                  </p:nvCxnSpPr>
                  <p:spPr>
                    <a:xfrm flipH="1">
                      <a:off x="3541361" y="1449860"/>
                      <a:ext cx="0" cy="140043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sp>
                  <p:nvSpPr>
                    <p:cNvPr id="29735" name="Надпись 52"/>
                    <p:cNvSpPr txBox="1"/>
                    <p:nvPr/>
                  </p:nvSpPr>
                  <p:spPr>
                    <a:xfrm>
                      <a:off x="3870924" y="599408"/>
                      <a:ext cx="2100747" cy="1874883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Категории сформированности предпосылок 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инженерного мышления 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у дошкольников с ОВЗ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1.Активность   7.Оценка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2.Знание          8.Целостность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3.Понимание    9.Опосредствованность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4.Применение  10.Автономность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5.Анализ          11.Креативность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6.Синтез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1100">
                          <a:solidFill>
                            <a:srgbClr val="000000"/>
                          </a:solidFill>
                          <a:latin typeface="Calibri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p:txBody>
                </p:sp>
                <p:cxnSp>
                  <p:nvCxnSpPr>
                    <p:cNvPr id="29736" name="Прямая соединительная линия 76"/>
                    <p:cNvCxnSpPr/>
                    <p:nvPr/>
                  </p:nvCxnSpPr>
                  <p:spPr>
                    <a:xfrm>
                      <a:off x="3697880" y="963827"/>
                      <a:ext cx="172085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sp>
                  <p:nvSpPr>
                    <p:cNvPr id="29737" name="Надпись 42"/>
                    <p:cNvSpPr txBox="1"/>
                    <p:nvPr/>
                  </p:nvSpPr>
                  <p:spPr>
                    <a:xfrm>
                      <a:off x="1629825" y="723331"/>
                      <a:ext cx="996044" cy="1364612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Средство оценки эффективности формирования предпосылок инженерного мышления –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мониторинг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</p:txBody>
                </p:sp>
                <p:cxnSp>
                  <p:nvCxnSpPr>
                    <p:cNvPr id="29738" name="Прямая со стрелкой 78"/>
                    <p:cNvCxnSpPr/>
                    <p:nvPr/>
                  </p:nvCxnSpPr>
                  <p:spPr>
                    <a:xfrm>
                      <a:off x="4842939" y="2479590"/>
                      <a:ext cx="45085" cy="30480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  <a:headEnd type="triangle"/>
                      <a:tailEnd type="triangle"/>
                    </a:ln>
                  </p:spPr>
                </p:cxnSp>
                <p:cxnSp>
                  <p:nvCxnSpPr>
                    <p:cNvPr id="29739" name="Прямая со стрелкой 79"/>
                    <p:cNvCxnSpPr/>
                    <p:nvPr/>
                  </p:nvCxnSpPr>
                  <p:spPr>
                    <a:xfrm flipH="1">
                      <a:off x="1119437" y="2479590"/>
                      <a:ext cx="114935" cy="312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  <a:headEnd type="triangle"/>
                      <a:tailEnd type="triangle"/>
                    </a:ln>
                  </p:spPr>
                </p:cxnSp>
              </p:grpSp>
            </p:grpSp>
          </p:grpSp>
          <p:grpSp>
            <p:nvGrpSpPr>
              <p:cNvPr id="29705" name="Группа 17"/>
              <p:cNvGrpSpPr/>
              <p:nvPr/>
            </p:nvGrpSpPr>
            <p:grpSpPr>
              <a:xfrm>
                <a:off x="0" y="5494535"/>
                <a:ext cx="6467879" cy="4321484"/>
                <a:chOff x="0" y="5494535"/>
                <a:chExt cx="6467879" cy="4321484"/>
              </a:xfrm>
            </p:grpSpPr>
            <p:grpSp>
              <p:nvGrpSpPr>
                <p:cNvPr id="29706" name="Группа 18"/>
                <p:cNvGrpSpPr/>
                <p:nvPr/>
              </p:nvGrpSpPr>
              <p:grpSpPr>
                <a:xfrm>
                  <a:off x="0" y="7794171"/>
                  <a:ext cx="6199505" cy="2021848"/>
                  <a:chOff x="0" y="0"/>
                  <a:chExt cx="6199505" cy="2021848"/>
                </a:xfrm>
              </p:grpSpPr>
              <p:grpSp>
                <p:nvGrpSpPr>
                  <p:cNvPr id="29717" name="Прямоугольник 18"/>
                  <p:cNvGrpSpPr/>
                  <p:nvPr/>
                </p:nvGrpSpPr>
                <p:grpSpPr>
                  <a:xfrm>
                    <a:off x="-15116" y="-20451"/>
                    <a:ext cx="6231151" cy="2065375"/>
                    <a:chOff x="121920" y="2566416"/>
                    <a:chExt cx="8638032" cy="2182368"/>
                  </a:xfrm>
                </p:grpSpPr>
                <p:pic>
                  <p:nvPicPr>
                    <p:cNvPr id="29715" name="Прямоугольник 18"/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21920" y="2566416"/>
                      <a:ext cx="8638032" cy="2182368"/>
                    </a:xfrm>
                    <a:prstGeom prst="rect">
                      <a:avLst/>
                    </a:prstGeom>
                    <a:noFill/>
                    <a:ln>
                      <a:miter lim="800000"/>
                    </a:ln>
                  </p:spPr>
                </p:pic>
                <p:sp>
                  <p:nvSpPr>
                    <p:cNvPr id="29716" name="Прямоугольник 29715"/>
                    <p:cNvSpPr/>
                    <p:nvPr/>
                  </p:nvSpPr>
                  <p:spPr>
                    <a:xfrm>
                      <a:off x="142875" y="2588025"/>
                      <a:ext cx="8594162" cy="2136375"/>
                    </a:xfrm>
                    <a:prstGeom prst="rect">
                      <a:avLst/>
                    </a:prstGeom>
                    <a:noFill/>
                    <a:ln>
                      <a:noFill/>
                      <a:miter lim="800000"/>
                    </a:ln>
                  </p:spPr>
                  <p:txBody>
                    <a:bodyPr anchor="ctr" anchorCtr="0"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defTabSz="912812" eaLnBrk="1" hangingPunct="1"/>
                      <a:endParaRPr lang="ru-RU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9718" name="Надпись 54"/>
                  <p:cNvSpPr txBox="1"/>
                  <p:nvPr/>
                </p:nvSpPr>
                <p:spPr>
                  <a:xfrm>
                    <a:off x="90468" y="64225"/>
                    <a:ext cx="5972023" cy="182090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txBody>
                  <a:bodyPr>
                    <a:noAutofit/>
                  </a:bodyPr>
                  <a:lstStyle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5pPr>
                  </a:lstStyle>
                  <a:p>
                    <a:pPr marL="0" marR="0" lvl="0" indent="0" algn="ctr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 b="1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РЕЗУЛЬТАТ: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algn="just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1.Создана развивающая предметная игровая среда технопарка, позволяющая реализовать условия формирования предпосылок инженерного мышления.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algn="just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2.Сконструирован и внедрен мониторинг формирования предпосылок инженерного мышления дошкольников с ОВЗ.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algn="just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3.Получена положительная динамика в изменении уровня сформированности предпосылок инженерного мышления у дошкольников с ОВЗ.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algn="just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4.Разработана парциальная программа по формированию предпосылок инженерного мышления у дошкольников с ОВЗ «Техноцветик».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algn="just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5.Разработано пособие по организации взаимодействия с родителями «Клуб Техномир» по формированию предпосылок инженерного мышления у дошкольников с ОВЗ.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9707" name="Группа 21"/>
                <p:cNvGrpSpPr/>
                <p:nvPr/>
              </p:nvGrpSpPr>
              <p:grpSpPr>
                <a:xfrm>
                  <a:off x="6074228" y="5494535"/>
                  <a:ext cx="393651" cy="3676588"/>
                  <a:chOff x="0" y="4601907"/>
                  <a:chExt cx="393651" cy="3676588"/>
                </a:xfrm>
              </p:grpSpPr>
              <p:grpSp>
                <p:nvGrpSpPr>
                  <p:cNvPr id="29708" name="Группа 24"/>
                  <p:cNvGrpSpPr/>
                  <p:nvPr/>
                </p:nvGrpSpPr>
                <p:grpSpPr>
                  <a:xfrm>
                    <a:off x="0" y="5791200"/>
                    <a:ext cx="197708" cy="2487295"/>
                    <a:chOff x="0" y="0"/>
                    <a:chExt cx="197708" cy="436605"/>
                  </a:xfrm>
                </p:grpSpPr>
                <p:cxnSp>
                  <p:nvCxnSpPr>
                    <p:cNvPr id="29712" name="Прямая соединительная линия 29"/>
                    <p:cNvCxnSpPr/>
                    <p:nvPr/>
                  </p:nvCxnSpPr>
                  <p:spPr>
                    <a:xfrm flipH="1">
                      <a:off x="197708" y="0"/>
                      <a:ext cx="0" cy="435885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cxnSp>
                  <p:nvCxnSpPr>
                    <p:cNvPr id="29713" name="Прямая со стрелкой 30"/>
                    <p:cNvCxnSpPr/>
                    <p:nvPr/>
                  </p:nvCxnSpPr>
                  <p:spPr>
                    <a:xfrm flipH="1">
                      <a:off x="0" y="0"/>
                      <a:ext cx="192187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  <a:tailEnd type="triangle"/>
                    </a:ln>
                  </p:spPr>
                </p:cxnSp>
                <p:cxnSp>
                  <p:nvCxnSpPr>
                    <p:cNvPr id="29714" name="Прямая со стрелкой 31"/>
                    <p:cNvCxnSpPr/>
                    <p:nvPr/>
                  </p:nvCxnSpPr>
                  <p:spPr>
                    <a:xfrm flipH="1">
                      <a:off x="0" y="436605"/>
                      <a:ext cx="19177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  <a:tailEnd type="triangle"/>
                    </a:ln>
                  </p:spPr>
                </p:cxnSp>
              </p:grpSp>
              <p:grpSp>
                <p:nvGrpSpPr>
                  <p:cNvPr id="29709" name="Группа 25"/>
                  <p:cNvGrpSpPr/>
                  <p:nvPr/>
                </p:nvGrpSpPr>
                <p:grpSpPr>
                  <a:xfrm>
                    <a:off x="195943" y="4601907"/>
                    <a:ext cx="197708" cy="2716234"/>
                    <a:chOff x="0" y="260399"/>
                    <a:chExt cx="197708" cy="176206"/>
                  </a:xfrm>
                </p:grpSpPr>
                <p:cxnSp>
                  <p:nvCxnSpPr>
                    <p:cNvPr id="29710" name="Прямая соединительная линия 26"/>
                    <p:cNvCxnSpPr/>
                    <p:nvPr/>
                  </p:nvCxnSpPr>
                  <p:spPr>
                    <a:xfrm flipH="1">
                      <a:off x="197708" y="260399"/>
                      <a:ext cx="0" cy="175486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cxnSp>
                  <p:nvCxnSpPr>
                    <p:cNvPr id="29711" name="Прямая со стрелкой 28"/>
                    <p:cNvCxnSpPr/>
                    <p:nvPr/>
                  </p:nvCxnSpPr>
                  <p:spPr>
                    <a:xfrm flipH="1">
                      <a:off x="0" y="436605"/>
                      <a:ext cx="19177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  <a:tailEnd type="triangle"/>
                    </a:ln>
                  </p:spPr>
                </p:cxnSp>
              </p:grpSp>
            </p:grpSp>
          </p:grpSp>
        </p:grp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Bookman Old Style" pitchFamily="18" charset="0"/>
                <a:ea typeface="Arial" pitchFamily="34" charset="0"/>
                <a:cs typeface="Arial"/>
              </a:rPr>
              <a:t>МБДОУ № 34</a:t>
            </a:r>
          </a:p>
        </p:txBody>
      </p:sp>
      <p:sp>
        <p:nvSpPr>
          <p:cNvPr id="26627" name="Rectangle 2"/>
          <p:cNvSpPr/>
          <p:nvPr/>
        </p:nvSpPr>
        <p:spPr bwMode="white">
          <a:xfrm>
            <a:off x="683568" y="589601"/>
            <a:ext cx="8715375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Bookman Old Style" pitchFamily="18" charset="0"/>
                <a:ea typeface="Arial" pitchFamily="34" charset="0"/>
              </a:rPr>
              <a:t>ИННОВАЦИОННОСТЬ</a:t>
            </a:r>
            <a:br>
              <a:rPr lang="ru-RU" altLang="ru-RU" sz="2000" b="1" dirty="0">
                <a:solidFill>
                  <a:srgbClr val="FFFFFF"/>
                </a:solidFill>
                <a:latin typeface="Bookman Old Style" pitchFamily="18" charset="0"/>
                <a:ea typeface="Arial" pitchFamily="34" charset="0"/>
              </a:rPr>
            </a:br>
            <a:r>
              <a:rPr lang="ru-RU" altLang="ru-RU" sz="2000" b="1" dirty="0">
                <a:solidFill>
                  <a:srgbClr val="FFFFFF"/>
                </a:solidFill>
                <a:latin typeface="Bookman Old Style" pitchFamily="18" charset="0"/>
                <a:ea typeface="Arial" pitchFamily="34" charset="0"/>
              </a:rPr>
              <a:t>ПАРЦИАЛЬНАЯ МОДУЛЬНАЯ ПРОГРАММА «ТЕХНОЦВЕТИК»</a:t>
            </a: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itchFamily="18" charset="0"/>
              <a:ea typeface="Arial" pitchFamily="34" charset="0"/>
              <a:cs typeface="Arial"/>
            </a:endParaRPr>
          </a:p>
        </p:txBody>
      </p:sp>
      <p:pic>
        <p:nvPicPr>
          <p:cNvPr id="26628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9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26633" name="Группа 13"/>
          <p:cNvGrpSpPr/>
          <p:nvPr/>
        </p:nvGrpSpPr>
        <p:grpSpPr>
          <a:xfrm>
            <a:off x="74612" y="836712"/>
            <a:ext cx="13004800" cy="5940326"/>
            <a:chOff x="1159715" y="1384623"/>
            <a:chExt cx="10395204" cy="4588424"/>
          </a:xfrm>
        </p:grpSpPr>
        <p:cxnSp>
          <p:nvCxnSpPr>
            <p:cNvPr id="26635" name="直接连接符 28"/>
            <p:cNvCxnSpPr/>
            <p:nvPr/>
          </p:nvCxnSpPr>
          <p:spPr>
            <a:xfrm>
              <a:off x="1234879" y="3472820"/>
              <a:ext cx="6636216" cy="0"/>
            </a:xfrm>
            <a:prstGeom prst="line">
              <a:avLst/>
            </a:prstGeom>
            <a:noFill/>
            <a:ln>
              <a:solidFill>
                <a:srgbClr val="E46C0A"/>
              </a:solidFill>
              <a:miter lim="800000"/>
              <a:headEnd type="oval"/>
            </a:ln>
          </p:spPr>
        </p:cxnSp>
        <p:cxnSp>
          <p:nvCxnSpPr>
            <p:cNvPr id="26636" name="直接连接符 29"/>
            <p:cNvCxnSpPr/>
            <p:nvPr/>
          </p:nvCxnSpPr>
          <p:spPr>
            <a:xfrm>
              <a:off x="1234879" y="4129656"/>
              <a:ext cx="6636216" cy="0"/>
            </a:xfrm>
            <a:prstGeom prst="line">
              <a:avLst/>
            </a:prstGeom>
            <a:noFill/>
            <a:ln>
              <a:solidFill>
                <a:srgbClr val="FFC000"/>
              </a:solidFill>
              <a:miter lim="800000"/>
              <a:headEnd type="oval"/>
            </a:ln>
          </p:spPr>
        </p:cxnSp>
        <p:cxnSp>
          <p:nvCxnSpPr>
            <p:cNvPr id="26637" name="直接连接符 30"/>
            <p:cNvCxnSpPr/>
            <p:nvPr/>
          </p:nvCxnSpPr>
          <p:spPr>
            <a:xfrm>
              <a:off x="1199456" y="4818942"/>
              <a:ext cx="6636216" cy="0"/>
            </a:xfrm>
            <a:prstGeom prst="line">
              <a:avLst/>
            </a:prstGeom>
            <a:noFill/>
            <a:ln>
              <a:solidFill>
                <a:srgbClr val="92D050"/>
              </a:solidFill>
              <a:miter lim="800000"/>
              <a:headEnd type="oval"/>
            </a:ln>
          </p:spPr>
        </p:cxnSp>
        <p:cxnSp>
          <p:nvCxnSpPr>
            <p:cNvPr id="26638" name="直接连接符 31"/>
            <p:cNvCxnSpPr/>
            <p:nvPr/>
          </p:nvCxnSpPr>
          <p:spPr>
            <a:xfrm>
              <a:off x="1199456" y="5390622"/>
              <a:ext cx="6636216" cy="0"/>
            </a:xfrm>
            <a:prstGeom prst="line">
              <a:avLst/>
            </a:prstGeom>
            <a:noFill/>
            <a:ln>
              <a:solidFill>
                <a:srgbClr val="00B0F0"/>
              </a:solidFill>
              <a:miter lim="800000"/>
              <a:headEnd type="oval"/>
            </a:ln>
          </p:spPr>
        </p:cxnSp>
        <p:cxnSp>
          <p:nvCxnSpPr>
            <p:cNvPr id="26639" name="直接连接符 32"/>
            <p:cNvCxnSpPr/>
            <p:nvPr/>
          </p:nvCxnSpPr>
          <p:spPr>
            <a:xfrm>
              <a:off x="1199456" y="5844715"/>
              <a:ext cx="6636216" cy="0"/>
            </a:xfrm>
            <a:prstGeom prst="line">
              <a:avLst/>
            </a:prstGeom>
            <a:noFill/>
            <a:ln>
              <a:solidFill>
                <a:srgbClr val="0070C0"/>
              </a:solidFill>
              <a:miter lim="800000"/>
              <a:headEnd type="oval"/>
            </a:ln>
          </p:spPr>
        </p:cxnSp>
        <p:sp>
          <p:nvSpPr>
            <p:cNvPr id="26640" name="等腰三角形 33"/>
            <p:cNvSpPr/>
            <p:nvPr/>
          </p:nvSpPr>
          <p:spPr>
            <a:xfrm>
              <a:off x="5957599" y="1384623"/>
              <a:ext cx="5597320" cy="2091313"/>
            </a:xfrm>
            <a:prstGeom prst="triangl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1" name="等腰三角形 34"/>
            <p:cNvSpPr/>
            <p:nvPr/>
          </p:nvSpPr>
          <p:spPr>
            <a:xfrm>
              <a:off x="6458833" y="2430280"/>
              <a:ext cx="4593584" cy="1714600"/>
            </a:xfrm>
            <a:prstGeom prst="triangl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2" name="等腰三角形 35"/>
            <p:cNvSpPr/>
            <p:nvPr/>
          </p:nvSpPr>
          <p:spPr>
            <a:xfrm>
              <a:off x="6853474" y="3413612"/>
              <a:ext cx="3804300" cy="1420985"/>
            </a:xfrm>
            <a:prstGeom prst="triangle">
              <a:avLst/>
            </a:prstGeom>
            <a:solidFill>
              <a:srgbClr val="92D05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3" name="等腰三角形 36"/>
            <p:cNvSpPr/>
            <p:nvPr/>
          </p:nvSpPr>
          <p:spPr>
            <a:xfrm>
              <a:off x="7250655" y="4275067"/>
              <a:ext cx="3009939" cy="1124600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4" name="等腰三角形 37"/>
            <p:cNvSpPr/>
            <p:nvPr/>
          </p:nvSpPr>
          <p:spPr>
            <a:xfrm>
              <a:off x="7556470" y="4964785"/>
              <a:ext cx="2398308" cy="896079"/>
            </a:xfrm>
            <a:prstGeom prst="triangl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6" name="TextBox 31"/>
            <p:cNvSpPr/>
            <p:nvPr/>
          </p:nvSpPr>
          <p:spPr>
            <a:xfrm>
              <a:off x="5598931" y="3033129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E46C0A"/>
                  </a:solidFill>
                  <a:effectLst/>
                  <a:uLnTx/>
                  <a:uFillTx/>
                  <a:latin typeface="Arial Rounded MT Bold" pitchFamily="34" charset="0"/>
                  <a:ea typeface="Microsoft YaHei" pitchFamily="34" charset="-122"/>
                  <a:cs typeface="Arial"/>
                </a:rPr>
                <a:t>1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Arial Rounded MT Bold" pitchFamily="34" charset="0"/>
                <a:ea typeface="Microsoft YaHei" pitchFamily="34" charset="-122"/>
                <a:cs typeface="Arial"/>
              </a:endParaRPr>
            </a:p>
          </p:txBody>
        </p:sp>
        <p:sp>
          <p:nvSpPr>
            <p:cNvPr id="26647" name="TextBox 32"/>
            <p:cNvSpPr/>
            <p:nvPr/>
          </p:nvSpPr>
          <p:spPr>
            <a:xfrm>
              <a:off x="5609434" y="3691497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 Rounded MT Bold" pitchFamily="34" charset="0"/>
                  <a:ea typeface="Microsoft YaHei" pitchFamily="34" charset="-122"/>
                  <a:cs typeface="Arial"/>
                </a:rPr>
                <a:t>2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itchFamily="34" charset="0"/>
                <a:ea typeface="Microsoft YaHei" pitchFamily="34" charset="-122"/>
                <a:cs typeface="Arial"/>
              </a:endParaRPr>
            </a:p>
          </p:txBody>
        </p:sp>
        <p:sp>
          <p:nvSpPr>
            <p:cNvPr id="26648" name="TextBox 33"/>
            <p:cNvSpPr/>
            <p:nvPr/>
          </p:nvSpPr>
          <p:spPr>
            <a:xfrm>
              <a:off x="5598931" y="4367124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 Rounded MT Bold" pitchFamily="34" charset="0"/>
                  <a:ea typeface="Microsoft YaHei" pitchFamily="34" charset="-122"/>
                  <a:cs typeface="Arial"/>
                </a:rPr>
                <a:t>3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Rounded MT Bold" pitchFamily="34" charset="0"/>
                <a:ea typeface="Microsoft YaHei" pitchFamily="34" charset="-122"/>
                <a:cs typeface="Arial"/>
              </a:endParaRPr>
            </a:p>
          </p:txBody>
        </p:sp>
        <p:sp>
          <p:nvSpPr>
            <p:cNvPr id="26649" name="TextBox 34"/>
            <p:cNvSpPr/>
            <p:nvPr/>
          </p:nvSpPr>
          <p:spPr>
            <a:xfrm>
              <a:off x="5607975" y="4965253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 Rounded MT Bold" pitchFamily="34" charset="0"/>
                  <a:ea typeface="Microsoft YaHei" pitchFamily="34" charset="-122"/>
                  <a:cs typeface="Arial"/>
                </a:rPr>
                <a:t>4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 pitchFamily="34" charset="0"/>
                <a:ea typeface="Microsoft YaHei" pitchFamily="34" charset="-122"/>
                <a:cs typeface="Arial"/>
              </a:endParaRPr>
            </a:p>
          </p:txBody>
        </p:sp>
        <p:sp>
          <p:nvSpPr>
            <p:cNvPr id="26650" name="TextBox 35"/>
            <p:cNvSpPr/>
            <p:nvPr/>
          </p:nvSpPr>
          <p:spPr>
            <a:xfrm>
              <a:off x="5607787" y="5475701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Rounded MT Bold" pitchFamily="34" charset="0"/>
                  <a:ea typeface="Microsoft YaHei" pitchFamily="34" charset="-122"/>
                  <a:cs typeface="Arial"/>
                </a:rPr>
                <a:t>5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itchFamily="34" charset="0"/>
                <a:ea typeface="Microsoft YaHei" pitchFamily="34" charset="-122"/>
                <a:cs typeface="Arial"/>
              </a:endParaRPr>
            </a:p>
          </p:txBody>
        </p:sp>
        <p:sp>
          <p:nvSpPr>
            <p:cNvPr id="26651" name="TextBox 36"/>
            <p:cNvSpPr/>
            <p:nvPr/>
          </p:nvSpPr>
          <p:spPr>
            <a:xfrm>
              <a:off x="1159715" y="2767042"/>
              <a:ext cx="4660145" cy="7249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Microsoft YaHei" pitchFamily="34" charset="-122"/>
                </a:rPr>
                <a:t>Характеристика развития предпосылок инженерного мышления у детей дошкольного возраста с ОВЗ </a:t>
              </a:r>
              <a:endParaRPr kumimoji="0" lang="en-US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SimSun" pitchFamily="2" charset="-122"/>
              </a:endParaRPr>
            </a:p>
          </p:txBody>
        </p:sp>
        <p:sp>
          <p:nvSpPr>
            <p:cNvPr id="26652" name="TextBox 37"/>
            <p:cNvSpPr/>
            <p:nvPr/>
          </p:nvSpPr>
          <p:spPr>
            <a:xfrm>
              <a:off x="1199456" y="3465690"/>
              <a:ext cx="4465794" cy="7249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Microsoft YaHei" pitchFamily="34" charset="-122"/>
                </a:rPr>
                <a:t>Описание образовательной деятельности в образовательных модулях лабораторий технопарка детского сада </a:t>
              </a:r>
            </a:p>
          </p:txBody>
        </p:sp>
        <p:sp>
          <p:nvSpPr>
            <p:cNvPr id="26653" name="TextBox 38"/>
            <p:cNvSpPr/>
            <p:nvPr/>
          </p:nvSpPr>
          <p:spPr>
            <a:xfrm>
              <a:off x="1234879" y="4264023"/>
              <a:ext cx="4638542" cy="51017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Microsoft YaHei" pitchFamily="34" charset="-122"/>
                </a:rPr>
                <a:t>Особенности взаимодействие с семьями воспитанниками </a:t>
              </a:r>
              <a:endParaRPr kumimoji="0" lang="en-US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SimSun" pitchFamily="2" charset="-122"/>
              </a:endParaRPr>
            </a:p>
          </p:txBody>
        </p:sp>
        <p:sp>
          <p:nvSpPr>
            <p:cNvPr id="26654" name="TextBox 39"/>
            <p:cNvSpPr/>
            <p:nvPr/>
          </p:nvSpPr>
          <p:spPr>
            <a:xfrm>
              <a:off x="1187212" y="4902267"/>
              <a:ext cx="4468332" cy="51017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Microsoft YaHei" pitchFamily="34" charset="-122"/>
                </a:rPr>
                <a:t>Ожидаемые результаты, особенности организации педагогической диагностики </a:t>
              </a:r>
            </a:p>
          </p:txBody>
        </p:sp>
        <p:sp>
          <p:nvSpPr>
            <p:cNvPr id="26655" name="TextBox 40"/>
            <p:cNvSpPr/>
            <p:nvPr/>
          </p:nvSpPr>
          <p:spPr>
            <a:xfrm>
              <a:off x="1189969" y="5388679"/>
              <a:ext cx="4883311" cy="29536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Microsoft YaHei" pitchFamily="34" charset="-122"/>
                </a:rPr>
                <a:t>РППС к образовательным модулям лабораторий </a:t>
              </a:r>
              <a:endParaRPr kumimoji="0" lang="en-US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SimSun" pitchFamily="2" charset="-122"/>
              </a:endParaRPr>
            </a:p>
          </p:txBody>
        </p:sp>
      </p:grpSp>
      <p:sp>
        <p:nvSpPr>
          <p:cNvPr id="26634" name="TextBox 26"/>
          <p:cNvSpPr/>
          <p:nvPr/>
        </p:nvSpPr>
        <p:spPr>
          <a:xfrm rot="19560000" flipH="1">
            <a:off x="7170738" y="3735388"/>
            <a:ext cx="2427288" cy="592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itchFamily="34" charset="0"/>
              <a:ea typeface="Microsoft YaHei" pitchFamily="34" charset="-122"/>
              <a:cs typeface="Arial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55ECCBE7-E907-415A-9916-F1F56938CAE9}"/>
              </a:ext>
            </a:extLst>
          </p:cNvPr>
          <p:cNvGrpSpPr/>
          <p:nvPr/>
        </p:nvGrpSpPr>
        <p:grpSpPr>
          <a:xfrm>
            <a:off x="125810" y="1273738"/>
            <a:ext cx="7016249" cy="1177180"/>
            <a:chOff x="256825" y="2963120"/>
            <a:chExt cx="8078786" cy="1712913"/>
          </a:xfrm>
        </p:grpSpPr>
        <p:grpSp>
          <p:nvGrpSpPr>
            <p:cNvPr id="40" name="Группа 31">
              <a:extLst>
                <a:ext uri="{FF2B5EF4-FFF2-40B4-BE49-F238E27FC236}">
                  <a16:creationId xmlns:a16="http://schemas.microsoft.com/office/drawing/2014/main" id="{AB2FFCDE-A5ED-423D-8B6E-A5BFC740DCC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439761" y="-219816"/>
              <a:ext cx="1712913" cy="8078786"/>
              <a:chOff x="2596615" y="1371576"/>
              <a:chExt cx="1262108" cy="4483131"/>
            </a:xfrm>
          </p:grpSpPr>
          <p:grpSp>
            <p:nvGrpSpPr>
              <p:cNvPr id="51" name="组合 7">
                <a:extLst>
                  <a:ext uri="{FF2B5EF4-FFF2-40B4-BE49-F238E27FC236}">
                    <a16:creationId xmlns:a16="http://schemas.microsoft.com/office/drawing/2014/main" id="{F285EF4E-1810-4EE5-8AFF-2C4162A74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8092" y="1465948"/>
                <a:ext cx="1099343" cy="4388759"/>
                <a:chOff x="2234441" y="449942"/>
                <a:chExt cx="1568300" cy="6260919"/>
              </a:xfrm>
            </p:grpSpPr>
            <p:sp>
              <p:nvSpPr>
                <p:cNvPr id="54" name="圆角矩形 2">
                  <a:extLst>
                    <a:ext uri="{FF2B5EF4-FFF2-40B4-BE49-F238E27FC236}">
                      <a16:creationId xmlns:a16="http://schemas.microsoft.com/office/drawing/2014/main" id="{16228752-F5DD-4D60-8DA8-D163B9DBFC60}"/>
                    </a:ext>
                  </a:extLst>
                </p:cNvPr>
                <p:cNvSpPr/>
                <p:nvPr/>
              </p:nvSpPr>
              <p:spPr>
                <a:xfrm rot="16200000">
                  <a:off x="-111869" y="2796252"/>
                  <a:ext cx="6260919" cy="15683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9525" cap="flat" cmpd="sng" algn="ctr">
                  <a:gradFill>
                    <a:gsLst>
                      <a:gs pos="0">
                        <a:srgbClr val="F3F3F3"/>
                      </a:gs>
                      <a:gs pos="100000">
                        <a:sysClr val="window" lastClr="FFFFFF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>
                  <a:innerShdw blurRad="76200" dist="38100" dir="12600000">
                    <a:prstClr val="black">
                      <a:alpha val="37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Calibri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圆角矩形 3">
                  <a:extLst>
                    <a:ext uri="{FF2B5EF4-FFF2-40B4-BE49-F238E27FC236}">
                      <a16:creationId xmlns:a16="http://schemas.microsoft.com/office/drawing/2014/main" id="{444D7CED-93BB-4FD9-9E52-ABCF71F1B3DF}"/>
                    </a:ext>
                  </a:extLst>
                </p:cNvPr>
                <p:cNvSpPr/>
                <p:nvPr/>
              </p:nvSpPr>
              <p:spPr>
                <a:xfrm rot="16200000">
                  <a:off x="79568" y="2971995"/>
                  <a:ext cx="5878043" cy="121681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B9BD5"/>
                </a:solidFill>
                <a:ln w="15875" cap="flat" cmpd="sng" algn="ctr">
                  <a:gradFill>
                    <a:gsLst>
                      <a:gs pos="0">
                        <a:srgbClr val="F3F3F3"/>
                      </a:gs>
                      <a:gs pos="100000">
                        <a:sysClr val="window" lastClr="FFFFFF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Calibri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椭圆 18">
                <a:extLst>
                  <a:ext uri="{FF2B5EF4-FFF2-40B4-BE49-F238E27FC236}">
                    <a16:creationId xmlns:a16="http://schemas.microsoft.com/office/drawing/2014/main" id="{74BDAFCA-AE79-4675-9192-9888C5073ADB}"/>
                  </a:ext>
                </a:extLst>
              </p:cNvPr>
              <p:cNvSpPr/>
              <p:nvPr/>
            </p:nvSpPr>
            <p:spPr>
              <a:xfrm>
                <a:off x="2596615" y="1371576"/>
                <a:ext cx="1262108" cy="1262395"/>
              </a:xfrm>
              <a:prstGeom prst="ellipse">
                <a:avLst/>
              </a:prstGeom>
              <a:gradFill flip="none" rotWithShape="1">
                <a:gsLst>
                  <a:gs pos="14000">
                    <a:sysClr val="window" lastClr="FFFFFF"/>
                  </a:gs>
                  <a:gs pos="32000">
                    <a:sysClr val="window" lastClr="FFFFFF"/>
                  </a:gs>
                  <a:gs pos="100000">
                    <a:srgbClr val="E7E6E6">
                      <a:lumMod val="90000"/>
                    </a:srgbClr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52400" dist="63500" dir="5400000" sx="104000" sy="104000" algn="tl" rotWithShape="0">
                  <a:prstClr val="black">
                    <a:alpha val="15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6">
                <a:extLst>
                  <a:ext uri="{FF2B5EF4-FFF2-40B4-BE49-F238E27FC236}">
                    <a16:creationId xmlns:a16="http://schemas.microsoft.com/office/drawing/2014/main" id="{7A368451-1B84-47B4-8A32-F4AD7BD480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5363" y="2742328"/>
                <a:ext cx="593966" cy="3069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zh-CN" sz="1200" b="1" kern="1200" dirty="0">
                    <a:solidFill>
                      <a:srgbClr val="FFFFF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Формирование предпосылок инженерного мышления дошкольников с ОВЗ через включение </a:t>
                </a:r>
              </a:p>
              <a:p>
                <a:pPr eaLnBrk="1" hangingPunct="1"/>
                <a:r>
                  <a:rPr lang="ru-RU" altLang="zh-CN" sz="1200" b="1" kern="1200" dirty="0">
                    <a:solidFill>
                      <a:srgbClr val="FFFFF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в деятельность технопарка в ДОУ</a:t>
                </a:r>
                <a:endParaRPr lang="zh-CN" altLang="en-US" sz="1200" b="1" kern="1200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49" name="任意多边形 24">
              <a:extLst>
                <a:ext uri="{FF2B5EF4-FFF2-40B4-BE49-F238E27FC236}">
                  <a16:creationId xmlns:a16="http://schemas.microsoft.com/office/drawing/2014/main" id="{B1095C6F-CE0E-40F1-87C7-3A3CEF4BA36F}"/>
                </a:ext>
              </a:extLst>
            </p:cNvPr>
            <p:cNvSpPr/>
            <p:nvPr/>
          </p:nvSpPr>
          <p:spPr>
            <a:xfrm>
              <a:off x="1050213" y="3097899"/>
              <a:ext cx="538163" cy="630237"/>
            </a:xfrm>
            <a:custGeom>
              <a:avLst/>
              <a:gdLst>
                <a:gd name="connsiteX0" fmla="*/ 99863 w 537790"/>
                <a:gd name="connsiteY0" fmla="*/ 197762 h 629959"/>
                <a:gd name="connsiteX1" fmla="*/ 440382 w 537790"/>
                <a:gd name="connsiteY1" fmla="*/ 197762 h 629959"/>
                <a:gd name="connsiteX2" fmla="*/ 440382 w 537790"/>
                <a:gd name="connsiteY2" fmla="*/ 475252 h 629959"/>
                <a:gd name="connsiteX3" fmla="*/ 431378 w 537790"/>
                <a:gd name="connsiteY3" fmla="*/ 496535 h 629959"/>
                <a:gd name="connsiteX4" fmla="*/ 410095 w 537790"/>
                <a:gd name="connsiteY4" fmla="*/ 505539 h 629959"/>
                <a:gd name="connsiteX5" fmla="*/ 376535 w 537790"/>
                <a:gd name="connsiteY5" fmla="*/ 505539 h 629959"/>
                <a:gd name="connsiteX6" fmla="*/ 376535 w 537790"/>
                <a:gd name="connsiteY6" fmla="*/ 591487 h 629959"/>
                <a:gd name="connsiteX7" fmla="*/ 365075 w 537790"/>
                <a:gd name="connsiteY7" fmla="*/ 618500 h 629959"/>
                <a:gd name="connsiteX8" fmla="*/ 338063 w 537790"/>
                <a:gd name="connsiteY8" fmla="*/ 629959 h 629959"/>
                <a:gd name="connsiteX9" fmla="*/ 311050 w 537790"/>
                <a:gd name="connsiteY9" fmla="*/ 618500 h 629959"/>
                <a:gd name="connsiteX10" fmla="*/ 299591 w 537790"/>
                <a:gd name="connsiteY10" fmla="*/ 591487 h 629959"/>
                <a:gd name="connsiteX11" fmla="*/ 299591 w 537790"/>
                <a:gd name="connsiteY11" fmla="*/ 505539 h 629959"/>
                <a:gd name="connsiteX12" fmla="*/ 239836 w 537790"/>
                <a:gd name="connsiteY12" fmla="*/ 505539 h 629959"/>
                <a:gd name="connsiteX13" fmla="*/ 239836 w 537790"/>
                <a:gd name="connsiteY13" fmla="*/ 591487 h 629959"/>
                <a:gd name="connsiteX14" fmla="*/ 228786 w 537790"/>
                <a:gd name="connsiteY14" fmla="*/ 618909 h 629959"/>
                <a:gd name="connsiteX15" fmla="*/ 202183 w 537790"/>
                <a:gd name="connsiteY15" fmla="*/ 629959 h 629959"/>
                <a:gd name="connsiteX16" fmla="*/ 174761 w 537790"/>
                <a:gd name="connsiteY16" fmla="*/ 618909 h 629959"/>
                <a:gd name="connsiteX17" fmla="*/ 163711 w 537790"/>
                <a:gd name="connsiteY17" fmla="*/ 591487 h 629959"/>
                <a:gd name="connsiteX18" fmla="*/ 163711 w 537790"/>
                <a:gd name="connsiteY18" fmla="*/ 505539 h 629959"/>
                <a:gd name="connsiteX19" fmla="*/ 129331 w 537790"/>
                <a:gd name="connsiteY19" fmla="*/ 505539 h 629959"/>
                <a:gd name="connsiteX20" fmla="*/ 108867 w 537790"/>
                <a:gd name="connsiteY20" fmla="*/ 496535 h 629959"/>
                <a:gd name="connsiteX21" fmla="*/ 99863 w 537790"/>
                <a:gd name="connsiteY21" fmla="*/ 475252 h 629959"/>
                <a:gd name="connsiteX22" fmla="*/ 499317 w 537790"/>
                <a:gd name="connsiteY22" fmla="*/ 196943 h 629959"/>
                <a:gd name="connsiteX23" fmla="*/ 526330 w 537790"/>
                <a:gd name="connsiteY23" fmla="*/ 208403 h 629959"/>
                <a:gd name="connsiteX24" fmla="*/ 537790 w 537790"/>
                <a:gd name="connsiteY24" fmla="*/ 236233 h 629959"/>
                <a:gd name="connsiteX25" fmla="*/ 537790 w 537790"/>
                <a:gd name="connsiteY25" fmla="*/ 387666 h 629959"/>
                <a:gd name="connsiteX26" fmla="*/ 526739 w 537790"/>
                <a:gd name="connsiteY26" fmla="*/ 415497 h 629959"/>
                <a:gd name="connsiteX27" fmla="*/ 499317 w 537790"/>
                <a:gd name="connsiteY27" fmla="*/ 426957 h 629959"/>
                <a:gd name="connsiteX28" fmla="*/ 471896 w 537790"/>
                <a:gd name="connsiteY28" fmla="*/ 415497 h 629959"/>
                <a:gd name="connsiteX29" fmla="*/ 460845 w 537790"/>
                <a:gd name="connsiteY29" fmla="*/ 387666 h 629959"/>
                <a:gd name="connsiteX30" fmla="*/ 460845 w 537790"/>
                <a:gd name="connsiteY30" fmla="*/ 236233 h 629959"/>
                <a:gd name="connsiteX31" fmla="*/ 472305 w 537790"/>
                <a:gd name="connsiteY31" fmla="*/ 208403 h 629959"/>
                <a:gd name="connsiteX32" fmla="*/ 499317 w 537790"/>
                <a:gd name="connsiteY32" fmla="*/ 196943 h 629959"/>
                <a:gd name="connsiteX33" fmla="*/ 38471 w 537790"/>
                <a:gd name="connsiteY33" fmla="*/ 196943 h 629959"/>
                <a:gd name="connsiteX34" fmla="*/ 65075 w 537790"/>
                <a:gd name="connsiteY34" fmla="*/ 208403 h 629959"/>
                <a:gd name="connsiteX35" fmla="*/ 76125 w 537790"/>
                <a:gd name="connsiteY35" fmla="*/ 236233 h 629959"/>
                <a:gd name="connsiteX36" fmla="*/ 76125 w 537790"/>
                <a:gd name="connsiteY36" fmla="*/ 387666 h 629959"/>
                <a:gd name="connsiteX37" fmla="*/ 65075 w 537790"/>
                <a:gd name="connsiteY37" fmla="*/ 415497 h 629959"/>
                <a:gd name="connsiteX38" fmla="*/ 38471 w 537790"/>
                <a:gd name="connsiteY38" fmla="*/ 426957 h 629959"/>
                <a:gd name="connsiteX39" fmla="*/ 11050 w 537790"/>
                <a:gd name="connsiteY39" fmla="*/ 415497 h 629959"/>
                <a:gd name="connsiteX40" fmla="*/ 0 w 537790"/>
                <a:gd name="connsiteY40" fmla="*/ 387666 h 629959"/>
                <a:gd name="connsiteX41" fmla="*/ 0 w 537790"/>
                <a:gd name="connsiteY41" fmla="*/ 236233 h 629959"/>
                <a:gd name="connsiteX42" fmla="*/ 11050 w 537790"/>
                <a:gd name="connsiteY42" fmla="*/ 208403 h 629959"/>
                <a:gd name="connsiteX43" fmla="*/ 38471 w 537790"/>
                <a:gd name="connsiteY43" fmla="*/ 196943 h 629959"/>
                <a:gd name="connsiteX44" fmla="*/ 342972 w 537790"/>
                <a:gd name="connsiteY44" fmla="*/ 88894 h 629959"/>
                <a:gd name="connsiteX45" fmla="*/ 329876 w 537790"/>
                <a:gd name="connsiteY45" fmla="*/ 94624 h 629959"/>
                <a:gd name="connsiteX46" fmla="*/ 324146 w 537790"/>
                <a:gd name="connsiteY46" fmla="*/ 107720 h 629959"/>
                <a:gd name="connsiteX47" fmla="*/ 329876 w 537790"/>
                <a:gd name="connsiteY47" fmla="*/ 121227 h 629959"/>
                <a:gd name="connsiteX48" fmla="*/ 342972 w 537790"/>
                <a:gd name="connsiteY48" fmla="*/ 126547 h 629959"/>
                <a:gd name="connsiteX49" fmla="*/ 356479 w 537790"/>
                <a:gd name="connsiteY49" fmla="*/ 121227 h 629959"/>
                <a:gd name="connsiteX50" fmla="*/ 361799 w 537790"/>
                <a:gd name="connsiteY50" fmla="*/ 107720 h 629959"/>
                <a:gd name="connsiteX51" fmla="*/ 356479 w 537790"/>
                <a:gd name="connsiteY51" fmla="*/ 94624 h 629959"/>
                <a:gd name="connsiteX52" fmla="*/ 342972 w 537790"/>
                <a:gd name="connsiteY52" fmla="*/ 88894 h 629959"/>
                <a:gd name="connsiteX53" fmla="*/ 197270 w 537790"/>
                <a:gd name="connsiteY53" fmla="*/ 88894 h 629959"/>
                <a:gd name="connsiteX54" fmla="*/ 184173 w 537790"/>
                <a:gd name="connsiteY54" fmla="*/ 94624 h 629959"/>
                <a:gd name="connsiteX55" fmla="*/ 178443 w 537790"/>
                <a:gd name="connsiteY55" fmla="*/ 107720 h 629959"/>
                <a:gd name="connsiteX56" fmla="*/ 184173 w 537790"/>
                <a:gd name="connsiteY56" fmla="*/ 121227 h 629959"/>
                <a:gd name="connsiteX57" fmla="*/ 197270 w 537790"/>
                <a:gd name="connsiteY57" fmla="*/ 126547 h 629959"/>
                <a:gd name="connsiteX58" fmla="*/ 210776 w 537790"/>
                <a:gd name="connsiteY58" fmla="*/ 121227 h 629959"/>
                <a:gd name="connsiteX59" fmla="*/ 216097 w 537790"/>
                <a:gd name="connsiteY59" fmla="*/ 107720 h 629959"/>
                <a:gd name="connsiteX60" fmla="*/ 210776 w 537790"/>
                <a:gd name="connsiteY60" fmla="*/ 94624 h 629959"/>
                <a:gd name="connsiteX61" fmla="*/ 197270 w 537790"/>
                <a:gd name="connsiteY61" fmla="*/ 88894 h 629959"/>
                <a:gd name="connsiteX62" fmla="*/ 375920 w 537790"/>
                <a:gd name="connsiteY62" fmla="*/ 81 h 629959"/>
                <a:gd name="connsiteX63" fmla="*/ 379807 w 537790"/>
                <a:gd name="connsiteY63" fmla="*/ 1308 h 629959"/>
                <a:gd name="connsiteX64" fmla="*/ 381445 w 537790"/>
                <a:gd name="connsiteY64" fmla="*/ 9494 h 629959"/>
                <a:gd name="connsiteX65" fmla="*/ 349521 w 537790"/>
                <a:gd name="connsiteY65" fmla="*/ 54514 h 629959"/>
                <a:gd name="connsiteX66" fmla="*/ 412141 w 537790"/>
                <a:gd name="connsiteY66" fmla="*/ 104446 h 629959"/>
                <a:gd name="connsiteX67" fmla="*/ 439562 w 537790"/>
                <a:gd name="connsiteY67" fmla="*/ 174023 h 629959"/>
                <a:gd name="connsiteX68" fmla="*/ 99044 w 537790"/>
                <a:gd name="connsiteY68" fmla="*/ 174023 h 629959"/>
                <a:gd name="connsiteX69" fmla="*/ 126056 w 537790"/>
                <a:gd name="connsiteY69" fmla="*/ 104037 h 629959"/>
                <a:gd name="connsiteX70" fmla="*/ 188266 w 537790"/>
                <a:gd name="connsiteY70" fmla="*/ 54514 h 629959"/>
                <a:gd name="connsiteX71" fmla="*/ 156343 w 537790"/>
                <a:gd name="connsiteY71" fmla="*/ 9494 h 629959"/>
                <a:gd name="connsiteX72" fmla="*/ 157979 w 537790"/>
                <a:gd name="connsiteY72" fmla="*/ 1308 h 629959"/>
                <a:gd name="connsiteX73" fmla="*/ 166165 w 537790"/>
                <a:gd name="connsiteY73" fmla="*/ 2946 h 629959"/>
                <a:gd name="connsiteX74" fmla="*/ 198907 w 537790"/>
                <a:gd name="connsiteY74" fmla="*/ 50422 h 629959"/>
                <a:gd name="connsiteX75" fmla="*/ 269303 w 537790"/>
                <a:gd name="connsiteY75" fmla="*/ 37325 h 629959"/>
                <a:gd name="connsiteX76" fmla="*/ 339699 w 537790"/>
                <a:gd name="connsiteY76" fmla="*/ 50422 h 629959"/>
                <a:gd name="connsiteX77" fmla="*/ 372441 w 537790"/>
                <a:gd name="connsiteY77" fmla="*/ 2946 h 629959"/>
                <a:gd name="connsiteX78" fmla="*/ 375920 w 537790"/>
                <a:gd name="connsiteY78" fmla="*/ 81 h 62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37790" h="629959">
                  <a:moveTo>
                    <a:pt x="99863" y="197762"/>
                  </a:moveTo>
                  <a:lnTo>
                    <a:pt x="440382" y="197762"/>
                  </a:lnTo>
                  <a:lnTo>
                    <a:pt x="440382" y="475252"/>
                  </a:lnTo>
                  <a:cubicBezTo>
                    <a:pt x="440382" y="483438"/>
                    <a:pt x="437380" y="490532"/>
                    <a:pt x="431378" y="496535"/>
                  </a:cubicBezTo>
                  <a:cubicBezTo>
                    <a:pt x="425375" y="502538"/>
                    <a:pt x="418281" y="505539"/>
                    <a:pt x="410095" y="505539"/>
                  </a:cubicBezTo>
                  <a:lnTo>
                    <a:pt x="376535" y="505539"/>
                  </a:lnTo>
                  <a:lnTo>
                    <a:pt x="376535" y="591487"/>
                  </a:lnTo>
                  <a:cubicBezTo>
                    <a:pt x="376535" y="601856"/>
                    <a:pt x="372715" y="610860"/>
                    <a:pt x="365075" y="618500"/>
                  </a:cubicBezTo>
                  <a:cubicBezTo>
                    <a:pt x="357435" y="626139"/>
                    <a:pt x="348431" y="629959"/>
                    <a:pt x="338063" y="629959"/>
                  </a:cubicBezTo>
                  <a:cubicBezTo>
                    <a:pt x="327694" y="629959"/>
                    <a:pt x="318690" y="626139"/>
                    <a:pt x="311050" y="618500"/>
                  </a:cubicBezTo>
                  <a:cubicBezTo>
                    <a:pt x="303410" y="610860"/>
                    <a:pt x="299591" y="601856"/>
                    <a:pt x="299591" y="591487"/>
                  </a:cubicBezTo>
                  <a:lnTo>
                    <a:pt x="299591" y="505539"/>
                  </a:lnTo>
                  <a:lnTo>
                    <a:pt x="239836" y="505539"/>
                  </a:lnTo>
                  <a:lnTo>
                    <a:pt x="239836" y="591487"/>
                  </a:lnTo>
                  <a:cubicBezTo>
                    <a:pt x="239836" y="602401"/>
                    <a:pt x="236153" y="611542"/>
                    <a:pt x="228786" y="618909"/>
                  </a:cubicBezTo>
                  <a:cubicBezTo>
                    <a:pt x="221419" y="626276"/>
                    <a:pt x="212551" y="629959"/>
                    <a:pt x="202183" y="629959"/>
                  </a:cubicBezTo>
                  <a:cubicBezTo>
                    <a:pt x="191268" y="629959"/>
                    <a:pt x="182128" y="626276"/>
                    <a:pt x="174761" y="618909"/>
                  </a:cubicBezTo>
                  <a:cubicBezTo>
                    <a:pt x="167393" y="611542"/>
                    <a:pt x="163711" y="602401"/>
                    <a:pt x="163711" y="591487"/>
                  </a:cubicBezTo>
                  <a:lnTo>
                    <a:pt x="163711" y="505539"/>
                  </a:lnTo>
                  <a:lnTo>
                    <a:pt x="129331" y="505539"/>
                  </a:lnTo>
                  <a:cubicBezTo>
                    <a:pt x="121691" y="505539"/>
                    <a:pt x="114870" y="502538"/>
                    <a:pt x="108867" y="496535"/>
                  </a:cubicBezTo>
                  <a:cubicBezTo>
                    <a:pt x="102864" y="490532"/>
                    <a:pt x="99863" y="483438"/>
                    <a:pt x="99863" y="475252"/>
                  </a:cubicBezTo>
                  <a:close/>
                  <a:moveTo>
                    <a:pt x="499317" y="196943"/>
                  </a:moveTo>
                  <a:cubicBezTo>
                    <a:pt x="509686" y="196943"/>
                    <a:pt x="518690" y="200763"/>
                    <a:pt x="526330" y="208403"/>
                  </a:cubicBezTo>
                  <a:cubicBezTo>
                    <a:pt x="533970" y="216043"/>
                    <a:pt x="537790" y="225320"/>
                    <a:pt x="537790" y="236233"/>
                  </a:cubicBezTo>
                  <a:lnTo>
                    <a:pt x="537790" y="387666"/>
                  </a:lnTo>
                  <a:cubicBezTo>
                    <a:pt x="537790" y="398580"/>
                    <a:pt x="534106" y="407857"/>
                    <a:pt x="526739" y="415497"/>
                  </a:cubicBezTo>
                  <a:cubicBezTo>
                    <a:pt x="519373" y="423137"/>
                    <a:pt x="510232" y="426957"/>
                    <a:pt x="499317" y="426957"/>
                  </a:cubicBezTo>
                  <a:cubicBezTo>
                    <a:pt x="488404" y="426957"/>
                    <a:pt x="479263" y="423137"/>
                    <a:pt x="471896" y="415497"/>
                  </a:cubicBezTo>
                  <a:cubicBezTo>
                    <a:pt x="464529" y="407857"/>
                    <a:pt x="460845" y="398580"/>
                    <a:pt x="460845" y="387666"/>
                  </a:cubicBezTo>
                  <a:lnTo>
                    <a:pt x="460845" y="236233"/>
                  </a:lnTo>
                  <a:cubicBezTo>
                    <a:pt x="460845" y="225320"/>
                    <a:pt x="464665" y="216043"/>
                    <a:pt x="472305" y="208403"/>
                  </a:cubicBezTo>
                  <a:cubicBezTo>
                    <a:pt x="479945" y="200763"/>
                    <a:pt x="488949" y="196943"/>
                    <a:pt x="499317" y="196943"/>
                  </a:cubicBezTo>
                  <a:close/>
                  <a:moveTo>
                    <a:pt x="38471" y="196943"/>
                  </a:moveTo>
                  <a:cubicBezTo>
                    <a:pt x="48840" y="196943"/>
                    <a:pt x="57707" y="200763"/>
                    <a:pt x="65075" y="208403"/>
                  </a:cubicBezTo>
                  <a:cubicBezTo>
                    <a:pt x="72442" y="216043"/>
                    <a:pt x="76125" y="225320"/>
                    <a:pt x="76125" y="236233"/>
                  </a:cubicBezTo>
                  <a:lnTo>
                    <a:pt x="76125" y="387666"/>
                  </a:lnTo>
                  <a:cubicBezTo>
                    <a:pt x="76125" y="398580"/>
                    <a:pt x="72442" y="407857"/>
                    <a:pt x="65075" y="415497"/>
                  </a:cubicBezTo>
                  <a:cubicBezTo>
                    <a:pt x="57707" y="423137"/>
                    <a:pt x="48840" y="426957"/>
                    <a:pt x="38471" y="426957"/>
                  </a:cubicBezTo>
                  <a:cubicBezTo>
                    <a:pt x="27557" y="426957"/>
                    <a:pt x="18417" y="423137"/>
                    <a:pt x="11050" y="415497"/>
                  </a:cubicBezTo>
                  <a:cubicBezTo>
                    <a:pt x="3683" y="407857"/>
                    <a:pt x="0" y="398580"/>
                    <a:pt x="0" y="387666"/>
                  </a:cubicBezTo>
                  <a:lnTo>
                    <a:pt x="0" y="236233"/>
                  </a:lnTo>
                  <a:cubicBezTo>
                    <a:pt x="0" y="225320"/>
                    <a:pt x="3683" y="216043"/>
                    <a:pt x="11050" y="208403"/>
                  </a:cubicBezTo>
                  <a:cubicBezTo>
                    <a:pt x="18417" y="200763"/>
                    <a:pt x="27557" y="196943"/>
                    <a:pt x="38471" y="196943"/>
                  </a:cubicBezTo>
                  <a:close/>
                  <a:moveTo>
                    <a:pt x="342972" y="88894"/>
                  </a:moveTo>
                  <a:cubicBezTo>
                    <a:pt x="338062" y="88894"/>
                    <a:pt x="333696" y="90804"/>
                    <a:pt x="329876" y="94624"/>
                  </a:cubicBezTo>
                  <a:cubicBezTo>
                    <a:pt x="326056" y="98444"/>
                    <a:pt x="324146" y="102809"/>
                    <a:pt x="324146" y="107720"/>
                  </a:cubicBezTo>
                  <a:cubicBezTo>
                    <a:pt x="324146" y="113178"/>
                    <a:pt x="326056" y="117680"/>
                    <a:pt x="329876" y="121227"/>
                  </a:cubicBezTo>
                  <a:cubicBezTo>
                    <a:pt x="333696" y="124774"/>
                    <a:pt x="338062" y="126547"/>
                    <a:pt x="342972" y="126547"/>
                  </a:cubicBezTo>
                  <a:cubicBezTo>
                    <a:pt x="348430" y="126547"/>
                    <a:pt x="352932" y="124774"/>
                    <a:pt x="356479" y="121227"/>
                  </a:cubicBezTo>
                  <a:cubicBezTo>
                    <a:pt x="360026" y="117680"/>
                    <a:pt x="361799" y="113178"/>
                    <a:pt x="361799" y="107720"/>
                  </a:cubicBezTo>
                  <a:cubicBezTo>
                    <a:pt x="361799" y="102809"/>
                    <a:pt x="360026" y="98444"/>
                    <a:pt x="356479" y="94624"/>
                  </a:cubicBezTo>
                  <a:cubicBezTo>
                    <a:pt x="352932" y="90804"/>
                    <a:pt x="348430" y="88894"/>
                    <a:pt x="342972" y="88894"/>
                  </a:cubicBezTo>
                  <a:close/>
                  <a:moveTo>
                    <a:pt x="197270" y="88894"/>
                  </a:moveTo>
                  <a:cubicBezTo>
                    <a:pt x="192359" y="88894"/>
                    <a:pt x="187993" y="90804"/>
                    <a:pt x="184173" y="94624"/>
                  </a:cubicBezTo>
                  <a:cubicBezTo>
                    <a:pt x="180353" y="98444"/>
                    <a:pt x="178443" y="102809"/>
                    <a:pt x="178443" y="107720"/>
                  </a:cubicBezTo>
                  <a:cubicBezTo>
                    <a:pt x="178443" y="113178"/>
                    <a:pt x="180353" y="117680"/>
                    <a:pt x="184173" y="121227"/>
                  </a:cubicBezTo>
                  <a:cubicBezTo>
                    <a:pt x="187993" y="124774"/>
                    <a:pt x="192359" y="126547"/>
                    <a:pt x="197270" y="126547"/>
                  </a:cubicBezTo>
                  <a:cubicBezTo>
                    <a:pt x="202727" y="126547"/>
                    <a:pt x="207229" y="124774"/>
                    <a:pt x="210776" y="121227"/>
                  </a:cubicBezTo>
                  <a:cubicBezTo>
                    <a:pt x="214323" y="117680"/>
                    <a:pt x="216097" y="113178"/>
                    <a:pt x="216097" y="107720"/>
                  </a:cubicBezTo>
                  <a:cubicBezTo>
                    <a:pt x="216097" y="102809"/>
                    <a:pt x="214323" y="98444"/>
                    <a:pt x="210776" y="94624"/>
                  </a:cubicBezTo>
                  <a:cubicBezTo>
                    <a:pt x="207229" y="90804"/>
                    <a:pt x="202727" y="88894"/>
                    <a:pt x="197270" y="88894"/>
                  </a:cubicBezTo>
                  <a:close/>
                  <a:moveTo>
                    <a:pt x="375920" y="81"/>
                  </a:moveTo>
                  <a:cubicBezTo>
                    <a:pt x="377148" y="-192"/>
                    <a:pt x="378444" y="217"/>
                    <a:pt x="379807" y="1308"/>
                  </a:cubicBezTo>
                  <a:cubicBezTo>
                    <a:pt x="382536" y="3491"/>
                    <a:pt x="383082" y="6220"/>
                    <a:pt x="381445" y="9494"/>
                  </a:cubicBezTo>
                  <a:lnTo>
                    <a:pt x="349521" y="54514"/>
                  </a:lnTo>
                  <a:cubicBezTo>
                    <a:pt x="375169" y="66520"/>
                    <a:pt x="396042" y="83164"/>
                    <a:pt x="412141" y="104446"/>
                  </a:cubicBezTo>
                  <a:cubicBezTo>
                    <a:pt x="428239" y="125729"/>
                    <a:pt x="437379" y="148921"/>
                    <a:pt x="439562" y="174023"/>
                  </a:cubicBezTo>
                  <a:lnTo>
                    <a:pt x="99044" y="174023"/>
                  </a:lnTo>
                  <a:cubicBezTo>
                    <a:pt x="101226" y="148375"/>
                    <a:pt x="110230" y="125047"/>
                    <a:pt x="126056" y="104037"/>
                  </a:cubicBezTo>
                  <a:cubicBezTo>
                    <a:pt x="141881" y="83027"/>
                    <a:pt x="162618" y="66520"/>
                    <a:pt x="188266" y="54514"/>
                  </a:cubicBezTo>
                  <a:lnTo>
                    <a:pt x="156343" y="9494"/>
                  </a:lnTo>
                  <a:cubicBezTo>
                    <a:pt x="154705" y="6220"/>
                    <a:pt x="155251" y="3491"/>
                    <a:pt x="157979" y="1308"/>
                  </a:cubicBezTo>
                  <a:cubicBezTo>
                    <a:pt x="160708" y="-329"/>
                    <a:pt x="163436" y="217"/>
                    <a:pt x="166165" y="2946"/>
                  </a:cubicBezTo>
                  <a:lnTo>
                    <a:pt x="198907" y="50422"/>
                  </a:lnTo>
                  <a:cubicBezTo>
                    <a:pt x="221826" y="41690"/>
                    <a:pt x="245292" y="37325"/>
                    <a:pt x="269303" y="37325"/>
                  </a:cubicBezTo>
                  <a:cubicBezTo>
                    <a:pt x="292768" y="37325"/>
                    <a:pt x="316233" y="41690"/>
                    <a:pt x="339699" y="50422"/>
                  </a:cubicBezTo>
                  <a:lnTo>
                    <a:pt x="372441" y="2946"/>
                  </a:lnTo>
                  <a:cubicBezTo>
                    <a:pt x="373532" y="1308"/>
                    <a:pt x="374692" y="353"/>
                    <a:pt x="375920" y="81"/>
                  </a:cubicBez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TextBox 1">
              <a:extLst>
                <a:ext uri="{FF2B5EF4-FFF2-40B4-BE49-F238E27FC236}">
                  <a16:creationId xmlns:a16="http://schemas.microsoft.com/office/drawing/2014/main" id="{C7443101-8718-41CF-8C6B-E7F77A7B31A1}"/>
                </a:ext>
              </a:extLst>
            </p:cNvPr>
            <p:cNvSpPr/>
            <p:nvPr/>
          </p:nvSpPr>
          <p:spPr>
            <a:xfrm>
              <a:off x="415499" y="3805736"/>
              <a:ext cx="1939925" cy="5238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800" b="1" dirty="0">
                  <a:latin typeface="Bookman Old Style" pitchFamily="18" charset="0"/>
                  <a:ea typeface="Arial" pitchFamily="34" charset="0"/>
                </a:rPr>
                <a:t>ЦЕЛЬ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5066A-6B33-4E76-9E67-45452B1E2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792" y="2738253"/>
            <a:ext cx="2961302" cy="397513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0194ADB-1BC9-4A69-8E86-0349E4B318E3}"/>
              </a:ext>
            </a:extLst>
          </p:cNvPr>
          <p:cNvSpPr txBox="1"/>
          <p:nvPr/>
        </p:nvSpPr>
        <p:spPr>
          <a:xfrm>
            <a:off x="74612" y="6219840"/>
            <a:ext cx="748272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http://rechetsvetik.ucoz.org/index/innovacionnaja_dejatelnost/0-38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04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683568" y="594520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400" b="1" dirty="0">
                <a:latin typeface="Bookman Old Style" pitchFamily="18" charset="0"/>
              </a:rPr>
              <a:t>ИЗМЕРЕНИЕ И ОЦЕНКА КАЧЕСТВА ИННОВАЦИИ</a:t>
            </a:r>
            <a:endParaRPr lang="en-US" altLang="ru-RU" sz="2400" b="1" dirty="0"/>
          </a:p>
        </p:txBody>
      </p:sp>
      <p:sp>
        <p:nvSpPr>
          <p:cNvPr id="30723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hangingPunct="1"/>
            <a:r>
              <a:rPr lang="ru-RU" altLang="en-US" sz="1400" b="1">
                <a:solidFill>
                  <a:srgbClr val="1D528D"/>
                </a:solidFill>
                <a:latin typeface="Verdana" pitchFamily="34" charset="0"/>
              </a:rPr>
              <a:t>МБДОУ № 34</a:t>
            </a:r>
          </a:p>
        </p:txBody>
      </p:sp>
      <p:pic>
        <p:nvPicPr>
          <p:cNvPr id="30724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25" name="TextBox 7"/>
          <p:cNvSpPr/>
          <p:nvPr/>
        </p:nvSpPr>
        <p:spPr>
          <a:xfrm>
            <a:off x="0" y="1173162"/>
            <a:ext cx="9144000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zh-CN" b="1" dirty="0">
                <a:solidFill>
                  <a:srgbClr val="000000"/>
                </a:solidFill>
                <a:latin typeface="Adidas Unity"/>
                <a:ea typeface="Microsoft YaHei" pitchFamily="34" charset="-122"/>
              </a:rPr>
              <a:t>МОНИТОРИНГ ФОРМИРОВАНИЯ ПРЕДПОСЫЛОК ИНЖЕНЕРНОГО МЫШЛЕНИЯ </a:t>
            </a:r>
          </a:p>
          <a:p>
            <a:pPr marL="0" lvl="0" indent="0" algn="ctr" eaLnBrk="1" hangingPunct="1"/>
            <a:r>
              <a:rPr lang="ru-RU" altLang="zh-CN" b="1" dirty="0">
                <a:solidFill>
                  <a:srgbClr val="000000"/>
                </a:solidFill>
                <a:latin typeface="Adidas Unity"/>
                <a:ea typeface="Microsoft YaHei" pitchFamily="34" charset="-122"/>
              </a:rPr>
              <a:t>У ДОШКОЛЬНИКОВ С ОВЗ</a:t>
            </a:r>
          </a:p>
        </p:txBody>
      </p:sp>
      <p:pic>
        <p:nvPicPr>
          <p:cNvPr id="30726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34925" y="1976655"/>
            <a:ext cx="9107898" cy="4562929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2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27064" y="1976656"/>
            <a:ext cx="9109075" cy="456292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28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34926" y="3212976"/>
            <a:ext cx="9074150" cy="3430711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14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20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662402" y="568822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400" b="1" dirty="0">
                <a:latin typeface="Bookman Old Style" pitchFamily="18" charset="0"/>
              </a:rPr>
              <a:t>ИЗМЕРЕНИЕ И ОЦЕНКА КАЧЕСТВА ИННОВАЦИИ</a:t>
            </a:r>
            <a:endParaRPr lang="en-US" altLang="ru-RU" sz="2400" b="1" dirty="0"/>
          </a:p>
        </p:txBody>
      </p:sp>
      <p:sp>
        <p:nvSpPr>
          <p:cNvPr id="31747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Verdana" pitchFamily="34" charset="0"/>
                <a:cs typeface="Arial"/>
              </a:rPr>
              <a:t>МБДОУ № 34</a:t>
            </a:r>
          </a:p>
        </p:txBody>
      </p:sp>
      <p:pic>
        <p:nvPicPr>
          <p:cNvPr id="31748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24517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1749" name="TextBox 7"/>
          <p:cNvSpPr/>
          <p:nvPr/>
        </p:nvSpPr>
        <p:spPr>
          <a:xfrm>
            <a:off x="0" y="1173162"/>
            <a:ext cx="9144000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МОНИТОРИНГ ФОРМИРОВАНИЯ ПРЕДПОСЫЛОК ИНЖЕНЕРНОГО МЫШЛЕНИЯ У ДОШКОЛЬНИКОВ С ОВЗ</a:t>
            </a:r>
          </a:p>
        </p:txBody>
      </p:sp>
      <p:grpSp>
        <p:nvGrpSpPr>
          <p:cNvPr id="31750" name="Группа 3"/>
          <p:cNvGrpSpPr/>
          <p:nvPr/>
        </p:nvGrpSpPr>
        <p:grpSpPr>
          <a:xfrm>
            <a:off x="13327" y="2008855"/>
            <a:ext cx="5034966" cy="2938990"/>
            <a:chOff x="158024" y="2289986"/>
            <a:chExt cx="9375134" cy="5194029"/>
          </a:xfrm>
        </p:grpSpPr>
        <p:pic>
          <p:nvPicPr>
            <p:cNvPr id="31777" name="Рисунок 32"/>
            <p:cNvPicPr/>
            <p:nvPr/>
          </p:nvPicPr>
          <p:blipFill>
            <a:blip r:embed="rId3"/>
            <a:srcRect l="17890" t="11868" r="60116" b="10118"/>
            <a:stretch>
              <a:fillRect/>
            </a:stretch>
          </p:blipFill>
          <p:spPr>
            <a:xfrm>
              <a:off x="2574924" y="5159943"/>
              <a:ext cx="1349377" cy="88366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31778" name="Группа 2"/>
            <p:cNvGrpSpPr/>
            <p:nvPr/>
          </p:nvGrpSpPr>
          <p:grpSpPr>
            <a:xfrm>
              <a:off x="158024" y="2289986"/>
              <a:ext cx="9375134" cy="5194029"/>
              <a:chOff x="6087" y="2136842"/>
              <a:chExt cx="9374658" cy="5194965"/>
            </a:xfrm>
          </p:grpSpPr>
          <p:pic>
            <p:nvPicPr>
              <p:cNvPr id="31779" name="Рисунок 30"/>
              <p:cNvPicPr/>
              <p:nvPr/>
            </p:nvPicPr>
            <p:blipFill>
              <a:blip r:embed="rId4"/>
              <a:srcRect l="61540" t="38216" r="17639" b="10118"/>
              <a:stretch>
                <a:fillRect/>
              </a:stretch>
            </p:blipFill>
            <p:spPr>
              <a:xfrm>
                <a:off x="195592" y="4074653"/>
                <a:ext cx="970668" cy="219675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grpSp>
            <p:nvGrpSpPr>
              <p:cNvPr id="31780" name="Группа 18"/>
              <p:cNvGrpSpPr/>
              <p:nvPr/>
            </p:nvGrpSpPr>
            <p:grpSpPr>
              <a:xfrm>
                <a:off x="6087" y="2208750"/>
                <a:ext cx="9125659" cy="5123057"/>
                <a:chOff x="-474281" y="1744131"/>
                <a:chExt cx="9783880" cy="5793648"/>
              </a:xfrm>
            </p:grpSpPr>
            <p:pic>
              <p:nvPicPr>
                <p:cNvPr id="31787" name="Рисунок 34"/>
                <p:cNvPicPr/>
                <p:nvPr/>
              </p:nvPicPr>
              <p:blipFill>
                <a:blip r:embed="rId5"/>
                <a:srcRect l="39837" t="23551" r="38755" b="10118"/>
                <a:stretch>
                  <a:fillRect/>
                </a:stretch>
              </p:blipFill>
              <p:spPr>
                <a:xfrm>
                  <a:off x="969536" y="1744131"/>
                  <a:ext cx="1342673" cy="4556456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</p:pic>
            <p:grpSp>
              <p:nvGrpSpPr>
                <p:cNvPr id="31788" name="Группа 20"/>
                <p:cNvGrpSpPr/>
                <p:nvPr/>
              </p:nvGrpSpPr>
              <p:grpSpPr>
                <a:xfrm>
                  <a:off x="3809858" y="2274311"/>
                  <a:ext cx="3580101" cy="4023536"/>
                  <a:chOff x="3751816" y="1955681"/>
                  <a:chExt cx="3580101" cy="4023536"/>
                </a:xfrm>
              </p:grpSpPr>
              <p:pic>
                <p:nvPicPr>
                  <p:cNvPr id="31797" name="Рисунок 30"/>
                  <p:cNvPicPr/>
                  <p:nvPr/>
                </p:nvPicPr>
                <p:blipFill>
                  <a:blip r:embed="rId6"/>
                  <a:srcRect l="61540" t="38216" r="17639" b="10118"/>
                  <a:stretch>
                    <a:fillRect/>
                  </a:stretch>
                </p:blipFill>
                <p:spPr>
                  <a:xfrm>
                    <a:off x="3751816" y="4938276"/>
                    <a:ext cx="1443500" cy="743371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</p:pic>
              <p:pic>
                <p:nvPicPr>
                  <p:cNvPr id="31798" name="Рисунок 31"/>
                  <p:cNvPicPr/>
                  <p:nvPr/>
                </p:nvPicPr>
                <p:blipFill>
                  <a:blip r:embed="rId7"/>
                  <a:srcRect l="39837" t="23551" r="38755" b="12663"/>
                  <a:stretch>
                    <a:fillRect/>
                  </a:stretch>
                </p:blipFill>
                <p:spPr>
                  <a:xfrm>
                    <a:off x="4898959" y="1955681"/>
                    <a:ext cx="1264562" cy="4020649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</p:pic>
              <p:pic>
                <p:nvPicPr>
                  <p:cNvPr id="31799" name="Рисунок 32"/>
                  <p:cNvPicPr/>
                  <p:nvPr/>
                </p:nvPicPr>
                <p:blipFill>
                  <a:blip r:embed="rId8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9732" b="92282" l="17882" r="40451"/>
                            </a14:imgEffect>
                          </a14:imgLayer>
                        </a14:imgProps>
                      </a:ext>
                    </a:extLst>
                  </a:blip>
                  <a:srcRect l="17890" t="11868" r="60116" b="10118"/>
                  <a:stretch>
                    <a:fillRect/>
                  </a:stretch>
                </p:blipFill>
                <p:spPr>
                  <a:xfrm>
                    <a:off x="6202255" y="2592932"/>
                    <a:ext cx="1129662" cy="3386285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</p:pic>
            </p:grpSp>
            <p:sp>
              <p:nvSpPr>
                <p:cNvPr id="31789" name="TextBox 21"/>
                <p:cNvSpPr/>
                <p:nvPr/>
              </p:nvSpPr>
              <p:spPr>
                <a:xfrm>
                  <a:off x="951788" y="3282496"/>
                  <a:ext cx="1177170" cy="61523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wrap="square"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82 %</a:t>
                  </a:r>
                </a:p>
              </p:txBody>
            </p:sp>
            <p:sp>
              <p:nvSpPr>
                <p:cNvPr id="31790" name="TextBox 22"/>
                <p:cNvSpPr/>
                <p:nvPr/>
              </p:nvSpPr>
              <p:spPr>
                <a:xfrm>
                  <a:off x="2241987" y="4909021"/>
                  <a:ext cx="1283083" cy="61523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6%</a:t>
                  </a:r>
                </a:p>
              </p:txBody>
            </p:sp>
            <p:sp>
              <p:nvSpPr>
                <p:cNvPr id="31791" name="TextBox 24"/>
                <p:cNvSpPr/>
                <p:nvPr/>
              </p:nvSpPr>
              <p:spPr>
                <a:xfrm>
                  <a:off x="3915075" y="5197153"/>
                  <a:ext cx="1235735" cy="61523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2 %</a:t>
                  </a:r>
                </a:p>
              </p:txBody>
            </p:sp>
            <p:sp>
              <p:nvSpPr>
                <p:cNvPr id="31792" name="TextBox 25"/>
                <p:cNvSpPr/>
                <p:nvPr/>
              </p:nvSpPr>
              <p:spPr>
                <a:xfrm>
                  <a:off x="4894740" y="3455046"/>
                  <a:ext cx="1442857" cy="676761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55 %</a:t>
                  </a:r>
                </a:p>
              </p:txBody>
            </p:sp>
            <p:sp>
              <p:nvSpPr>
                <p:cNvPr id="31793" name="TextBox 26"/>
                <p:cNvSpPr/>
                <p:nvPr/>
              </p:nvSpPr>
              <p:spPr>
                <a:xfrm>
                  <a:off x="6120495" y="4120925"/>
                  <a:ext cx="1342673" cy="61523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43 %</a:t>
                  </a:r>
                </a:p>
              </p:txBody>
            </p:sp>
            <p:sp>
              <p:nvSpPr>
                <p:cNvPr id="31794" name="TextBox 27"/>
                <p:cNvSpPr/>
                <p:nvPr/>
              </p:nvSpPr>
              <p:spPr>
                <a:xfrm>
                  <a:off x="-474281" y="4468348"/>
                  <a:ext cx="1342675" cy="61523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12 %</a:t>
                  </a:r>
                </a:p>
              </p:txBody>
            </p:sp>
            <p:sp>
              <p:nvSpPr>
                <p:cNvPr id="31795" name="TextBox 47"/>
                <p:cNvSpPr txBox="1"/>
                <p:nvPr/>
              </p:nvSpPr>
              <p:spPr>
                <a:xfrm>
                  <a:off x="1201" y="6368828"/>
                  <a:ext cx="3737315" cy="10459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400" b="1" i="0" u="none" strike="noStrike" kern="1200" cap="none" spc="0" normalizeH="0" baseline="0" noProof="0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GBengaly" pitchFamily="2" charset="0"/>
                      <a:ea typeface="+mn-ea"/>
                      <a:cs typeface="Arial" pitchFamily="34" charset="0"/>
                    </a:rPr>
                    <a:t>КОНТРОЛЬНАЯ ГРУППА</a:t>
                  </a:r>
                </a:p>
              </p:txBody>
            </p:sp>
            <p:sp>
              <p:nvSpPr>
                <p:cNvPr id="31796" name="TextBox 48"/>
                <p:cNvSpPr txBox="1"/>
                <p:nvPr/>
              </p:nvSpPr>
              <p:spPr>
                <a:xfrm>
                  <a:off x="4359768" y="6491875"/>
                  <a:ext cx="4949831" cy="10459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400" b="1" i="0" u="none" strike="noStrike" kern="1200" cap="none" spc="0" normalizeH="0" baseline="0" noProof="0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GBengaly" pitchFamily="2" charset="0"/>
                      <a:ea typeface="+mn-ea"/>
                      <a:cs typeface="Arial" pitchFamily="34" charset="0"/>
                    </a:rPr>
                    <a:t>ЭКСПЕРИМЕНТАЛЬНАЯ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400" b="1" i="0" u="none" strike="noStrike" kern="1200" cap="none" spc="0" normalizeH="0" baseline="0" noProof="0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GBengaly" pitchFamily="2" charset="0"/>
                      <a:ea typeface="+mn-ea"/>
                      <a:cs typeface="Arial" pitchFamily="34" charset="0"/>
                    </a:rPr>
                    <a:t>ГРУППА</a:t>
                  </a:r>
                </a:p>
              </p:txBody>
            </p:sp>
          </p:grpSp>
          <p:sp>
            <p:nvSpPr>
              <p:cNvPr id="31781" name="Овал 33"/>
              <p:cNvSpPr/>
              <p:nvPr/>
            </p:nvSpPr>
            <p:spPr>
              <a:xfrm>
                <a:off x="7597574" y="2361977"/>
                <a:ext cx="124143" cy="1599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31782" name="Овал 34"/>
              <p:cNvSpPr/>
              <p:nvPr/>
            </p:nvSpPr>
            <p:spPr>
              <a:xfrm>
                <a:off x="7593309" y="3592438"/>
                <a:ext cx="127098" cy="16555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31783" name="Овал 35"/>
              <p:cNvSpPr/>
              <p:nvPr/>
            </p:nvSpPr>
            <p:spPr>
              <a:xfrm>
                <a:off x="7612246" y="5072651"/>
                <a:ext cx="127098" cy="16275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31784" name="TextBox 22"/>
              <p:cNvSpPr/>
              <p:nvPr/>
            </p:nvSpPr>
            <p:spPr>
              <a:xfrm>
                <a:off x="7783030" y="2136842"/>
                <a:ext cx="1533036" cy="11424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</a:rPr>
                  <a:t>оптимальный уровень</a:t>
                </a:r>
              </a:p>
            </p:txBody>
          </p:sp>
          <p:sp>
            <p:nvSpPr>
              <p:cNvPr id="31785" name="TextBox 22"/>
              <p:cNvSpPr/>
              <p:nvPr/>
            </p:nvSpPr>
            <p:spPr>
              <a:xfrm>
                <a:off x="7816835" y="3301609"/>
                <a:ext cx="1499231" cy="11424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</a:rPr>
                  <a:t>достаточный уровень</a:t>
                </a:r>
              </a:p>
            </p:txBody>
          </p:sp>
          <p:sp>
            <p:nvSpPr>
              <p:cNvPr id="31786" name="TextBox 22"/>
              <p:cNvSpPr/>
              <p:nvPr/>
            </p:nvSpPr>
            <p:spPr>
              <a:xfrm>
                <a:off x="7881514" y="4542662"/>
                <a:ext cx="1499231" cy="11424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</a:rPr>
                  <a:t>недостаточный уровень</a:t>
                </a:r>
              </a:p>
            </p:txBody>
          </p:sp>
        </p:grpSp>
      </p:grpSp>
      <p:sp>
        <p:nvSpPr>
          <p:cNvPr id="31751" name="TextBox 7"/>
          <p:cNvSpPr/>
          <p:nvPr/>
        </p:nvSpPr>
        <p:spPr>
          <a:xfrm>
            <a:off x="-1861" y="4928189"/>
            <a:ext cx="4814888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НАЧАЛО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II </a:t>
            </a: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ЭТАПА</a:t>
            </a:r>
            <a:endParaRPr kumimoji="0" lang="ru-RU" altLang="zh-CN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18" charset="0"/>
              <a:ea typeface="Microsoft YaHei" pitchFamily="34" charset="-122"/>
            </a:endParaRPr>
          </a:p>
        </p:txBody>
      </p:sp>
      <p:grpSp>
        <p:nvGrpSpPr>
          <p:cNvPr id="31752" name="Группа 3"/>
          <p:cNvGrpSpPr/>
          <p:nvPr/>
        </p:nvGrpSpPr>
        <p:grpSpPr>
          <a:xfrm>
            <a:off x="4569285" y="3632793"/>
            <a:ext cx="4728328" cy="2478028"/>
            <a:chOff x="290118" y="1118468"/>
            <a:chExt cx="9567853" cy="5839025"/>
          </a:xfrm>
        </p:grpSpPr>
        <p:pic>
          <p:nvPicPr>
            <p:cNvPr id="31754" name="Рисунок 32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725" b="88591" l="18837" r="39844"/>
                      </a14:imgEffect>
                    </a14:imgLayer>
                  </a14:imgProps>
                </a:ext>
              </a:extLst>
            </a:blip>
            <a:srcRect l="17890" t="11868" r="60116" b="10118"/>
            <a:stretch>
              <a:fillRect/>
            </a:stretch>
          </p:blipFill>
          <p:spPr>
            <a:xfrm>
              <a:off x="2735217" y="5628039"/>
              <a:ext cx="1349377" cy="89077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31755" name="Группа 2"/>
            <p:cNvGrpSpPr/>
            <p:nvPr/>
          </p:nvGrpSpPr>
          <p:grpSpPr>
            <a:xfrm>
              <a:off x="290118" y="1118468"/>
              <a:ext cx="9567853" cy="5839025"/>
              <a:chOff x="138175" y="965113"/>
              <a:chExt cx="9567368" cy="5840079"/>
            </a:xfrm>
          </p:grpSpPr>
          <p:pic>
            <p:nvPicPr>
              <p:cNvPr id="31756" name="Рисунок 30"/>
              <p:cNvPicPr/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33121" b="98726" l="61854" r="82709"/>
                        </a14:imgEffect>
                      </a14:imgLayer>
                    </a14:imgProps>
                  </a:ext>
                </a:extLst>
              </a:blip>
              <a:srcRect l="61540" t="38216" r="17639" b="10118"/>
              <a:stretch>
                <a:fillRect/>
              </a:stretch>
            </p:blipFill>
            <p:spPr>
              <a:xfrm>
                <a:off x="282026" y="5060933"/>
                <a:ext cx="1125073" cy="130550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grpSp>
            <p:nvGrpSpPr>
              <p:cNvPr id="31757" name="Группа 18"/>
              <p:cNvGrpSpPr/>
              <p:nvPr/>
            </p:nvGrpSpPr>
            <p:grpSpPr>
              <a:xfrm>
                <a:off x="138175" y="965113"/>
                <a:ext cx="7823637" cy="5840079"/>
                <a:chOff x="-332667" y="337706"/>
                <a:chExt cx="8387944" cy="6604522"/>
              </a:xfrm>
            </p:grpSpPr>
            <p:pic>
              <p:nvPicPr>
                <p:cNvPr id="31764" name="Рисунок 34"/>
                <p:cNvPicPr/>
                <p:nvPr/>
              </p:nvPicPr>
              <p:blipFill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22745" b="88907" l="39063" r="60440"/>
                          </a14:imgEffect>
                        </a14:imgLayer>
                      </a14:imgProps>
                    </a:ext>
                  </a:extLst>
                </a:blip>
                <a:srcRect l="39837" t="23551" r="38755" b="10118"/>
                <a:stretch>
                  <a:fillRect/>
                </a:stretch>
              </p:blipFill>
              <p:spPr>
                <a:xfrm>
                  <a:off x="825570" y="337706"/>
                  <a:ext cx="1560152" cy="6546561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</p:pic>
            <p:grpSp>
              <p:nvGrpSpPr>
                <p:cNvPr id="31765" name="Группа 20"/>
                <p:cNvGrpSpPr/>
                <p:nvPr/>
              </p:nvGrpSpPr>
              <p:grpSpPr>
                <a:xfrm>
                  <a:off x="4163806" y="1448810"/>
                  <a:ext cx="3636074" cy="5493418"/>
                  <a:chOff x="4105764" y="1130180"/>
                  <a:chExt cx="3636074" cy="5493418"/>
                </a:xfrm>
              </p:grpSpPr>
              <p:pic>
                <p:nvPicPr>
                  <p:cNvPr id="31774" name="Рисунок 30"/>
                  <p:cNvPicPr/>
                  <p:nvPr/>
                </p:nvPicPr>
                <p:blipFill>
                  <a:blip r:embed="rId15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36123" b="93750" l="61222" r="82058"/>
                            </a14:imgEffect>
                          </a14:imgLayer>
                        </a14:imgProps>
                      </a:ext>
                    </a:extLst>
                  </a:blip>
                  <a:srcRect l="61540" t="38216" r="17639" b="10118"/>
                  <a:stretch>
                    <a:fillRect/>
                  </a:stretch>
                </p:blipFill>
                <p:spPr>
                  <a:xfrm>
                    <a:off x="4105764" y="5822653"/>
                    <a:ext cx="1443499" cy="588598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</p:pic>
              <p:pic>
                <p:nvPicPr>
                  <p:cNvPr id="31775" name="Рисунок 31"/>
                  <p:cNvPicPr/>
                  <p:nvPr/>
                </p:nvPicPr>
                <p:blipFill>
                  <a:blip r:embed="rId17">
                    <a:extLst>
                      <a:ext uri="{BEBA8EAE-BF5A-486C-A8C5-ECC9F3942E4B}">
                        <a14:imgProps xmlns:a14="http://schemas.microsoft.com/office/drawing/2010/main">
                          <a14:imgLayer r:embed="rId18">
                            <a14:imgEffect>
                              <a14:backgroundRemoval t="24080" b="87960" l="40906" r="61585"/>
                            </a14:imgEffect>
                          </a14:imgLayer>
                        </a14:imgProps>
                      </a:ext>
                    </a:extLst>
                  </a:blip>
                  <a:srcRect l="39837" t="23551" r="38755" b="12663"/>
                  <a:stretch>
                    <a:fillRect/>
                  </a:stretch>
                </p:blipFill>
                <p:spPr>
                  <a:xfrm>
                    <a:off x="5053831" y="1130180"/>
                    <a:ext cx="1625342" cy="5435457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</p:pic>
              <p:pic>
                <p:nvPicPr>
                  <p:cNvPr id="31776" name="Рисунок 32"/>
                  <p:cNvPicPr/>
                  <p:nvPr/>
                </p:nvPicPr>
                <p:blipFill>
                  <a:blip r:embed="rId19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7383" b="100000" l="18056" r="38628"/>
                            </a14:imgEffect>
                          </a14:imgLayer>
                        </a14:imgProps>
                      </a:ext>
                    </a:extLst>
                  </a:blip>
                  <a:srcRect l="17890" t="11868" r="60116" b="10118"/>
                  <a:stretch>
                    <a:fillRect/>
                  </a:stretch>
                </p:blipFill>
                <p:spPr>
                  <a:xfrm>
                    <a:off x="6612176" y="2104035"/>
                    <a:ext cx="1129662" cy="4519563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</p:pic>
            </p:grpSp>
            <p:sp>
              <p:nvSpPr>
                <p:cNvPr id="31766" name="TextBox 21"/>
                <p:cNvSpPr/>
                <p:nvPr/>
              </p:nvSpPr>
              <p:spPr>
                <a:xfrm>
                  <a:off x="845274" y="2489087"/>
                  <a:ext cx="1495091" cy="90234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84 %</a:t>
                  </a:r>
                </a:p>
              </p:txBody>
            </p:sp>
            <p:sp>
              <p:nvSpPr>
                <p:cNvPr id="31767" name="TextBox 22"/>
                <p:cNvSpPr/>
                <p:nvPr/>
              </p:nvSpPr>
              <p:spPr>
                <a:xfrm>
                  <a:off x="2378624" y="5371350"/>
                  <a:ext cx="1283081" cy="82029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6 %</a:t>
                  </a:r>
                </a:p>
              </p:txBody>
            </p:sp>
            <p:sp>
              <p:nvSpPr>
                <p:cNvPr id="31768" name="TextBox 24"/>
                <p:cNvSpPr/>
                <p:nvPr/>
              </p:nvSpPr>
              <p:spPr>
                <a:xfrm>
                  <a:off x="4128435" y="6022754"/>
                  <a:ext cx="1478871" cy="73826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1 %</a:t>
                  </a:r>
                </a:p>
              </p:txBody>
            </p:sp>
            <p:sp>
              <p:nvSpPr>
                <p:cNvPr id="31769" name="TextBox 25"/>
                <p:cNvSpPr/>
                <p:nvPr/>
              </p:nvSpPr>
              <p:spPr>
                <a:xfrm>
                  <a:off x="5062817" y="3170641"/>
                  <a:ext cx="1442857" cy="902325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53 %</a:t>
                  </a:r>
                </a:p>
              </p:txBody>
            </p:sp>
            <p:sp>
              <p:nvSpPr>
                <p:cNvPr id="31770" name="TextBox 26"/>
                <p:cNvSpPr/>
                <p:nvPr/>
              </p:nvSpPr>
              <p:spPr>
                <a:xfrm>
                  <a:off x="6712601" y="3900110"/>
                  <a:ext cx="1342676" cy="73826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46 %</a:t>
                  </a:r>
                </a:p>
              </p:txBody>
            </p:sp>
            <p:sp>
              <p:nvSpPr>
                <p:cNvPr id="31771" name="TextBox 27"/>
                <p:cNvSpPr/>
                <p:nvPr/>
              </p:nvSpPr>
              <p:spPr>
                <a:xfrm>
                  <a:off x="-332667" y="5069854"/>
                  <a:ext cx="1342674" cy="73826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10%</a:t>
                  </a:r>
                </a:p>
              </p:txBody>
            </p:sp>
          </p:grpSp>
          <p:sp>
            <p:nvSpPr>
              <p:cNvPr id="31758" name="Овал 39"/>
              <p:cNvSpPr/>
              <p:nvPr/>
            </p:nvSpPr>
            <p:spPr>
              <a:xfrm>
                <a:off x="7669136" y="1894116"/>
                <a:ext cx="125274" cy="160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31759" name="Овал 40"/>
              <p:cNvSpPr/>
              <p:nvPr/>
            </p:nvSpPr>
            <p:spPr>
              <a:xfrm>
                <a:off x="7872736" y="3647044"/>
                <a:ext cx="125276" cy="16461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31760" name="Овал 41"/>
              <p:cNvSpPr/>
              <p:nvPr/>
            </p:nvSpPr>
            <p:spPr>
              <a:xfrm>
                <a:off x="7780066" y="5403488"/>
                <a:ext cx="125276" cy="16461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31761" name="TextBox 22"/>
              <p:cNvSpPr/>
              <p:nvPr/>
            </p:nvSpPr>
            <p:spPr>
              <a:xfrm>
                <a:off x="7683972" y="1287645"/>
                <a:ext cx="1823248" cy="152323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</a:rPr>
                  <a:t>Оптимальный уровень</a:t>
                </a:r>
              </a:p>
            </p:txBody>
          </p:sp>
          <p:sp>
            <p:nvSpPr>
              <p:cNvPr id="31762" name="TextBox 22"/>
              <p:cNvSpPr/>
              <p:nvPr/>
            </p:nvSpPr>
            <p:spPr>
              <a:xfrm>
                <a:off x="7927514" y="3197139"/>
                <a:ext cx="1778029" cy="152323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</a:rPr>
                  <a:t>достаточный уровень</a:t>
                </a:r>
              </a:p>
            </p:txBody>
          </p:sp>
          <p:sp>
            <p:nvSpPr>
              <p:cNvPr id="31763" name="TextBox 22"/>
              <p:cNvSpPr/>
              <p:nvPr/>
            </p:nvSpPr>
            <p:spPr>
              <a:xfrm>
                <a:off x="7794410" y="4999351"/>
                <a:ext cx="1823246" cy="152323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</a:rPr>
                  <a:t>недостаточный уровень</a:t>
                </a:r>
              </a:p>
            </p:txBody>
          </p:sp>
        </p:grpSp>
      </p:grpSp>
      <p:sp>
        <p:nvSpPr>
          <p:cNvPr id="31753" name="TextBox 7"/>
          <p:cNvSpPr/>
          <p:nvPr/>
        </p:nvSpPr>
        <p:spPr>
          <a:xfrm>
            <a:off x="4741862" y="2343150"/>
            <a:ext cx="4814888" cy="135421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Диагностика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формирования предпосылок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инженерного мышления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у дошкольников с ОВЗ</a:t>
            </a:r>
            <a:r>
              <a:rPr kumimoji="0" lang="ru-RU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                                         ДЕКАБРЬ </a:t>
            </a: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2021 </a:t>
            </a:r>
            <a:r>
              <a:rPr kumimoji="0" lang="ru-RU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ГОД</a:t>
            </a:r>
          </a:p>
        </p:txBody>
      </p:sp>
      <p:sp>
        <p:nvSpPr>
          <p:cNvPr id="58" name="TextBox 47"/>
          <p:cNvSpPr txBox="1"/>
          <p:nvPr/>
        </p:nvSpPr>
        <p:spPr>
          <a:xfrm>
            <a:off x="4639660" y="6009505"/>
            <a:ext cx="1872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GBengaly" pitchFamily="2" charset="0"/>
                <a:ea typeface="+mn-ea"/>
                <a:cs typeface="Arial" pitchFamily="34" charset="0"/>
              </a:rPr>
              <a:t>КОНТРОЛЬНАЯ ГРУППА</a:t>
            </a:r>
          </a:p>
        </p:txBody>
      </p:sp>
      <p:sp>
        <p:nvSpPr>
          <p:cNvPr id="59" name="TextBox 48"/>
          <p:cNvSpPr txBox="1"/>
          <p:nvPr/>
        </p:nvSpPr>
        <p:spPr>
          <a:xfrm>
            <a:off x="6719073" y="6089861"/>
            <a:ext cx="2479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GBengaly" pitchFamily="2" charset="0"/>
                <a:ea typeface="+mn-ea"/>
                <a:cs typeface="Arial" pitchFamily="34" charset="0"/>
              </a:rPr>
              <a:t>ЭКСПЕРИМЕНТАЛЬНАЯ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GBengaly" pitchFamily="2" charset="0"/>
                <a:ea typeface="+mn-ea"/>
                <a:cs typeface="Arial" pitchFamily="34" charset="0"/>
              </a:rPr>
              <a:t>ГРУППА</a:t>
            </a:r>
          </a:p>
        </p:txBody>
      </p:sp>
      <p:sp>
        <p:nvSpPr>
          <p:cNvPr id="56" name="TextBox 7">
            <a:extLst>
              <a:ext uri="{FF2B5EF4-FFF2-40B4-BE49-F238E27FC236}">
                <a16:creationId xmlns:a16="http://schemas.microsoft.com/office/drawing/2014/main" id="{E77294EF-1BFA-4CDF-BDEA-11356188C2FA}"/>
              </a:ext>
            </a:extLst>
          </p:cNvPr>
          <p:cNvSpPr/>
          <p:nvPr/>
        </p:nvSpPr>
        <p:spPr>
          <a:xfrm>
            <a:off x="4878748" y="1951560"/>
            <a:ext cx="4814888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ЗАВЕРШЕНИЕ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II </a:t>
            </a: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ЭТАПА</a:t>
            </a:r>
            <a:endParaRPr kumimoji="0" lang="ru-RU" altLang="zh-CN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18" charset="0"/>
              <a:ea typeface="Microsoft YaHei" pitchFamily="34" charset="-122"/>
            </a:endParaRPr>
          </a:p>
        </p:txBody>
      </p:sp>
      <p:sp>
        <p:nvSpPr>
          <p:cNvPr id="57" name="TextBox 7">
            <a:extLst>
              <a:ext uri="{FF2B5EF4-FFF2-40B4-BE49-F238E27FC236}">
                <a16:creationId xmlns:a16="http://schemas.microsoft.com/office/drawing/2014/main" id="{D94C7488-BF7D-4995-8A5F-04E07C847F7C}"/>
              </a:ext>
            </a:extLst>
          </p:cNvPr>
          <p:cNvSpPr/>
          <p:nvPr/>
        </p:nvSpPr>
        <p:spPr>
          <a:xfrm>
            <a:off x="-134859" y="5292778"/>
            <a:ext cx="4814888" cy="135421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Диагностика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формирования предпосылок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инженерного мышления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у дошкольников с ОВЗ</a:t>
            </a:r>
            <a:r>
              <a:rPr kumimoji="0" lang="ru-RU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                                         ЯНВАРЬ </a:t>
            </a: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2021 </a:t>
            </a:r>
            <a:r>
              <a:rPr kumimoji="0" lang="ru-RU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83568" y="577585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400" b="1" dirty="0">
                <a:latin typeface="Bookman Old Style" pitchFamily="18" charset="0"/>
              </a:rPr>
              <a:t>ИЗМЕРЕНИЕ И ОЦЕНКА КАЧЕСТВА ИННОВАЦИИ</a:t>
            </a:r>
            <a:endParaRPr lang="en-US" altLang="ru-RU" sz="2400" b="1" dirty="0"/>
          </a:p>
        </p:txBody>
      </p:sp>
      <p:sp>
        <p:nvSpPr>
          <p:cNvPr id="32771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Verdana" pitchFamily="34" charset="0"/>
                <a:cs typeface="Arial"/>
              </a:rPr>
              <a:t>МБДОУ № 34</a:t>
            </a:r>
          </a:p>
        </p:txBody>
      </p:sp>
      <p:pic>
        <p:nvPicPr>
          <p:cNvPr id="32772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2773" name="TextBox 7"/>
          <p:cNvSpPr/>
          <p:nvPr/>
        </p:nvSpPr>
        <p:spPr>
          <a:xfrm>
            <a:off x="0" y="1173162"/>
            <a:ext cx="9144000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ДИАГНОСТИКА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КАЧЕСТВА ВЗАИМОДЕЙСТВИЯ ДОО И СЕМЬИ</a:t>
            </a:r>
          </a:p>
        </p:txBody>
      </p:sp>
      <p:grpSp>
        <p:nvGrpSpPr>
          <p:cNvPr id="32774" name="Группа 2"/>
          <p:cNvGrpSpPr/>
          <p:nvPr/>
        </p:nvGrpSpPr>
        <p:grpSpPr>
          <a:xfrm>
            <a:off x="5711878" y="2604970"/>
            <a:ext cx="3432122" cy="3254405"/>
            <a:chOff x="7101088" y="2501055"/>
            <a:chExt cx="1987815" cy="3255820"/>
          </a:xfrm>
        </p:grpSpPr>
        <p:sp>
          <p:nvSpPr>
            <p:cNvPr id="32779" name="Овал 1"/>
            <p:cNvSpPr/>
            <p:nvPr/>
          </p:nvSpPr>
          <p:spPr>
            <a:xfrm>
              <a:off x="7134301" y="2605684"/>
              <a:ext cx="244509" cy="2302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32780" name="Овал 25"/>
            <p:cNvSpPr/>
            <p:nvPr/>
          </p:nvSpPr>
          <p:spPr>
            <a:xfrm>
              <a:off x="7101088" y="3730518"/>
              <a:ext cx="244509" cy="2318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32781" name="Овал 26"/>
            <p:cNvSpPr/>
            <p:nvPr/>
          </p:nvSpPr>
          <p:spPr>
            <a:xfrm>
              <a:off x="7148384" y="5179865"/>
              <a:ext cx="244509" cy="23028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32782" name="TextBox 22"/>
            <p:cNvSpPr/>
            <p:nvPr/>
          </p:nvSpPr>
          <p:spPr>
            <a:xfrm>
              <a:off x="7392893" y="2501055"/>
              <a:ext cx="1565120" cy="36949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</a:rPr>
                <a:t>Уровень представлений</a:t>
              </a:r>
            </a:p>
          </p:txBody>
        </p:sp>
        <p:sp>
          <p:nvSpPr>
            <p:cNvPr id="32783" name="TextBox 22"/>
            <p:cNvSpPr/>
            <p:nvPr/>
          </p:nvSpPr>
          <p:spPr>
            <a:xfrm>
              <a:off x="7462253" y="3232793"/>
              <a:ext cx="1626650" cy="120085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</a:rPr>
                <a:t>Уровень интереса и положительного отношения к технопарку детского сада</a:t>
              </a:r>
            </a:p>
          </p:txBody>
        </p:sp>
        <p:sp>
          <p:nvSpPr>
            <p:cNvPr id="32784" name="TextBox 22"/>
            <p:cNvSpPr/>
            <p:nvPr/>
          </p:nvSpPr>
          <p:spPr>
            <a:xfrm>
              <a:off x="7481745" y="4833143"/>
              <a:ext cx="1517563" cy="92373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</a:rPr>
                <a:t>Участия в инновационной деятельности ДОО</a:t>
              </a:r>
            </a:p>
          </p:txBody>
        </p:sp>
      </p:grpSp>
      <p:pic>
        <p:nvPicPr>
          <p:cNvPr id="20" name="Рисунок 30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217" b="89809" l="62032" r="81462">
                        <a14:foregroundMark x1="75223" y1="86943" x2="69964" y2="84395"/>
                      </a14:backgroundRemoval>
                    </a14:imgEffect>
                  </a14:imgLayer>
                </a14:imgProps>
              </a:ext>
            </a:extLst>
          </a:blip>
          <a:srcRect l="61540" t="38216" r="17639" b="10118"/>
          <a:stretch>
            <a:fillRect/>
          </a:stretch>
        </p:blipFill>
        <p:spPr>
          <a:xfrm>
            <a:off x="285750" y="2390964"/>
            <a:ext cx="1325390" cy="364410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" name="Рисунок 34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065" b="89705" l="40270" r="62713">
                        <a14:foregroundMark x1="50213" y1="27853" x2="53977" y2="27853"/>
                      </a14:backgroundRemoval>
                    </a14:imgEffect>
                  </a14:imgLayer>
                </a14:imgProps>
              </a:ext>
            </a:extLst>
          </a:blip>
          <a:srcRect l="39837" t="23551" r="38755" b="10118"/>
          <a:stretch>
            <a:fillRect/>
          </a:stretch>
        </p:blipFill>
        <p:spPr>
          <a:xfrm>
            <a:off x="2015119" y="2709554"/>
            <a:ext cx="1258573" cy="3189131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" name="Рисунок 32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32" b="93289" l="18490" r="39583"/>
                    </a14:imgEffect>
                  </a14:imgLayer>
                </a14:imgProps>
              </a:ext>
            </a:extLst>
          </a:blip>
          <a:srcRect l="17890" t="11868" r="60116" b="10118"/>
          <a:stretch>
            <a:fillRect/>
          </a:stretch>
        </p:blipFill>
        <p:spPr>
          <a:xfrm>
            <a:off x="3666424" y="3336390"/>
            <a:ext cx="1258573" cy="228788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3" name="TextBox 21"/>
          <p:cNvSpPr/>
          <p:nvPr/>
        </p:nvSpPr>
        <p:spPr>
          <a:xfrm>
            <a:off x="2554249" y="3875421"/>
            <a:ext cx="799706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GBengaly"/>
              </a:rPr>
              <a:t>75 %</a:t>
            </a:r>
          </a:p>
        </p:txBody>
      </p:sp>
      <p:sp>
        <p:nvSpPr>
          <p:cNvPr id="24" name="TextBox 27"/>
          <p:cNvSpPr/>
          <p:nvPr/>
        </p:nvSpPr>
        <p:spPr>
          <a:xfrm>
            <a:off x="755576" y="3485180"/>
            <a:ext cx="735417" cy="3385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GBengaly"/>
              </a:rPr>
              <a:t>82 %</a:t>
            </a:r>
          </a:p>
        </p:txBody>
      </p:sp>
      <p:sp>
        <p:nvSpPr>
          <p:cNvPr id="25" name="TextBox 26"/>
          <p:cNvSpPr/>
          <p:nvPr/>
        </p:nvSpPr>
        <p:spPr>
          <a:xfrm>
            <a:off x="4225968" y="4213015"/>
            <a:ext cx="590979" cy="3385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GBengaly"/>
              </a:rPr>
              <a:t>63 %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  <p:tag name="ISPRING_RESOURCE_PATHS_HASH_2" val="54b0279ddceafb71103b823b127212d54dd124df"/>
</p:tagLst>
</file>

<file path=ppt/theme/theme1.xml><?xml version="1.0" encoding="utf-8"?>
<a:theme xmlns:a="http://schemas.openxmlformats.org/drawingml/2006/main" name="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0.xml><?xml version="1.0" encoding="utf-8"?>
<a:theme xmlns:a="http://schemas.openxmlformats.org/drawingml/2006/main" name="10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1.xml><?xml version="1.0" encoding="utf-8"?>
<a:theme xmlns:a="http://schemas.openxmlformats.org/drawingml/2006/main" name="11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2.xml><?xml version="1.0" encoding="utf-8"?>
<a:theme xmlns:a="http://schemas.openxmlformats.org/drawingml/2006/main" name="12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3.xml><?xml version="1.0" encoding="utf-8"?>
<a:theme xmlns:a="http://schemas.openxmlformats.org/drawingml/2006/main" name="13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4.xml><?xml version="1.0" encoding="utf-8"?>
<a:theme xmlns:a="http://schemas.openxmlformats.org/drawingml/2006/main" name="14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5.xml><?xml version="1.0" encoding="utf-8"?>
<a:theme xmlns:a="http://schemas.openxmlformats.org/drawingml/2006/main" name="15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6.xml><?xml version="1.0" encoding="utf-8"?>
<a:theme xmlns:a="http://schemas.openxmlformats.org/drawingml/2006/main" name="16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7.xml><?xml version="1.0" encoding="utf-8"?>
<a:theme xmlns:a="http://schemas.openxmlformats.org/drawingml/2006/main" name="18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8.xml><?xml version="1.0" encoding="utf-8"?>
<a:theme xmlns:a="http://schemas.openxmlformats.org/drawingml/2006/main" name="19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9.xml><?xml version="1.0" encoding="utf-8"?>
<a:theme xmlns:a="http://schemas.openxmlformats.org/drawingml/2006/main" name="20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2.xml><?xml version="1.0" encoding="utf-8"?>
<a:theme xmlns:a="http://schemas.openxmlformats.org/drawingml/2006/main" name="3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20.xml><?xml version="1.0" encoding="utf-8"?>
<a:theme xmlns:a="http://schemas.openxmlformats.org/drawingml/2006/main" name="21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21.xml><?xml version="1.0" encoding="utf-8"?>
<a:theme xmlns:a="http://schemas.openxmlformats.org/drawingml/2006/main" name="22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4.xml><?xml version="1.0" encoding="utf-8"?>
<a:theme xmlns:a="http://schemas.openxmlformats.org/drawingml/2006/main" name="2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5.xml><?xml version="1.0" encoding="utf-8"?>
<a:theme xmlns:a="http://schemas.openxmlformats.org/drawingml/2006/main" name="1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6.xml><?xml version="1.0" encoding="utf-8"?>
<a:theme xmlns:a="http://schemas.openxmlformats.org/drawingml/2006/main" name="6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7.xml><?xml version="1.0" encoding="utf-8"?>
<a:theme xmlns:a="http://schemas.openxmlformats.org/drawingml/2006/main" name="7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8.xml><?xml version="1.0" encoding="utf-8"?>
<a:theme xmlns:a="http://schemas.openxmlformats.org/drawingml/2006/main" name="8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9.xml><?xml version="1.0" encoding="utf-8"?>
<a:theme xmlns:a="http://schemas.openxmlformats.org/drawingml/2006/main" name="9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10.04 ФЗ Начальное общее образование</Template>
  <TotalTime>3868</TotalTime>
  <Words>994</Words>
  <Application>Microsoft Office PowerPoint</Application>
  <PresentationFormat>Экран (4:3)</PresentationFormat>
  <Paragraphs>214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16</vt:i4>
      </vt:variant>
    </vt:vector>
  </HeadingPairs>
  <TitlesOfParts>
    <vt:vector size="48" baseType="lpstr">
      <vt:lpstr>Microsoft YaHei</vt:lpstr>
      <vt:lpstr>Adidas Unity</vt:lpstr>
      <vt:lpstr>AGBengaly</vt:lpstr>
      <vt:lpstr>Arial</vt:lpstr>
      <vt:lpstr>Arial Rounded MT Bold</vt:lpstr>
      <vt:lpstr>Barbatrick</vt:lpstr>
      <vt:lpstr>Bookman Old Style</vt:lpstr>
      <vt:lpstr>Calibri</vt:lpstr>
      <vt:lpstr>Times New Roman</vt:lpstr>
      <vt:lpstr>Verdana</vt:lpstr>
      <vt:lpstr>Wingdings</vt:lpstr>
      <vt:lpstr>10.04 ФЗ Начальное общее образование</vt:lpstr>
      <vt:lpstr>3_10.04 ФЗ Начальное общее образование</vt:lpstr>
      <vt:lpstr>4_10.04 ФЗ Начальное общее образование</vt:lpstr>
      <vt:lpstr>2_10.04 ФЗ Начальное общее образование</vt:lpstr>
      <vt:lpstr>1_10.04 ФЗ Начальное общее образование</vt:lpstr>
      <vt:lpstr>6_10.04 ФЗ Начальное общее образование</vt:lpstr>
      <vt:lpstr>7_10.04 ФЗ Начальное общее образование</vt:lpstr>
      <vt:lpstr>8_10.04 ФЗ Начальное общее образование</vt:lpstr>
      <vt:lpstr>9_10.04 ФЗ Начальное общее образование</vt:lpstr>
      <vt:lpstr>10_10.04 ФЗ Начальное общее образование</vt:lpstr>
      <vt:lpstr>11_10.04 ФЗ Начальное общее образование</vt:lpstr>
      <vt:lpstr>12_10.04 ФЗ Начальное общее образование</vt:lpstr>
      <vt:lpstr>13_10.04 ФЗ Начальное общее образование</vt:lpstr>
      <vt:lpstr>14_10.04 ФЗ Начальное общее образование</vt:lpstr>
      <vt:lpstr>15_10.04 ФЗ Начальное общее образование</vt:lpstr>
      <vt:lpstr>16_10.04 ФЗ Начальное общее образование</vt:lpstr>
      <vt:lpstr>18_10.04 ФЗ Начальное общее образование</vt:lpstr>
      <vt:lpstr>19_10.04 ФЗ Начальное общее образование</vt:lpstr>
      <vt:lpstr>20_10.04 ФЗ Начальное общее образование</vt:lpstr>
      <vt:lpstr>21_10.04 ФЗ Начальное общее образование</vt:lpstr>
      <vt:lpstr>22_10.04 ФЗ Начальное общее образование</vt:lpstr>
      <vt:lpstr>Муниципальное бюджетное дошкольное образовательное учреждение  детский сад компенсирующего вида № 34 станицы Ленинградской  муниципального образования Ленинградский район </vt:lpstr>
      <vt:lpstr>Презентация PowerPoint</vt:lpstr>
      <vt:lpstr>ИННОВАЦИОННОСТЬ МОДЕЛЬ ТЕХНОПАРКА ДЕТСКОГО САДА</vt:lpstr>
      <vt:lpstr>ИННОВАЦИОННОСТЬ МОДЕЛЬ ФОРМИРОВАНИЯ ПРЕДПОСЫЛОК ИНЖЕНЕРНОГО МЫШЛЕНИЯ </vt:lpstr>
      <vt:lpstr>Презентация PowerPoint</vt:lpstr>
      <vt:lpstr>Презентация PowerPoint</vt:lpstr>
      <vt:lpstr>ИЗМЕРЕНИЕ И ОЦЕНКА КАЧЕСТВА ИННОВАЦИИ</vt:lpstr>
      <vt:lpstr>ИЗМЕРЕНИЕ И ОЦЕНКА КАЧЕСТВА ИННОВАЦИИ</vt:lpstr>
      <vt:lpstr>ИЗМЕРЕНИЕ И ОЦЕНКА КАЧЕСТВА ИННОВАЦИИ</vt:lpstr>
      <vt:lpstr>РЕЗУЛЬТАТИВНОСТЬ</vt:lpstr>
      <vt:lpstr>РЕЗУЛЬТАТИВНОСТЬ</vt:lpstr>
      <vt:lpstr>РЕЗУЛЬТАТИВНОСТЬ СОЗДАНИЕ ПРОДУКТОВ ИННОВАЦИОННОЙ ДЕЯТЕЛЬНОСТИ</vt:lpstr>
      <vt:lpstr>РЕЗУЛЬТАТИВНОСТЬ СОЗДАНИЕ ПРОДУКТОВ ИННОВАЦИОННОЙ ДЕЯТЕЛЬНОСТИ</vt:lpstr>
      <vt:lpstr>РЕЗУЛЬТАТИВНОСТЬ СОЗДАНИЕ ПРОДУКТОВ ИННОВАЦИОННОЙ ДЕЯТЕЛЬНОСТИ</vt:lpstr>
      <vt:lpstr>МАСШТАБНОСТЬ МЕТОДИЧЕСКОЙ СЕТИ</vt:lpstr>
      <vt:lpstr>МАСШТАБНОСТЬ МЕТОДИЧЕСКОЙ СЕТИ</vt:lpstr>
    </vt:vector>
  </TitlesOfParts>
  <Company>Pedcolledge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НАЧАЛЬНОЕ ОБЩЕЕ ОБРАЗОВАНИЕ В СВЕТЕ РЕАЛИЗАЦИИ ФЗ «ОБ ОБРАЗОВАНИИ». ПРОФЕССИОНАЛЬНЫЙ СТАНДАРТ ПЕДАГОГА (ПРОЕКТ) О ТРЕБОВАНИЯХ К ПЕДАГОГУ НАЧАЛЬНОЙ ШКОЛЫ.</dc:title>
  <dc:creator>Admin</dc:creator>
  <cp:lastModifiedBy>User</cp:lastModifiedBy>
  <cp:revision>380</cp:revision>
  <dcterms:created xsi:type="dcterms:W3CDTF">2013-04-13T05:33:47Z</dcterms:created>
  <dcterms:modified xsi:type="dcterms:W3CDTF">2022-01-17T18:28:54Z</dcterms:modified>
</cp:coreProperties>
</file>