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453" r:id="rId3"/>
    <p:sldId id="430" r:id="rId4"/>
    <p:sldId id="460" r:id="rId5"/>
    <p:sldId id="461" r:id="rId6"/>
    <p:sldId id="454" r:id="rId7"/>
    <p:sldId id="459" r:id="rId8"/>
    <p:sldId id="457" r:id="rId9"/>
    <p:sldId id="455" r:id="rId10"/>
    <p:sldId id="456" r:id="rId11"/>
    <p:sldId id="458" r:id="rId12"/>
    <p:sldId id="462" r:id="rId13"/>
    <p:sldId id="463" r:id="rId14"/>
    <p:sldId id="467" r:id="rId15"/>
    <p:sldId id="434" r:id="rId16"/>
    <p:sldId id="440" r:id="rId17"/>
    <p:sldId id="464" r:id="rId18"/>
    <p:sldId id="466" r:id="rId19"/>
    <p:sldId id="396" r:id="rId20"/>
  </p:sldIdLst>
  <p:sldSz cx="6096000" cy="3427413"/>
  <p:notesSz cx="6858000" cy="9144000"/>
  <p:defaultTextStyle>
    <a:defPPr>
      <a:defRPr lang="ru-RU"/>
    </a:defPPr>
    <a:lvl1pPr marL="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835" y="96"/>
      </p:cViewPr>
      <p:guideLst>
        <p:guide orient="horz" pos="2159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компетенций педагогов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541064361852893"/>
          <c:y val="4.931203881595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09861050842806"/>
          <c:y val="0.23169815740597863"/>
          <c:w val="0.81262011772006693"/>
          <c:h val="0.67596298823350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7F5-449D-B30F-81EB489D27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7F5-449D-B30F-81EB489D27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7F5-449D-B30F-81EB489D27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7F5-449D-B30F-81EB489D277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F5-449D-B30F-81EB489D27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105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методической поддержки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243375269860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82858405366807E-2"/>
          <c:y val="0.34266254802409046"/>
          <c:w val="0.90811713931274529"/>
          <c:h val="0.6555639256898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98-47D2-8B70-7F3F73A53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98-47D2-8B70-7F3F73A53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98-47D2-8B70-7F3F73A53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98-47D2-8B70-7F3F73A538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98-47D2-8B70-7F3F73A538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</a:t>
            </a:r>
            <a:r>
              <a:rPr lang="ru-RU" sz="105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54552727798413E-3"/>
          <c:y val="0.21189524324944448"/>
          <c:w val="0.94038840983416283"/>
          <c:h val="0.67196884864174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0E0-4576-B9ED-6D7C24A3CB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0E0-4576-B9ED-6D7C24A3CB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0E0-4576-B9ED-6D7C24A3CB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0E0-4576-B9ED-6D7C24A3CB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E0-4576-B9ED-6D7C24A3CB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105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сетевого взаимодействия</a:t>
            </a:r>
            <a:endParaRPr lang="ru-RU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172878064910033E-2"/>
          <c:y val="0.20612458128510039"/>
          <c:w val="0.92582712193509009"/>
          <c:h val="0.73498990908134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F9-4935-BF88-52C7647A6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F9-4935-BF88-52C7647A67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F9-4935-BF88-52C7647A67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7F9-4935-BF88-52C7647A67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F9-4935-BF88-52C7647A67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501539666938478E-2"/>
          <c:y val="6.0788251812521427E-2"/>
          <c:w val="0.9371783818198286"/>
          <c:h val="0.75720103718153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методическое обеспечение</c:v>
                </c:pt>
                <c:pt idx="1">
                  <c:v>участие в инновациях</c:v>
                </c:pt>
                <c:pt idx="2">
                  <c:v>диссеминация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7-479C-AF74-76C1746FDF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методическое обеспечение</c:v>
                </c:pt>
                <c:pt idx="1">
                  <c:v>участие в инновациях</c:v>
                </c:pt>
                <c:pt idx="2">
                  <c:v>диссеминация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7-479C-AF74-76C1746FDF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методическое обеспечение</c:v>
                </c:pt>
                <c:pt idx="1">
                  <c:v>участие в инновациях</c:v>
                </c:pt>
                <c:pt idx="2">
                  <c:v>диссеминация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097-479C-AF74-76C1746FD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2464400"/>
        <c:axId val="1572462736"/>
        <c:axId val="0"/>
      </c:bar3DChart>
      <c:catAx>
        <c:axId val="157246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462736"/>
        <c:crosses val="autoZero"/>
        <c:auto val="1"/>
        <c:lblAlgn val="ctr"/>
        <c:lblOffset val="100"/>
        <c:noMultiLvlLbl val="0"/>
      </c:catAx>
      <c:valAx>
        <c:axId val="15724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46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1010590038562882"/>
          <c:y val="0.85530349422682406"/>
          <c:w val="0.24490174137793685"/>
          <c:h val="9.8161167084309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93821453722113E-2"/>
          <c:y val="1.9580649824980555E-2"/>
          <c:w val="0.96490617854627792"/>
          <c:h val="0.8968255894572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0-4CF8-9C0A-1E52B03064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900-4CF8-9C0A-1E52B03064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900-4CF8-9C0A-1E52B0306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013247"/>
        <c:axId val="465017407"/>
      </c:barChart>
      <c:catAx>
        <c:axId val="46501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017407"/>
        <c:crosses val="autoZero"/>
        <c:auto val="1"/>
        <c:lblAlgn val="ctr"/>
        <c:lblOffset val="100"/>
        <c:noMultiLvlLbl val="0"/>
      </c:catAx>
      <c:valAx>
        <c:axId val="46501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013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22" y="1029029"/>
            <a:ext cx="6097834" cy="913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1082681"/>
            <a:ext cx="5735783" cy="869271"/>
          </a:xfrm>
        </p:spPr>
        <p:txBody>
          <a:bodyPr tIns="22855" bIns="22855" anchor="ctr">
            <a:normAutofit/>
          </a:bodyPr>
          <a:lstStyle>
            <a:lvl1pPr algn="ctr">
              <a:lnSpc>
                <a:spcPct val="80000"/>
              </a:lnSpc>
              <a:defRPr sz="3000" spc="75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97200"/>
            <a:ext cx="4572000" cy="65432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228554" indent="0" algn="ctr">
              <a:buNone/>
              <a:defRPr sz="1000"/>
            </a:lvl2pPr>
            <a:lvl3pPr marL="457109" indent="0" algn="ctr">
              <a:buNone/>
              <a:defRPr sz="1000"/>
            </a:lvl3pPr>
            <a:lvl4pPr marL="685663" indent="0" algn="ctr">
              <a:buNone/>
              <a:defRPr sz="1000"/>
            </a:lvl4pPr>
            <a:lvl5pPr marL="914217" indent="0" algn="ctr">
              <a:buNone/>
              <a:defRPr sz="1000"/>
            </a:lvl5pPr>
            <a:lvl6pPr marL="1142771" indent="0" algn="ctr">
              <a:buNone/>
              <a:defRPr sz="1000"/>
            </a:lvl6pPr>
            <a:lvl7pPr marL="1371326" indent="0" algn="ctr">
              <a:buNone/>
              <a:defRPr sz="1000"/>
            </a:lvl7pPr>
            <a:lvl8pPr marL="1599880" indent="0" algn="ctr">
              <a:buNone/>
              <a:defRPr sz="1000"/>
            </a:lvl8pPr>
            <a:lvl9pPr marL="1828434" indent="0" algn="ctr">
              <a:buNone/>
              <a:defRPr sz="1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656" y="0"/>
            <a:ext cx="1371600" cy="3427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312" y="137256"/>
            <a:ext cx="1201190" cy="29474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7256"/>
            <a:ext cx="3986646" cy="29474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3209941"/>
            <a:ext cx="1371598" cy="182478"/>
          </a:xfrm>
        </p:spPr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8068" y="3209941"/>
            <a:ext cx="2139835" cy="18247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524" y="3209941"/>
            <a:ext cx="439880" cy="182478"/>
          </a:xfrm>
        </p:spPr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7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8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22" y="1029029"/>
            <a:ext cx="6097834" cy="913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6" y="1103928"/>
            <a:ext cx="5257800" cy="837812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000" b="0" spc="75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96" y="2004239"/>
            <a:ext cx="5257800" cy="587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  <a:lvl2pPr marL="2285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2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7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3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8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7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672" y="1005374"/>
            <a:ext cx="2377440" cy="210214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5196" y="1005374"/>
            <a:ext cx="2377440" cy="210214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04" y="956292"/>
            <a:ext cx="2377440" cy="371375"/>
          </a:xfrm>
        </p:spPr>
        <p:txBody>
          <a:bodyPr anchor="ctr">
            <a:normAutofit/>
          </a:bodyPr>
          <a:lstStyle>
            <a:lvl1pPr marL="0" indent="0">
              <a:buNone/>
              <a:defRPr sz="10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504" y="1327668"/>
            <a:ext cx="2377440" cy="178225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5615" y="956292"/>
            <a:ext cx="2377440" cy="371375"/>
          </a:xfrm>
        </p:spPr>
        <p:txBody>
          <a:bodyPr anchor="ctr">
            <a:normAutofit/>
          </a:bodyPr>
          <a:lstStyle>
            <a:lvl1pPr marL="0" indent="0">
              <a:buNone/>
              <a:defRPr sz="10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5615" y="1327667"/>
            <a:ext cx="2377440" cy="178225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9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059536"/>
            <a:ext cx="3063240" cy="205644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4512" y="1073246"/>
            <a:ext cx="1600200" cy="171536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9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00"/>
            </a:lvl4pPr>
            <a:lvl5pPr marL="914217" indent="0">
              <a:buNone/>
              <a:defRPr sz="400"/>
            </a:lvl5pPr>
            <a:lvl6pPr marL="1142771" indent="0">
              <a:buNone/>
              <a:defRPr sz="400"/>
            </a:lvl6pPr>
            <a:lvl7pPr marL="1371326" indent="0">
              <a:buNone/>
              <a:defRPr sz="400"/>
            </a:lvl7pPr>
            <a:lvl8pPr marL="1599880" indent="0">
              <a:buNone/>
              <a:defRPr sz="400"/>
            </a:lvl8pPr>
            <a:lvl9pPr marL="1828434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0080" y="1105235"/>
            <a:ext cx="3063240" cy="1965050"/>
          </a:xfrm>
          <a:solidFill>
            <a:schemeClr val="tx2">
              <a:lumMod val="60000"/>
              <a:lumOff val="40000"/>
            </a:schemeClr>
          </a:solidFill>
        </p:spPr>
        <p:txBody>
          <a:bodyPr tIns="182843" anchor="t"/>
          <a:lstStyle>
            <a:lvl1pPr marL="0" indent="0" algn="ctr"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28554" indent="0">
              <a:buNone/>
              <a:defRPr sz="1400"/>
            </a:lvl2pPr>
            <a:lvl3pPr marL="457109" indent="0">
              <a:buNone/>
              <a:defRPr sz="1200"/>
            </a:lvl3pPr>
            <a:lvl4pPr marL="685663" indent="0">
              <a:buNone/>
              <a:defRPr sz="1000"/>
            </a:lvl4pPr>
            <a:lvl5pPr marL="914217" indent="0">
              <a:buNone/>
              <a:defRPr sz="1000"/>
            </a:lvl5pPr>
            <a:lvl6pPr marL="1142771" indent="0">
              <a:buNone/>
              <a:defRPr sz="1000"/>
            </a:lvl6pPr>
            <a:lvl7pPr marL="1371326" indent="0">
              <a:buNone/>
              <a:defRPr sz="1000"/>
            </a:lvl7pPr>
            <a:lvl8pPr marL="1599880" indent="0">
              <a:buNone/>
              <a:defRPr sz="1000"/>
            </a:lvl8pPr>
            <a:lvl9pPr marL="1828434" indent="0">
              <a:buNone/>
              <a:defRPr sz="1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5344" y="1074813"/>
            <a:ext cx="1600200" cy="1713707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9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00"/>
            </a:lvl4pPr>
            <a:lvl5pPr marL="914217" indent="0">
              <a:buNone/>
              <a:defRPr sz="400"/>
            </a:lvl5pPr>
            <a:lvl6pPr marL="1142771" indent="0">
              <a:buNone/>
              <a:defRPr sz="400"/>
            </a:lvl6pPr>
            <a:lvl7pPr marL="1371326" indent="0">
              <a:buNone/>
              <a:defRPr sz="400"/>
            </a:lvl7pPr>
            <a:lvl8pPr marL="1599880" indent="0">
              <a:buNone/>
              <a:defRPr sz="400"/>
            </a:lvl8pPr>
            <a:lvl9pPr marL="1828434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" y="88014"/>
            <a:ext cx="6094476" cy="822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460" y="142022"/>
            <a:ext cx="4892040" cy="754031"/>
          </a:xfrm>
          <a:prstGeom prst="rect">
            <a:avLst/>
          </a:prstGeom>
        </p:spPr>
        <p:txBody>
          <a:bodyPr vert="horz" lIns="45711" tIns="22855" rIns="45711" bIns="2285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460" y="1005374"/>
            <a:ext cx="4892040" cy="2102147"/>
          </a:xfrm>
          <a:prstGeom prst="rect">
            <a:avLst/>
          </a:prstGeom>
        </p:spPr>
        <p:txBody>
          <a:bodyPr vert="horz" lIns="45711" tIns="22855" rIns="45711" bIns="228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133" y="3209941"/>
            <a:ext cx="1500447" cy="182478"/>
          </a:xfrm>
          <a:prstGeom prst="rect">
            <a:avLst/>
          </a:prstGeom>
        </p:spPr>
        <p:txBody>
          <a:bodyPr vert="horz" lIns="45711" tIns="22855" rIns="22855" bIns="22855" rtlCol="0" anchor="ctr"/>
          <a:lstStyle>
            <a:lvl1pPr algn="l">
              <a:defRPr sz="500">
                <a:solidFill>
                  <a:schemeClr val="tx1"/>
                </a:solidFill>
              </a:defRPr>
            </a:lvl1pPr>
          </a:lstStyle>
          <a:p>
            <a:fld id="{982EE94C-5215-4337-9E8A-4236230D2DDD}" type="datetimeFigureOut">
              <a:rPr lang="ru-RU" smtClean="0"/>
              <a:pPr/>
              <a:t>вт 06.09.22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8236" y="3209941"/>
            <a:ext cx="2522220" cy="182478"/>
          </a:xfrm>
          <a:prstGeom prst="rect">
            <a:avLst/>
          </a:prstGeom>
        </p:spPr>
        <p:txBody>
          <a:bodyPr vert="horz" lIns="45711" tIns="22855" rIns="45711" bIns="22855" rtlCol="0" anchor="ctr"/>
          <a:lstStyle>
            <a:lvl1pPr algn="r">
              <a:defRPr sz="5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9464" y="3209941"/>
            <a:ext cx="473132" cy="182478"/>
          </a:xfrm>
          <a:prstGeom prst="rect">
            <a:avLst/>
          </a:prstGeom>
        </p:spPr>
        <p:txBody>
          <a:bodyPr vert="horz" lIns="22855" tIns="22855" rIns="45711" bIns="22855" rtlCol="0" anchor="ctr"/>
          <a:lstStyle>
            <a:lvl1pPr algn="l">
              <a:defRPr sz="600" b="0">
                <a:solidFill>
                  <a:schemeClr val="tx1"/>
                </a:solidFill>
              </a:defRPr>
            </a:lvl1pPr>
          </a:lstStyle>
          <a:p>
            <a:fld id="{6357AAB2-BE0A-4ECB-AEE9-18FF2A2B4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79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457109" rtl="0" eaLnBrk="1" latinLnBrk="0" hangingPunct="1">
        <a:lnSpc>
          <a:spcPct val="85000"/>
        </a:lnSpc>
        <a:spcBef>
          <a:spcPct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91422" indent="-91422" algn="l" defTabSz="457109" rtl="0" eaLnBrk="1" latinLnBrk="0" hangingPunct="1">
        <a:lnSpc>
          <a:spcPct val="90000"/>
        </a:lnSpc>
        <a:spcBef>
          <a:spcPts val="600"/>
        </a:spcBef>
        <a:spcAft>
          <a:spcPts val="100"/>
        </a:spcAft>
        <a:buClr>
          <a:schemeClr val="tx1"/>
        </a:buClr>
        <a:buFont typeface="Wingdings" pitchFamily="2" charset="2"/>
        <a:buChar char="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699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19976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34253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30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642172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735753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814337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902919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28" y="978058"/>
            <a:ext cx="5970494" cy="1471752"/>
          </a:xfrm>
        </p:spPr>
        <p:txBody>
          <a:bodyPr>
            <a:noAutofit/>
          </a:bodyPr>
          <a:lstStyle/>
          <a:p>
            <a:r>
              <a:rPr lang="ru-RU" sz="1600" b="1" cap="none" spc="2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Муниципальное дошкольное образовательное бюджетное учреждение </a:t>
            </a:r>
            <a:r>
              <a:rPr lang="ru-RU" sz="1600" b="1" cap="none" spc="25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детский </a:t>
            </a:r>
            <a:r>
              <a:rPr lang="ru-RU" sz="1600" b="1" cap="none" spc="2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сад № 83  имени атамана А.А. Головатого муниципального образования городской округ город-курорт Сочи Краснодарского края</a:t>
            </a:r>
            <a:br>
              <a:rPr lang="ru-RU" sz="1600" b="1" cap="none" spc="2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</a:br>
            <a:r>
              <a:rPr lang="ru-RU" sz="1600" b="1" cap="none" spc="2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/>
            </a:r>
            <a:br>
              <a:rPr lang="ru-RU" sz="1600" b="1" cap="none" spc="25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</a:br>
            <a:endParaRPr lang="ru-RU" sz="1600" b="1" cap="none" spc="25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281" y="2019504"/>
            <a:ext cx="5634737" cy="674798"/>
          </a:xfrm>
        </p:spPr>
        <p:txBody>
          <a:bodyPr>
            <a:normAutofit/>
          </a:bodyPr>
          <a:lstStyle/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КАЗАЧЬЯ ОБРАЗОВАТЕЛЬНАЯ ОРГАНИЗАЦИЯ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8" y="83127"/>
            <a:ext cx="1176523" cy="791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77005"/>
            <a:ext cx="762661" cy="9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16" y="142022"/>
            <a:ext cx="5828688" cy="754031"/>
          </a:xfrm>
        </p:spPr>
        <p:txBody>
          <a:bodyPr/>
          <a:lstStyle/>
          <a:p>
            <a:r>
              <a:rPr lang="ru-RU" sz="1400" b="1" dirty="0">
                <a:solidFill>
                  <a:srgbClr val="099BDD"/>
                </a:solidFill>
              </a:rPr>
              <a:t>Развитие сетевого взаимодействия</a:t>
            </a:r>
            <a:r>
              <a:rPr lang="en-US" sz="1400" b="1" dirty="0">
                <a:solidFill>
                  <a:srgbClr val="099BDD"/>
                </a:solidFill>
              </a:rPr>
              <a:t> </a:t>
            </a:r>
            <a:r>
              <a:rPr lang="ru-RU" sz="1400" b="1" dirty="0" smtClean="0">
                <a:solidFill>
                  <a:srgbClr val="099BDD"/>
                </a:solidFill>
              </a:rPr>
              <a:t>Контрольный  </a:t>
            </a:r>
            <a:r>
              <a:rPr lang="ru-RU" sz="1400" b="1" dirty="0">
                <a:solidFill>
                  <a:srgbClr val="099BDD"/>
                </a:solidFill>
              </a:rPr>
              <a:t>этап  </a:t>
            </a:r>
            <a:r>
              <a:rPr lang="en-US" sz="1400" b="1" dirty="0">
                <a:solidFill>
                  <a:srgbClr val="099BDD"/>
                </a:solidFill>
              </a:rPr>
              <a:t>- </a:t>
            </a:r>
            <a:r>
              <a:rPr lang="en-US" b="1" dirty="0" smtClean="0">
                <a:solidFill>
                  <a:srgbClr val="099BDD"/>
                </a:solidFill>
              </a:rPr>
              <a:t>202</a:t>
            </a:r>
            <a:r>
              <a:rPr lang="ru-RU" b="1" dirty="0" smtClean="0">
                <a:solidFill>
                  <a:srgbClr val="099BDD"/>
                </a:solidFill>
              </a:rPr>
              <a:t>2</a:t>
            </a:r>
            <a:r>
              <a:rPr lang="ru-RU" sz="1400" b="1" dirty="0" smtClean="0">
                <a:solidFill>
                  <a:srgbClr val="099BDD"/>
                </a:solidFill>
              </a:rPr>
              <a:t> </a:t>
            </a:r>
            <a:r>
              <a:rPr lang="ru-RU" sz="1400" b="1" dirty="0">
                <a:solidFill>
                  <a:srgbClr val="099BDD"/>
                </a:solidFill>
              </a:rPr>
              <a:t>Г. </a:t>
            </a:r>
            <a:r>
              <a:rPr lang="ru-RU" b="1" dirty="0">
                <a:solidFill>
                  <a:srgbClr val="099BDD"/>
                </a:solidFill>
              </a:rPr>
              <a:t>- </a:t>
            </a:r>
            <a:r>
              <a:rPr lang="ru-RU" b="1" dirty="0" smtClean="0">
                <a:solidFill>
                  <a:srgbClr val="099BDD"/>
                </a:solidFill>
              </a:rPr>
              <a:t>22 </a:t>
            </a:r>
            <a:r>
              <a:rPr lang="ru-RU" sz="1400" b="1" dirty="0" smtClean="0">
                <a:solidFill>
                  <a:srgbClr val="099BDD"/>
                </a:solidFill>
              </a:rPr>
              <a:t>муниципалитета </a:t>
            </a:r>
            <a:r>
              <a:rPr lang="ru-RU" sz="1400" b="1" dirty="0">
                <a:solidFill>
                  <a:srgbClr val="099BDD"/>
                </a:solidFill>
              </a:rPr>
              <a:t>- </a:t>
            </a:r>
            <a:r>
              <a:rPr lang="ru-RU" sz="1600" b="1" dirty="0" smtClean="0">
                <a:solidFill>
                  <a:srgbClr val="099BDD"/>
                </a:solidFill>
              </a:rPr>
              <a:t>54 </a:t>
            </a:r>
            <a:r>
              <a:rPr lang="ru-RU" sz="1400" b="1" dirty="0">
                <a:solidFill>
                  <a:srgbClr val="099BDD"/>
                </a:solidFill>
              </a:rPr>
              <a:t>детских садов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6" y="1012197"/>
            <a:ext cx="5528693" cy="223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54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85" y="142022"/>
            <a:ext cx="5828689" cy="754031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Дошкольные образовательные организации Краснодарского края с  региональным статусом</a:t>
            </a:r>
            <a:br>
              <a:rPr lang="ru-RU" sz="1400" b="1" dirty="0" smtClean="0"/>
            </a:br>
            <a:r>
              <a:rPr lang="ru-RU" sz="1400" b="1" dirty="0" smtClean="0"/>
              <a:t> «казачья образовательная организация»</a:t>
            </a:r>
            <a:br>
              <a:rPr lang="ru-RU" sz="1400" b="1" dirty="0" smtClean="0"/>
            </a:br>
            <a:endParaRPr lang="ru-RU" sz="1400" b="1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173751"/>
              </p:ext>
            </p:extLst>
          </p:nvPr>
        </p:nvGraphicFramePr>
        <p:xfrm>
          <a:off x="293391" y="990218"/>
          <a:ext cx="5686884" cy="22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89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7" y="142022"/>
            <a:ext cx="5906925" cy="754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Диссеминация  КИП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работа методической сети «казачий круг дошколят </a:t>
            </a:r>
            <a:r>
              <a:rPr lang="ru-RU" sz="1400" b="1" dirty="0" err="1" smtClean="0"/>
              <a:t>кубани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344645"/>
              </p:ext>
            </p:extLst>
          </p:nvPr>
        </p:nvGraphicFramePr>
        <p:xfrm>
          <a:off x="88017" y="935296"/>
          <a:ext cx="595582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86">
                  <a:extLst>
                    <a:ext uri="{9D8B030D-6E8A-4147-A177-3AD203B41FA5}">
                      <a16:colId xmlns:a16="http://schemas.microsoft.com/office/drawing/2014/main" val="3643996222"/>
                    </a:ext>
                  </a:extLst>
                </a:gridCol>
                <a:gridCol w="1799462">
                  <a:extLst>
                    <a:ext uri="{9D8B030D-6E8A-4147-A177-3AD203B41FA5}">
                      <a16:colId xmlns:a16="http://schemas.microsoft.com/office/drawing/2014/main" val="3035004570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1332045884"/>
                    </a:ext>
                  </a:extLst>
                </a:gridCol>
              </a:tblGrid>
              <a:tr h="393606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мероприятия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мероприятия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 диссеминации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7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 «Дни науки социально-педагогического факультета»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Актуальные проблемы теории и практики психолого-педагогического образования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опыта работы по теме: «Мониторинг результативности патриотического и духовно-нравственного воспитания дошкольников в группах казачьей направленности Краснодарского края»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4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ДПП ПК  ГБОУ ИРО Краснодарского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участников образовательных отношений в условиях реализации ФГОС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«Организация художественно-эстетического развития старших дошкольников с учетом гендерного подхода»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5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для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елегации из числа руководителей МО Республики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в дошкольном учреждении со статусом «казачья образовательная организация»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Обзорная экскурсия по детскому саду с элементами контактного взаимодействия с воспитанниками казачьих групп.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системы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-образовательной деятельности в группах казачьей направленности.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1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3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9" y="142022"/>
            <a:ext cx="5950933" cy="75403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Диссеминация  КИП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работа методической сети «казачий круг дошколят </a:t>
            </a:r>
            <a:r>
              <a:rPr lang="ru-RU" sz="1400" b="1" dirty="0" err="1" smtClean="0"/>
              <a:t>кубани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77706"/>
              </p:ext>
            </p:extLst>
          </p:nvPr>
        </p:nvGraphicFramePr>
        <p:xfrm>
          <a:off x="1" y="839247"/>
          <a:ext cx="6095998" cy="258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989">
                  <a:extLst>
                    <a:ext uri="{9D8B030D-6E8A-4147-A177-3AD203B41FA5}">
                      <a16:colId xmlns:a16="http://schemas.microsoft.com/office/drawing/2014/main" val="3643996222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3035004570"/>
                    </a:ext>
                  </a:extLst>
                </a:gridCol>
                <a:gridCol w="2477438">
                  <a:extLst>
                    <a:ext uri="{9D8B030D-6E8A-4147-A177-3AD203B41FA5}">
                      <a16:colId xmlns:a16="http://schemas.microsoft.com/office/drawing/2014/main" val="1332045884"/>
                    </a:ext>
                  </a:extLst>
                </a:gridCol>
              </a:tblGrid>
              <a:tr h="393606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мероприятия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мероприятия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 диссеминации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7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для педагогов-психологов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Нетрадиционные методы работы педагога-психолога в условиях детского сада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«Психолого-педагогическое сопровождение старших дошкольниках в группах казачьей направленности с учетом гендерного подхода»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44212"/>
                  </a:ext>
                </a:extLst>
              </a:tr>
              <a:tr h="759548">
                <a:tc>
                  <a:txBody>
                    <a:bodyPr/>
                    <a:lstStyle/>
                    <a:p>
                      <a:pPr marL="0" marR="0" lvl="0" indent="0" algn="l" defTabSz="4571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Посещение МДОБУ детского сада № 83 им. атамана А.А. Головатого кадетами Молодёжной казачьей организации «Засечная черта» г. Калуга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Сетевое взаимодействие казачьих образовательных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сетевого взаимодействия педагогов Краснодарского края, реализующих казачье образование в дошкольных организациях «Казачий круг дошколят Кубани»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5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ДПП ПК ГБОУ ИРО Краснодарского края,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Анапа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 и содержательный аспекты функционирования групп казачьей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парциальной программы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«Организация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-образовательной деятельности в группе казачьей направленности»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1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5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67" y="1023218"/>
            <a:ext cx="3373608" cy="230676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/>
              <a:t>Диссеминация  КИП</a:t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633151" y="1074813"/>
            <a:ext cx="2249325" cy="218182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Статья </a:t>
            </a:r>
            <a:r>
              <a:rPr lang="ru-RU" sz="1200" b="1" dirty="0" err="1" smtClean="0">
                <a:solidFill>
                  <a:srgbClr val="002060"/>
                </a:solidFill>
              </a:rPr>
              <a:t>Дряпак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В.А.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Мониторинг </a:t>
            </a:r>
            <a:r>
              <a:rPr lang="ru-RU" sz="1200" dirty="0">
                <a:solidFill>
                  <a:srgbClr val="002060"/>
                </a:solidFill>
              </a:rPr>
              <a:t>результативности патриотического и духовно-нравственного воспитания дошкольников в группах казачьей направленности Краснодарского края /Научно-методический журнал «Школа будущего</a:t>
            </a:r>
            <a:r>
              <a:rPr lang="ru-RU" sz="1200" dirty="0" smtClean="0">
                <a:solidFill>
                  <a:srgbClr val="002060"/>
                </a:solidFill>
              </a:rPr>
              <a:t>» / № </a:t>
            </a:r>
            <a:r>
              <a:rPr lang="ru-RU" sz="1200" dirty="0">
                <a:solidFill>
                  <a:srgbClr val="002060"/>
                </a:solidFill>
              </a:rPr>
              <a:t>2, 2022г.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5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39" y="125929"/>
            <a:ext cx="5925134" cy="640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дошкольные организации из 22 муниципалитетов Краснодарского края  принимают участие в реализации детско-взрослого проекта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Посткроссинг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детскими садами»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697" y="562111"/>
            <a:ext cx="3959586" cy="2627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39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4" y="2416967"/>
            <a:ext cx="1294056" cy="97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6" y="1169994"/>
            <a:ext cx="1511182" cy="101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8" y="1121104"/>
            <a:ext cx="1541304" cy="1038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08" y="2391231"/>
            <a:ext cx="1362687" cy="1022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" y="1133940"/>
            <a:ext cx="1385258" cy="923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468" y="888018"/>
            <a:ext cx="593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7684" y="2187353"/>
            <a:ext cx="1220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Должанская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895" y="2153675"/>
            <a:ext cx="1309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685" y="914948"/>
            <a:ext cx="124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4114" y="936155"/>
            <a:ext cx="431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490" y="2214462"/>
            <a:ext cx="1117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Шкуринская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16" y="2376010"/>
            <a:ext cx="1216451" cy="9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Изданные инновационные продукты</a:t>
            </a:r>
            <a:endParaRPr lang="ru-RU" sz="1800" b="1" dirty="0"/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83432"/>
              </p:ext>
            </p:extLst>
          </p:nvPr>
        </p:nvGraphicFramePr>
        <p:xfrm>
          <a:off x="469434" y="970558"/>
          <a:ext cx="1672315" cy="236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434" y="970558"/>
                        <a:ext cx="1672315" cy="236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337343" y="1073246"/>
            <a:ext cx="3623371" cy="216871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И.В. </a:t>
            </a:r>
            <a:r>
              <a:rPr lang="ru-RU" sz="1600" dirty="0" err="1">
                <a:solidFill>
                  <a:srgbClr val="002060"/>
                </a:solidFill>
              </a:rPr>
              <a:t>Аввакумова</a:t>
            </a:r>
            <a:r>
              <a:rPr lang="ru-RU" sz="1600" dirty="0">
                <a:solidFill>
                  <a:srgbClr val="002060"/>
                </a:solidFill>
              </a:rPr>
              <a:t>, В.А. </a:t>
            </a:r>
            <a:r>
              <a:rPr lang="ru-RU" sz="1600" dirty="0" err="1">
                <a:solidFill>
                  <a:srgbClr val="002060"/>
                </a:solidFill>
              </a:rPr>
              <a:t>Дряпак</a:t>
            </a:r>
            <a:r>
              <a:rPr lang="ru-RU" sz="1600" dirty="0">
                <a:solidFill>
                  <a:srgbClr val="002060"/>
                </a:solidFill>
              </a:rPr>
              <a:t> / </a:t>
            </a:r>
            <a:r>
              <a:rPr lang="ru-RU" sz="1600" b="1" dirty="0">
                <a:solidFill>
                  <a:srgbClr val="002060"/>
                </a:solidFill>
              </a:rPr>
              <a:t>парциальная программа духовно-нравственного воспитания дошкольников </a:t>
            </a:r>
            <a:r>
              <a:rPr lang="ru-RU" sz="1600" dirty="0">
                <a:solidFill>
                  <a:srgbClr val="002060"/>
                </a:solidFill>
              </a:rPr>
              <a:t>/ Откройте сердца для добродетели- Сочи: РИЦ ФГБОУ ВО «СГУ» 2022. – 120 с., </a:t>
            </a:r>
            <a:r>
              <a:rPr lang="ru-RU" sz="1600" b="1" dirty="0">
                <a:solidFill>
                  <a:srgbClr val="002060"/>
                </a:solidFill>
              </a:rPr>
              <a:t>60 экз.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075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2814" y="1059536"/>
            <a:ext cx="1609641" cy="2275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11" y="142022"/>
            <a:ext cx="5633095" cy="754031"/>
          </a:xfrm>
        </p:spPr>
        <p:txBody>
          <a:bodyPr/>
          <a:lstStyle/>
          <a:p>
            <a:pPr algn="ctr"/>
            <a:r>
              <a:rPr lang="ru-RU" b="1" dirty="0"/>
              <a:t>Изданные инновационные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24" y="1059536"/>
            <a:ext cx="3730948" cy="205644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М.В. </a:t>
            </a:r>
            <a:r>
              <a:rPr lang="ru-RU" sz="1800" dirty="0" err="1">
                <a:solidFill>
                  <a:srgbClr val="002060"/>
                </a:solidFill>
              </a:rPr>
              <a:t>Фурасьева</a:t>
            </a:r>
            <a:r>
              <a:rPr lang="ru-RU" sz="1800" dirty="0">
                <a:solidFill>
                  <a:srgbClr val="002060"/>
                </a:solidFill>
              </a:rPr>
              <a:t>, И.В. </a:t>
            </a:r>
            <a:r>
              <a:rPr lang="ru-RU" sz="1800" dirty="0" err="1">
                <a:solidFill>
                  <a:srgbClr val="002060"/>
                </a:solidFill>
              </a:rPr>
              <a:t>Аввакумова</a:t>
            </a:r>
            <a:r>
              <a:rPr lang="ru-RU" sz="1800" dirty="0">
                <a:solidFill>
                  <a:srgbClr val="002060"/>
                </a:solidFill>
              </a:rPr>
              <a:t>, В.А. </a:t>
            </a:r>
            <a:r>
              <a:rPr lang="ru-RU" sz="1800" dirty="0" err="1">
                <a:solidFill>
                  <a:srgbClr val="002060"/>
                </a:solidFill>
              </a:rPr>
              <a:t>Дряпак</a:t>
            </a:r>
            <a:r>
              <a:rPr lang="ru-RU" sz="1800" dirty="0">
                <a:solidFill>
                  <a:srgbClr val="002060"/>
                </a:solidFill>
              </a:rPr>
              <a:t> /</a:t>
            </a:r>
            <a:r>
              <a:rPr lang="ru-RU" sz="1800" b="1" dirty="0">
                <a:solidFill>
                  <a:srgbClr val="002060"/>
                </a:solidFill>
              </a:rPr>
              <a:t>парциальная программа</a:t>
            </a:r>
            <a:r>
              <a:rPr lang="ru-RU" sz="1800" dirty="0">
                <a:solidFill>
                  <a:srgbClr val="002060"/>
                </a:solidFill>
              </a:rPr>
              <a:t>/ </a:t>
            </a:r>
            <a:r>
              <a:rPr lang="ru-RU" sz="1800" dirty="0" err="1">
                <a:solidFill>
                  <a:srgbClr val="002060"/>
                </a:solidFill>
              </a:rPr>
              <a:t>Воспитательно</a:t>
            </a:r>
            <a:r>
              <a:rPr lang="ru-RU" sz="1800" dirty="0">
                <a:solidFill>
                  <a:srgbClr val="002060"/>
                </a:solidFill>
              </a:rPr>
              <a:t>-образовательная деятельность в группах казачьей направленности дошкольной организации – Сочи: РИЦ ФГБОУ ВО «СГУ», 2022- 56 </a:t>
            </a:r>
            <a:r>
              <a:rPr lang="ru-RU" sz="1800" dirty="0" err="1">
                <a:solidFill>
                  <a:srgbClr val="002060"/>
                </a:solidFill>
              </a:rPr>
              <a:t>стр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b="1" dirty="0">
                <a:solidFill>
                  <a:srgbClr val="002060"/>
                </a:solidFill>
              </a:rPr>
              <a:t>60 </a:t>
            </a:r>
            <a:r>
              <a:rPr lang="ru-RU" sz="1800" b="1" dirty="0" smtClean="0">
                <a:solidFill>
                  <a:srgbClr val="002060"/>
                </a:solidFill>
              </a:rPr>
              <a:t>экз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27024" y="1059537"/>
            <a:ext cx="1721223" cy="21726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0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11" y="142022"/>
            <a:ext cx="5633095" cy="754031"/>
          </a:xfrm>
        </p:spPr>
        <p:txBody>
          <a:bodyPr/>
          <a:lstStyle/>
          <a:p>
            <a:pPr algn="ctr"/>
            <a:r>
              <a:rPr lang="ru-RU" b="1" dirty="0"/>
              <a:t>Изданные инновационные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5" y="1059536"/>
            <a:ext cx="4053677" cy="205644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Н.В. Гончарова, Ю.А. </a:t>
            </a:r>
            <a:r>
              <a:rPr lang="ru-RU" sz="1800" dirty="0" err="1">
                <a:solidFill>
                  <a:srgbClr val="002060"/>
                </a:solidFill>
              </a:rPr>
              <a:t>Кармалюк</a:t>
            </a:r>
            <a:r>
              <a:rPr lang="ru-RU" sz="1800" dirty="0">
                <a:solidFill>
                  <a:srgbClr val="002060"/>
                </a:solidFill>
              </a:rPr>
              <a:t> / </a:t>
            </a:r>
            <a:r>
              <a:rPr lang="ru-RU" sz="1800" b="1" dirty="0">
                <a:solidFill>
                  <a:srgbClr val="002060"/>
                </a:solidFill>
              </a:rPr>
              <a:t>парциальная программа физического воспитания дошкольников </a:t>
            </a:r>
            <a:r>
              <a:rPr lang="ru-RU" sz="1800" dirty="0">
                <a:solidFill>
                  <a:srgbClr val="002060"/>
                </a:solidFill>
              </a:rPr>
              <a:t>/ Казачьи игры и забавы- Сочи: РИЦ ФГБОУ ВО «СГУ», 2022- 60 </a:t>
            </a:r>
            <a:r>
              <a:rPr lang="ru-RU" sz="1800" dirty="0" err="1">
                <a:solidFill>
                  <a:srgbClr val="002060"/>
                </a:solidFill>
              </a:rPr>
              <a:t>стр</a:t>
            </a:r>
            <a:r>
              <a:rPr lang="ru-RU" sz="1800" dirty="0">
                <a:solidFill>
                  <a:srgbClr val="002060"/>
                </a:solidFill>
              </a:rPr>
              <a:t>,  </a:t>
            </a:r>
            <a:r>
              <a:rPr lang="ru-RU" sz="1800" b="1" dirty="0">
                <a:solidFill>
                  <a:srgbClr val="002060"/>
                </a:solidFill>
              </a:rPr>
              <a:t>60 </a:t>
            </a:r>
            <a:r>
              <a:rPr lang="ru-RU" sz="1800" b="1" dirty="0" smtClean="0">
                <a:solidFill>
                  <a:srgbClr val="002060"/>
                </a:solidFill>
              </a:rPr>
              <a:t>экз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71518" y="1059537"/>
            <a:ext cx="1476730" cy="27545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711" y="962010"/>
            <a:ext cx="1686995" cy="238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6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26" y="203414"/>
            <a:ext cx="5039032" cy="216981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ru-RU" sz="6900" b="1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6900" b="1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за внимание!</a:t>
            </a:r>
            <a:endParaRPr lang="ru-RU" sz="6900" b="1" dirty="0">
              <a:ln w="1905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5196" y="1026865"/>
            <a:ext cx="5530408" cy="909511"/>
          </a:xfrm>
        </p:spPr>
        <p:txBody>
          <a:bodyPr>
            <a:normAutofit/>
          </a:bodyPr>
          <a:lstStyle/>
          <a:p>
            <a:r>
              <a:rPr lang="ru-RU" sz="1800" b="1" i="1" dirty="0" err="1" smtClean="0"/>
              <a:t>Посткроссинг</a:t>
            </a:r>
            <a:r>
              <a:rPr lang="ru-RU" sz="1800" b="1" i="1" dirty="0" smtClean="0"/>
              <a:t> между детскими садами.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Казачий круг дошколят </a:t>
            </a:r>
            <a:r>
              <a:rPr lang="ru-RU" sz="1800" b="1" i="1" dirty="0" err="1" smtClean="0"/>
              <a:t>кубани</a:t>
            </a:r>
            <a:endParaRPr lang="ru-RU" sz="18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797" y="2298225"/>
            <a:ext cx="5911816" cy="70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Отчет о реализации проекта краевой инновационной площадки за 2022 год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04" y="53788"/>
            <a:ext cx="1003182" cy="924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b="27"/>
          <a:stretch>
            <a:fillRect/>
          </a:stretch>
        </p:blipFill>
        <p:spPr>
          <a:xfrm>
            <a:off x="210009" y="42642"/>
            <a:ext cx="898829" cy="93532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43362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57" y="142022"/>
            <a:ext cx="5936265" cy="75403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ОСНОВНАЯ ИДЕЯ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Проекта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– объединение И  ОРГАНИЗАЦИЯ сетевого ОБЩЕНИЯ 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всех участников детско-взрослого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51561"/>
              </p:ext>
            </p:extLst>
          </p:nvPr>
        </p:nvGraphicFramePr>
        <p:xfrm>
          <a:off x="215151" y="990218"/>
          <a:ext cx="5642876" cy="235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648">
                  <a:extLst>
                    <a:ext uri="{9D8B030D-6E8A-4147-A177-3AD203B41FA5}">
                      <a16:colId xmlns:a16="http://schemas.microsoft.com/office/drawing/2014/main" val="3425598363"/>
                    </a:ext>
                  </a:extLst>
                </a:gridCol>
                <a:gridCol w="4606228">
                  <a:extLst>
                    <a:ext uri="{9D8B030D-6E8A-4147-A177-3AD203B41FA5}">
                      <a16:colId xmlns:a16="http://schemas.microsoft.com/office/drawing/2014/main" val="699580761"/>
                    </a:ext>
                  </a:extLst>
                </a:gridCol>
              </a:tblGrid>
              <a:tr h="1107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ЦЕЛИ ПРОЕКТА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1.Формирование патриотического начала, познавательной и творческой активности дошкольников через технологию </a:t>
                      </a:r>
                      <a:r>
                        <a:rPr lang="ru-RU" dirty="0" err="1" smtClean="0">
                          <a:solidFill>
                            <a:srgbClr val="7030A0"/>
                          </a:solidFill>
                        </a:rPr>
                        <a:t>посткроссинг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- обмен письмами и открытками со сверстниками казачьих детских садов.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2.Создание сообщества педагогов-дошкольников Краснодарского края, организация сетевого взаимодействия педагогов ДОО с группами казачьей направленности, со статусом «казачья образовательная организация».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89229"/>
                  </a:ext>
                </a:extLst>
              </a:tr>
              <a:tr h="12518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ЗАДАЧИ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II</a:t>
                      </a:r>
                      <a:r>
                        <a:rPr lang="en-US" sz="1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ЭТАПА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1.Обеспечение условий для реализации детского проекта «Казачий круг дошколят Кубани. Обмен письмами и открытками между детскими садами».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2. Заключение соглашений о совместной деятельности с новыми сетевыми партнерами (регион, РФ).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3.Транслирование опыта работы участников проекта на семинарах-практикумах и мастер-классах.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4. Планирование и организация совместных мероприятий с сетевыми партнерами.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5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57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142022"/>
            <a:ext cx="5755341" cy="75403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/>
              <a:t>Инновационность</a:t>
            </a:r>
            <a:r>
              <a:rPr lang="ru-RU" sz="1800" b="1" dirty="0" smtClean="0"/>
              <a:t> проекта определяется: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65" y="1005374"/>
            <a:ext cx="5897147" cy="210214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- </a:t>
            </a:r>
            <a:r>
              <a:rPr lang="ru-RU" sz="1600" dirty="0">
                <a:solidFill>
                  <a:srgbClr val="002060"/>
                </a:solidFill>
              </a:rPr>
              <a:t> решением задач патриотического и духовно-нравственного воспитания дошкольников на основе этнокультурных традиций казачества, формирования положительного отношения к родному краю через «живое общение», обмен письмами и открытками со сверстниками из разных муниципалитетов;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созданием нового информационного сообщества педагогов «Казачий круг дошколят Кубани» в рамках обмена опытом работы по казачьему образованию дошкольников.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Результативность реализации деятельности инновационной площадки в </a:t>
            </a:r>
            <a:r>
              <a:rPr lang="ru-RU" sz="2400" b="1" dirty="0" smtClean="0"/>
              <a:t>2022</a:t>
            </a:r>
            <a:r>
              <a:rPr lang="ru-RU" sz="1600" b="1" dirty="0" smtClean="0"/>
              <a:t> году                 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977786"/>
              </p:ext>
            </p:extLst>
          </p:nvPr>
        </p:nvGraphicFramePr>
        <p:xfrm>
          <a:off x="83128" y="982858"/>
          <a:ext cx="1255092" cy="177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28" y="982858"/>
                        <a:ext cx="1255092" cy="177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359320" y="982858"/>
            <a:ext cx="2669851" cy="2317784"/>
          </a:xfrm>
        </p:spPr>
        <p:txBody>
          <a:bodyPr>
            <a:normAutofit fontScale="92500"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 теоретической части деятельности инновационной площадки в этом году была разработана и защищена магистерская диссертация на тему: «Организация  сетевого взаимодействия дошкольных казачьих образовательных организаций Краснодарского края», где была представлена модель процесса  организации сетевым взаимодействием казачьих образовательных организаций и результат по 4 критериям: рост компетенции педагогов; диссеминация, рост обеспечения методической поддержки и сетевого взаимодействия.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0561" y="1827278"/>
            <a:ext cx="1311258" cy="1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47" y="88017"/>
            <a:ext cx="5588529" cy="3276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16" y="142022"/>
            <a:ext cx="5843358" cy="75403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Результат </a:t>
            </a:r>
            <a:r>
              <a:rPr lang="ru-RU" sz="1600" b="1" dirty="0"/>
              <a:t>организации сетевого взаимодействия дошкольных казачьих образовательных организаций</a:t>
            </a:r>
            <a:br>
              <a:rPr lang="ru-RU" sz="1600" b="1" dirty="0"/>
            </a:b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24811"/>
              </p:ext>
            </p:extLst>
          </p:nvPr>
        </p:nvGraphicFramePr>
        <p:xfrm>
          <a:off x="190704" y="963297"/>
          <a:ext cx="2425360" cy="107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3323879"/>
              </p:ext>
            </p:extLst>
          </p:nvPr>
        </p:nvGraphicFramePr>
        <p:xfrm>
          <a:off x="3168617" y="989850"/>
          <a:ext cx="2518268" cy="104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30975677"/>
              </p:ext>
            </p:extLst>
          </p:nvPr>
        </p:nvGraphicFramePr>
        <p:xfrm>
          <a:off x="190705" y="2135280"/>
          <a:ext cx="2425360" cy="120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55253568"/>
              </p:ext>
            </p:extLst>
          </p:nvPr>
        </p:nvGraphicFramePr>
        <p:xfrm>
          <a:off x="3168617" y="2185833"/>
          <a:ext cx="2518268" cy="115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803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838" y="186030"/>
            <a:ext cx="5833579" cy="75403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Показатели повышения уровня компетентностей педагогов- участников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809310"/>
              </p:ext>
            </p:extLst>
          </p:nvPr>
        </p:nvGraphicFramePr>
        <p:xfrm>
          <a:off x="479204" y="1004887"/>
          <a:ext cx="5447282" cy="223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69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8" y="138877"/>
            <a:ext cx="5916705" cy="754031"/>
          </a:xfrm>
        </p:spPr>
        <p:txBody>
          <a:bodyPr>
            <a:normAutofit/>
          </a:bodyPr>
          <a:lstStyle/>
          <a:p>
            <a:r>
              <a:rPr lang="ru-RU" sz="1400" b="1" dirty="0"/>
              <a:t>Развитие сетевого </a:t>
            </a:r>
            <a:r>
              <a:rPr lang="ru-RU" sz="1400" b="1" dirty="0" smtClean="0"/>
              <a:t>взаимодействия</a:t>
            </a:r>
            <a:r>
              <a:rPr lang="en-US" sz="1400" b="1" dirty="0" smtClean="0"/>
              <a:t> </a:t>
            </a:r>
            <a:r>
              <a:rPr lang="ru-RU" sz="1400" b="1" dirty="0" smtClean="0"/>
              <a:t>Констатирующий </a:t>
            </a:r>
            <a:r>
              <a:rPr lang="ru-RU" sz="1400" b="1" dirty="0"/>
              <a:t>этап </a:t>
            </a:r>
            <a:r>
              <a:rPr lang="ru-RU" sz="1400" b="1" dirty="0" smtClean="0"/>
              <a:t> </a:t>
            </a:r>
            <a:r>
              <a:rPr lang="en-US" sz="1400" b="1" dirty="0" smtClean="0"/>
              <a:t>- </a:t>
            </a:r>
            <a:r>
              <a:rPr lang="en-US" b="1" dirty="0" smtClean="0"/>
              <a:t>2020</a:t>
            </a:r>
            <a:r>
              <a:rPr lang="ru-RU" sz="1400" b="1" dirty="0"/>
              <a:t> Г</a:t>
            </a:r>
            <a:r>
              <a:rPr lang="ru-RU" sz="1400" b="1" dirty="0" smtClean="0"/>
              <a:t>. - </a:t>
            </a:r>
            <a:r>
              <a:rPr lang="ru-RU" sz="1600" b="1" dirty="0" smtClean="0"/>
              <a:t>9</a:t>
            </a:r>
            <a:r>
              <a:rPr lang="ru-RU" sz="1400" b="1" dirty="0" smtClean="0"/>
              <a:t> </a:t>
            </a:r>
            <a:r>
              <a:rPr lang="ru-RU" sz="1400" b="1" dirty="0"/>
              <a:t>муниципалитетов - </a:t>
            </a:r>
            <a:r>
              <a:rPr lang="ru-RU" sz="1600" b="1" dirty="0"/>
              <a:t>12 </a:t>
            </a:r>
            <a:r>
              <a:rPr lang="ru-RU" sz="1400" b="1" dirty="0"/>
              <a:t>детских </a:t>
            </a:r>
            <a:r>
              <a:rPr lang="ru-RU" sz="1400" b="1" dirty="0" smtClean="0"/>
              <a:t>садов</a:t>
            </a:r>
            <a:endParaRPr lang="ru-RU" sz="14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7" y="1041536"/>
            <a:ext cx="5452900" cy="229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14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763</Words>
  <Application>Microsoft Office PowerPoint</Application>
  <PresentationFormat>Произвольный</PresentationFormat>
  <Paragraphs>76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Corbel</vt:lpstr>
      <vt:lpstr>Monotype Corsiva</vt:lpstr>
      <vt:lpstr>Times New Roman</vt:lpstr>
      <vt:lpstr>Wingdings</vt:lpstr>
      <vt:lpstr>Полосы</vt:lpstr>
      <vt:lpstr>PDF</vt:lpstr>
      <vt:lpstr>Муниципальное дошкольное образовательное бюджетное учреждение детский сад № 83  имени атамана А.А. Головатого муниципального образования городской округ город-курорт Сочи Краснодарского края  </vt:lpstr>
      <vt:lpstr>Посткроссинг между детскими садами.  Казачий круг дошколят кубани</vt:lpstr>
      <vt:lpstr>ОСНОВНАЯ ИДЕЯ Проекта – объединение И  ОРГАНИЗАЦИЯ сетевого ОБЩЕНИЯ  всех участников детско-взрослого проекта</vt:lpstr>
      <vt:lpstr>Инновационность проекта определяется:</vt:lpstr>
      <vt:lpstr>Результативность реализации деятельности инновационной площадки в 2022 году                 </vt:lpstr>
      <vt:lpstr>Презентация PowerPoint</vt:lpstr>
      <vt:lpstr> Результат организации сетевого взаимодействия дошкольных казачьих образовательных организаций </vt:lpstr>
      <vt:lpstr>Показатели повышения уровня компетентностей педагогов- участников сетевого взаимодействия </vt:lpstr>
      <vt:lpstr>Развитие сетевого взаимодействия Констатирующий этап  - 2020 Г. - 9 муниципалитетов - 12 детских садов</vt:lpstr>
      <vt:lpstr>Развитие сетевого взаимодействия Контрольный  этап  - 2022 Г. - 22 муниципалитета - 54 детских садов</vt:lpstr>
      <vt:lpstr>Дошкольные образовательные организации Краснодарского края с  региональным статусом  «казачья образовательная организация» </vt:lpstr>
      <vt:lpstr>Диссеминация  КИП  работа методической сети «казачий круг дошколят кубани»</vt:lpstr>
      <vt:lpstr>Диссеминация  КИП  работа методической сети «казачий круг дошколят кубани»</vt:lpstr>
      <vt:lpstr>Диссеминация  КИП </vt:lpstr>
      <vt:lpstr>54 дошкольные организации из 22 муниципалитетов Краснодарского края  принимают участие в реализации детско-взрослого проекта «Посткроссинг между детскими садами»</vt:lpstr>
      <vt:lpstr>Изданные инновационные продукты</vt:lpstr>
      <vt:lpstr>Изданные инновационные продукты</vt:lpstr>
      <vt:lpstr>Изданные инновационные продукты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IVA</cp:lastModifiedBy>
  <cp:revision>160</cp:revision>
  <dcterms:created xsi:type="dcterms:W3CDTF">2014-07-23T09:11:28Z</dcterms:created>
  <dcterms:modified xsi:type="dcterms:W3CDTF">2022-09-06T06:59:17Z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3000462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