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0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3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0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8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8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0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1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2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8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1146-84B4-48C0-8FC9-49C601723086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CFB4-66BA-425D-AAED-962152365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9675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50421"/>
            <a:ext cx="7380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работы: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Сотникова Александра Александровна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учитель начальных классов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средняя общеобразовательная школа №26 имени Заслеженного учителя школы РФ А.Е.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Дашутина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Каневской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Населенный пункт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станица Челбасская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Название конкурсной работы: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Интерактивная игра « Юный инспектор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дорожного движения»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Номинация: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«Электронный ресурс»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разработки: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на улицах.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разработки:</a:t>
            </a:r>
          </a:p>
          <a:p>
            <a:pPr lvl="0" algn="just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обобщить знания детей о правилах дорожного движения, видах транспорта, правилах поведения на улице;</a:t>
            </a:r>
          </a:p>
          <a:p>
            <a:pPr lvl="0" algn="just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Воспитательная: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законопослушных участников дорожного движения; воспитание грамотного пешехода; воспитывать дружеские взаимоотношения.</a:t>
            </a:r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Развивающая: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смекалку, логическое мышление, внимательность, наблюдательность.</a:t>
            </a:r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учащиеся 1-4 классов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ng.pngtree.com/58pic/32/45/35/00158PICFN0fDYd4eF7bF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-1"/>
            <a:ext cx="91474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4607" y="4149080"/>
            <a:ext cx="1819454" cy="1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532859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Вопрос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Где можно детям младшего возраста 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ездить на велосипедах?</a:t>
            </a:r>
          </a:p>
          <a:p>
            <a:pPr algn="ctr">
              <a:defRPr/>
            </a:pPr>
            <a:endParaRPr lang="ru-RU" sz="2400" spc="6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AutoShape 4" descr="https://img1.goodfon.ru/original/2560x1706/9/22/velosipedist-sport-gory-kamn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3499" y="3645024"/>
            <a:ext cx="6051107" cy="2952328"/>
            <a:chOff x="63499" y="3645024"/>
            <a:chExt cx="6051107" cy="2952328"/>
          </a:xfrm>
        </p:grpSpPr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63499" y="3645024"/>
              <a:ext cx="6051107" cy="2952328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 smtClean="0">
                  <a:latin typeface="Segoe Script" pitchFamily="34" charset="0"/>
                </a:rPr>
                <a:t>На стадионах, </a:t>
              </a:r>
            </a:p>
            <a:p>
              <a:r>
                <a:rPr lang="ru-RU" sz="2800" dirty="0" smtClean="0">
                  <a:latin typeface="Segoe Script" pitchFamily="34" charset="0"/>
                </a:rPr>
                <a:t>во дворах, </a:t>
              </a:r>
            </a:p>
            <a:p>
              <a:r>
                <a:rPr lang="ru-RU" sz="2800" dirty="0" smtClean="0">
                  <a:latin typeface="Segoe Script" pitchFamily="34" charset="0"/>
                </a:rPr>
                <a:t>на закрытых </a:t>
              </a:r>
            </a:p>
            <a:p>
              <a:r>
                <a:rPr lang="ru-RU" sz="2800" dirty="0" smtClean="0">
                  <a:latin typeface="Segoe Script" pitchFamily="34" charset="0"/>
                </a:rPr>
                <a:t>площадках</a:t>
              </a:r>
            </a:p>
            <a:p>
              <a:endParaRPr lang="ru-RU" sz="2800" dirty="0">
                <a:latin typeface="Segoe Script" pitchFamily="34" charset="0"/>
              </a:endParaRPr>
            </a:p>
          </p:txBody>
        </p:sp>
        <p:pic>
          <p:nvPicPr>
            <p:cNvPr id="9218" name="Picture 2" descr="https://avatars.mds.yandex.net/get-pdb/931389/4592f2df-59fe-4d9f-a989-18495c0a7c9f/s1200?webp=fals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951" y="4005064"/>
              <a:ext cx="2642690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59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ng.pngtree.com/58pic/32/45/35/00158PICFN0fDYd4eF7bF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-1"/>
            <a:ext cx="91474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4607" y="4149080"/>
            <a:ext cx="1819454" cy="1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532859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Вопрос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Велосипедисту нужно продолжить свой путь по противоположной стороне улицы. 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Как он должен правильно поступить?</a:t>
            </a:r>
          </a:p>
          <a:p>
            <a:pPr algn="ctr">
              <a:defRPr/>
            </a:pPr>
            <a:endParaRPr lang="ru-RU" sz="2400" spc="6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AutoShape 4" descr="https://img1.goodfon.ru/original/2560x1706/9/22/velosipedist-sport-gory-kamn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499" y="3645024"/>
            <a:ext cx="6051107" cy="2952328"/>
            <a:chOff x="63499" y="3645024"/>
            <a:chExt cx="6051107" cy="2952328"/>
          </a:xfrm>
        </p:grpSpPr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63499" y="3645024"/>
              <a:ext cx="6051107" cy="2952328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dirty="0" smtClean="0">
                  <a:latin typeface="Segoe Script" pitchFamily="34" charset="0"/>
                </a:rPr>
                <a:t>Сойти с велосипеда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и, ведя его руками,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перейти на другую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сторону улицы,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соблюдая все правила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пешеходного движения</a:t>
              </a:r>
            </a:p>
            <a:p>
              <a:endParaRPr lang="ru-RU" dirty="0">
                <a:latin typeface="Segoe Script" pitchFamily="34" charset="0"/>
              </a:endParaRPr>
            </a:p>
          </p:txBody>
        </p:sp>
        <p:pic>
          <p:nvPicPr>
            <p:cNvPr id="10242" name="Picture 2" descr="https://xn----itbalggikxpce2o.xn--p1ai/wp-content/uploads/2018/08/%D0%B4%D0%B5%D1%82%D0%B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75"/>
            <a:stretch/>
          </p:blipFill>
          <p:spPr bwMode="auto">
            <a:xfrm>
              <a:off x="3601977" y="4149080"/>
              <a:ext cx="2122151" cy="1852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8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ng.pngtree.com/58pic/32/45/35/00158PICFN0fDYd4eF7bF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-1"/>
            <a:ext cx="91474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4607" y="4149080"/>
            <a:ext cx="1819454" cy="1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532859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Вопрос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Почему на велосипеде запрещается перевозить груз, который сильно выступает за габариты велосипеда?</a:t>
            </a:r>
          </a:p>
          <a:p>
            <a:pPr algn="ctr">
              <a:defRPr/>
            </a:pPr>
            <a:endParaRPr lang="ru-RU" sz="2400" spc="6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AutoShape 4" descr="https://img1.goodfon.ru/original/2560x1706/9/22/velosipedist-sport-gory-kamn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3499" y="3645024"/>
            <a:ext cx="6051107" cy="2952328"/>
            <a:chOff x="63499" y="3645024"/>
            <a:chExt cx="6051107" cy="2952328"/>
          </a:xfrm>
        </p:grpSpPr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63499" y="3645024"/>
              <a:ext cx="6051107" cy="2952328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000" dirty="0" smtClean="0">
                <a:latin typeface="Segoe Script" pitchFamily="34" charset="0"/>
              </a:endParaRPr>
            </a:p>
            <a:p>
              <a:r>
                <a:rPr lang="ru-RU" sz="2000" dirty="0" smtClean="0">
                  <a:latin typeface="Segoe Script" pitchFamily="34" charset="0"/>
                </a:rPr>
                <a:t>Габаритный груз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создаёт опасность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управлению </a:t>
              </a:r>
            </a:p>
            <a:p>
              <a:r>
                <a:rPr lang="ru-RU" sz="2000" dirty="0" smtClean="0">
                  <a:latin typeface="Segoe Script" pitchFamily="34" charset="0"/>
                </a:rPr>
                <a:t>велосипедом</a:t>
              </a:r>
            </a:p>
            <a:p>
              <a:endParaRPr lang="ru-RU" dirty="0">
                <a:latin typeface="Segoe Script" pitchFamily="34" charset="0"/>
              </a:endParaRPr>
            </a:p>
          </p:txBody>
        </p:sp>
        <p:pic>
          <p:nvPicPr>
            <p:cNvPr id="11266" name="Picture 2" descr="http://val-adm.ru/uploads/image/GO-I-CHS/sovet_bezopasnosti/bezopasnaja-doroga-detjam-photo-origin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330116"/>
              <a:ext cx="2967061" cy="197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70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ng.pngtree.com/58pic/33/02/58/61k58PICaRIU3uPCaNsSa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5395" y="2852936"/>
            <a:ext cx="3578085" cy="3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115616" y="116632"/>
            <a:ext cx="4536504" cy="3168352"/>
          </a:xfrm>
          <a:prstGeom prst="wedgeEllipseCallout">
            <a:avLst>
              <a:gd name="adj1" fmla="val 80530"/>
              <a:gd name="adj2" fmla="val 42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Алена, ты хорошо справляешься с заданиями, спасибо большое ребятам, что помогают тебе, но мало знать правила, нужно уметь размышлять!</a:t>
            </a:r>
          </a:p>
          <a:p>
            <a:pPr algn="ctr"/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403648" y="4005063"/>
            <a:ext cx="4131747" cy="2547019"/>
          </a:xfrm>
          <a:prstGeom prst="wedgeEllipseCallout">
            <a:avLst>
              <a:gd name="adj1" fmla="val 79126"/>
              <a:gd name="adj2" fmla="val -266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Сережа загадал нам ребусы, давайте попытаемся их разгадать…</a:t>
            </a:r>
          </a:p>
          <a:p>
            <a:pPr algn="ctr"/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9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ng.pngtree.com/58pic/33/02/58/61k58PICaRIU3uPCaNsSa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5395" y="2852936"/>
            <a:ext cx="3578085" cy="3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404664"/>
            <a:ext cx="6696744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Monotype Corsiva" pitchFamily="66" charset="0"/>
              </a:rPr>
              <a:t>1.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7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715355"/>
            <a:ext cx="34671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51520" y="4149079"/>
            <a:ext cx="4906888" cy="1616135"/>
            <a:chOff x="251520" y="4149079"/>
            <a:chExt cx="4906888" cy="161613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1520" y="4149079"/>
              <a:ext cx="4906888" cy="16161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800" dirty="0" smtClean="0">
                  <a:latin typeface="Monotype Corsiva" pitchFamily="66" charset="0"/>
                </a:rPr>
                <a:t>ДОРОГА</a:t>
              </a:r>
              <a:endParaRPr lang="ru-RU" sz="4800" dirty="0">
                <a:latin typeface="Monotype Corsiva" pitchFamily="66" charset="0"/>
              </a:endParaRPr>
            </a:p>
          </p:txBody>
        </p:sp>
        <p:pic>
          <p:nvPicPr>
            <p:cNvPr id="9" name="Picture 6" descr="C:\Documents and Settings\Admin\Рабочий стол\рисунки нов\ПДД\6e2481adc3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222" y="4509120"/>
              <a:ext cx="1966292" cy="105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49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ng.pngtree.com/58pic/33/02/58/61k58PICaRIU3uPCaNsSa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5395" y="2852936"/>
            <a:ext cx="3578085" cy="3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404664"/>
            <a:ext cx="6696744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>
                <a:latin typeface="Monotype Corsiva" pitchFamily="66" charset="0"/>
              </a:rPr>
              <a:t>2</a:t>
            </a:r>
            <a:r>
              <a:rPr lang="ru-RU" sz="4800" dirty="0" smtClean="0">
                <a:latin typeface="Monotype Corsiva" pitchFamily="66" charset="0"/>
              </a:rPr>
              <a:t>.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10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705830"/>
            <a:ext cx="4552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51520" y="4149079"/>
            <a:ext cx="5616624" cy="1616135"/>
            <a:chOff x="251520" y="4149079"/>
            <a:chExt cx="5616624" cy="161613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1520" y="4149079"/>
              <a:ext cx="5616624" cy="16161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800" dirty="0" smtClean="0">
                  <a:latin typeface="Monotype Corsiva" pitchFamily="66" charset="0"/>
                </a:rPr>
                <a:t>СТОЯНКА</a:t>
              </a:r>
              <a:endParaRPr lang="ru-RU" sz="4800" dirty="0">
                <a:latin typeface="Monotype Corsiva" pitchFamily="66" charset="0"/>
              </a:endParaRPr>
            </a:p>
          </p:txBody>
        </p:sp>
        <p:pic>
          <p:nvPicPr>
            <p:cNvPr id="11" name="Picture 3" descr="C:\Documents and Settings\Admin\Рабочий стол\рисунки нов\ПДД\8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798" y="4437112"/>
              <a:ext cx="2424265" cy="112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326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ng.pngtree.com/58pic/33/02/58/61k58PICaRIU3uPCaNsSa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5395" y="2852936"/>
            <a:ext cx="3578085" cy="3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404664"/>
            <a:ext cx="6696744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Monotype Corsiva" pitchFamily="66" charset="0"/>
              </a:rPr>
              <a:t>3.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9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908720"/>
            <a:ext cx="48101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1520" y="4149079"/>
            <a:ext cx="5616624" cy="1616135"/>
            <a:chOff x="251520" y="4149079"/>
            <a:chExt cx="5616624" cy="161613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1520" y="4149079"/>
              <a:ext cx="5616624" cy="16161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800" dirty="0" smtClean="0">
                  <a:latin typeface="Monotype Corsiva" pitchFamily="66" charset="0"/>
                </a:rPr>
                <a:t>ПЕРЕХОД</a:t>
              </a:r>
              <a:endParaRPr lang="ru-RU" sz="4800" dirty="0">
                <a:latin typeface="Monotype Corsiva" pitchFamily="66" charset="0"/>
              </a:endParaRPr>
            </a:p>
          </p:txBody>
        </p:sp>
        <p:pic>
          <p:nvPicPr>
            <p:cNvPr id="12" name="Picture 5" descr="C:\Documents and Settings\Admin\Рабочий стол\рисунки нов\ПДД\im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256822"/>
              <a:ext cx="2115523" cy="137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779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ng.pngtree.com/58pic/33/02/58/61k58PICaRIU3uPCaNsSa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5395" y="2852936"/>
            <a:ext cx="3578085" cy="3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404664"/>
            <a:ext cx="6696744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Monotype Corsiva" pitchFamily="66" charset="0"/>
              </a:rPr>
              <a:t>4.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10" name="Picture 2" descr="C:\Documents and Settings\Admin\Рабочий стол\бук\открытый урок 2009 - 2010\2009-2010 уч. год ПДД игра Знатоки дорожного движения\Рисунок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03448"/>
            <a:ext cx="27146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51520" y="4149079"/>
            <a:ext cx="5616624" cy="1616135"/>
            <a:chOff x="251520" y="4149079"/>
            <a:chExt cx="5616624" cy="161613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1520" y="4149079"/>
              <a:ext cx="5616624" cy="16161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4800" dirty="0" smtClean="0">
                  <a:latin typeface="Monotype Corsiva" pitchFamily="66" charset="0"/>
                </a:rPr>
                <a:t>ЗНАК</a:t>
              </a:r>
              <a:endParaRPr lang="ru-RU" sz="4800" dirty="0">
                <a:latin typeface="Monotype Corsiva" pitchFamily="66" charset="0"/>
              </a:endParaRPr>
            </a:p>
          </p:txBody>
        </p:sp>
        <p:pic>
          <p:nvPicPr>
            <p:cNvPr id="11" name="Picture 2" descr="C:\Documents and Settings\Admin\Рабочий стол\рисунки нов\ПДД\znak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87" y="4355000"/>
              <a:ext cx="2408583" cy="120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506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ng.pngtree.com/58pic/33/02/58/56F58PICvK7p2NQ1076n8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2060848"/>
            <a:ext cx="2736304" cy="31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721456" y="332656"/>
            <a:ext cx="5904656" cy="2808312"/>
          </a:xfrm>
          <a:prstGeom prst="cloudCallout">
            <a:avLst>
              <a:gd name="adj1" fmla="val -74518"/>
              <a:gd name="adj2" fmla="val 246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 теперь пришло время знакомиться с дорожными знаками!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5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ng.pngtree.com/58pic/33/02/58/56F58PICvK7p2NQ1076n8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2060848"/>
            <a:ext cx="2736304" cy="31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383432" y="4232"/>
            <a:ext cx="7344816" cy="223224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623888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Segoe Script" pitchFamily="34" charset="0"/>
              </a:rPr>
              <a:t>НАЗОВИ ЗНАК  И ЕГО НАЗНАЧЕНИЕ</a:t>
            </a:r>
          </a:p>
          <a:p>
            <a:pPr indent="623888">
              <a:defRPr/>
            </a:pPr>
            <a:r>
              <a:rPr lang="ru-RU" dirty="0" smtClean="0">
                <a:solidFill>
                  <a:srgbClr val="000099"/>
                </a:solidFill>
                <a:latin typeface="Segoe Script" pitchFamily="34" charset="0"/>
              </a:rPr>
              <a:t>Шли </a:t>
            </a: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из школы мы домой, 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Видим  - знак на мостовой: 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Синий круг, велосипед, 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Ничего другого нет.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051720" y="3429000"/>
            <a:ext cx="6408712" cy="2736304"/>
            <a:chOff x="2051720" y="3429000"/>
            <a:chExt cx="6408712" cy="2736304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2051720" y="3429000"/>
              <a:ext cx="6408712" cy="2736304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Предписывающий знак </a:t>
              </a:r>
              <a:endPara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b="1" i="1" dirty="0" smtClean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 </a:t>
              </a:r>
              <a:r>
                <a:rPr lang="ru-RU" sz="24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«Велосипедная дорожка</a:t>
              </a:r>
              <a:r>
                <a:rPr lang="ru-RU" sz="2400" b="1" i="1" dirty="0" smtClean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»</a:t>
              </a: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endParaRPr lang="ru-RU" sz="24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marL="174625" indent="-174625"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Показывает, что по этой дорожке можно ездить только на велосипеде или ходить пешком  </a:t>
              </a:r>
            </a:p>
            <a:p>
              <a:pPr algn="ctr"/>
              <a:endParaRPr lang="ru-RU" dirty="0"/>
            </a:p>
          </p:txBody>
        </p:sp>
        <p:pic>
          <p:nvPicPr>
            <p:cNvPr id="9" name="Picture 2" descr="C:\Documents and Settings\Admin\Рабочий стол\рисунки нов\ПДД\велосипедная дорожка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5264" y="3580728"/>
              <a:ext cx="1357313" cy="1357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1976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tulatv.ru/sites/default/files/14790345527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79512" y="246584"/>
            <a:ext cx="8784976" cy="4824536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Интерактивная игра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«Юный инспектор дорожного движения»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ля учащихся 1-4 классов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4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ng.pngtree.com/58pic/33/02/58/56F58PICvK7p2NQ1076n8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2060848"/>
            <a:ext cx="2736304" cy="31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702064" y="111148"/>
            <a:ext cx="7344816" cy="223224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623888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Segoe Script" pitchFamily="34" charset="0"/>
              </a:rPr>
              <a:t>НАЗОВИ ЗНАК  И ЕГО НАЗНАЧЕНИЕ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Треугольник. А внутри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Мчатся дети, посмотри!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Красный цвет огнём горит,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О чём нам это говорит?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051720" y="3429000"/>
            <a:ext cx="6408712" cy="2736304"/>
            <a:chOff x="2051720" y="3429000"/>
            <a:chExt cx="6408712" cy="2736304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2051720" y="3429000"/>
              <a:ext cx="6408712" cy="2736304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Предупреждающий знак </a:t>
              </a: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  «Дети»</a:t>
              </a: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Информирует водителей о необходимости принять меры предосторожности. Устанавливается около школ, детских учреждений. </a:t>
              </a:r>
            </a:p>
            <a:p>
              <a:pPr algn="ctr"/>
              <a:endParaRPr lang="ru-RU" dirty="0"/>
            </a:p>
          </p:txBody>
        </p:sp>
        <p:pic>
          <p:nvPicPr>
            <p:cNvPr id="11" name="Picture 2" descr="C:\Documents and Settings\Admin\Рабочий стол\рисунки нов\ПДД\дети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627212"/>
              <a:ext cx="1080120" cy="908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613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ng.pngtree.com/58pic/33/02/58/56F58PICvK7p2NQ1076n8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2060848"/>
            <a:ext cx="2736304" cy="31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702064" y="172108"/>
            <a:ext cx="7344816" cy="223224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623888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Segoe Script" pitchFamily="34" charset="0"/>
              </a:rPr>
              <a:t>НАЗОВИ ЗНАК  И ЕГО НАЗНАЧЕНИЕ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Треугольник. А внутри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Мчатся дети, посмотри!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Красный цвет огнём горит,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О чём нам это говорит?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051720" y="3429000"/>
            <a:ext cx="6408712" cy="2736304"/>
            <a:chOff x="2051720" y="3429000"/>
            <a:chExt cx="6408712" cy="2736304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2051720" y="3429000"/>
              <a:ext cx="6408712" cy="2736304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Предупреждающий знак </a:t>
              </a: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  «Дети»</a:t>
              </a: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Информирует водителей о необходимости принять меры предосторожности. Устанавливается около школ, детских учреждений. </a:t>
              </a:r>
            </a:p>
            <a:p>
              <a:pPr algn="ctr"/>
              <a:endParaRPr lang="ru-RU" dirty="0"/>
            </a:p>
          </p:txBody>
        </p:sp>
        <p:pic>
          <p:nvPicPr>
            <p:cNvPr id="11" name="Picture 2" descr="C:\Documents and Settings\Admin\Рабочий стол\рисунки нов\ПДД\дети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627212"/>
              <a:ext cx="1080120" cy="908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024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ng.pngtree.com/58pic/33/02/58/56F58PICvK7p2NQ1076n8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2060848"/>
            <a:ext cx="2736304" cy="31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1615324" y="116632"/>
            <a:ext cx="7344816" cy="2232248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623888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Segoe Script" pitchFamily="34" charset="0"/>
              </a:rPr>
              <a:t>НАЗОВИ ЗНАК  И ЕГО НАЗНАЧЕНИЕ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В голубом иду я круге.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Не понятно всей округе: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Для чего, куда иду?</a:t>
            </a:r>
          </a:p>
          <a:p>
            <a:pPr indent="623888">
              <a:defRPr/>
            </a:pPr>
            <a:r>
              <a:rPr lang="ru-RU" dirty="0">
                <a:solidFill>
                  <a:srgbClr val="000099"/>
                </a:solidFill>
                <a:latin typeface="Segoe Script" pitchFamily="34" charset="0"/>
              </a:rPr>
              <a:t>Да и сам я не пойму.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051720" y="2996952"/>
            <a:ext cx="6876764" cy="3168352"/>
            <a:chOff x="2051720" y="2996952"/>
            <a:chExt cx="6876764" cy="3168352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2051720" y="2996952"/>
              <a:ext cx="6876764" cy="3168352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Предписывающий знак </a:t>
              </a: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  «Пешеходная дорожка»</a:t>
              </a: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Показывает, что этой дорожке </a:t>
              </a:r>
              <a:endPara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fontAlgn="auto">
                <a:spcBef>
                  <a:spcPts val="700"/>
                </a:spcBef>
                <a:spcAft>
                  <a:spcPts val="0"/>
                </a:spcAft>
                <a:buClr>
                  <a:srgbClr val="000099"/>
                </a:buClr>
                <a:buSzPct val="60000"/>
                <a:defRPr/>
              </a:pPr>
              <a:r>
                <a:rPr lang="ru-RU" sz="2400" dirty="0" smtClean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можно </a:t>
              </a: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</a:rPr>
                <a:t>передвигаться только пешеходам </a:t>
              </a:r>
            </a:p>
            <a:p>
              <a:pPr algn="ctr"/>
              <a:endParaRPr lang="ru-RU" dirty="0"/>
            </a:p>
          </p:txBody>
        </p:sp>
        <p:pic>
          <p:nvPicPr>
            <p:cNvPr id="12" name="Picture 2" descr="C:\Documents and Settings\Admin\Рабочий стол\рисунки нов\ПДД\пешеходная дорожк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981" y="3337560"/>
              <a:ext cx="1493837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003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5978/4cdf2547-8af7-43df-9c74-45ffe6a3c10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102"/>
            <a:ext cx="1979712" cy="2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989856" y="2204864"/>
            <a:ext cx="3582144" cy="1368152"/>
          </a:xfrm>
          <a:prstGeom prst="wedgeEllipseCallout">
            <a:avLst>
              <a:gd name="adj1" fmla="val -48355"/>
              <a:gd name="adj2" fmla="val 655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Надеюсь вы не устали, осталось немного…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2987824" y="188640"/>
            <a:ext cx="5760640" cy="18002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Элемент дороги, предназначенный для движения пешеходов. Что это?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75856" y="3730102"/>
            <a:ext cx="5472608" cy="2651226"/>
            <a:chOff x="3275856" y="3730102"/>
            <a:chExt cx="5472608" cy="2651226"/>
          </a:xfrm>
        </p:grpSpPr>
        <p:sp>
          <p:nvSpPr>
            <p:cNvPr id="5" name="Загнутый угол 4"/>
            <p:cNvSpPr/>
            <p:nvPr/>
          </p:nvSpPr>
          <p:spPr>
            <a:xfrm>
              <a:off x="3275856" y="3730102"/>
              <a:ext cx="5472608" cy="2651226"/>
            </a:xfrm>
            <a:prstGeom prst="foldedCorne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latin typeface="Segoe Script" pitchFamily="34" charset="0"/>
                </a:rPr>
                <a:t>Тротуар</a:t>
              </a:r>
              <a:endParaRPr lang="ru-RU" sz="3600" b="1" dirty="0">
                <a:latin typeface="Segoe Script" pitchFamily="34" charset="0"/>
              </a:endParaRPr>
            </a:p>
          </p:txBody>
        </p:sp>
        <p:pic>
          <p:nvPicPr>
            <p:cNvPr id="7" name="Picture 2" descr="C:\Documents and Settings\Admin\Рабочий стол\рисунки нов\ПДД\тротуар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072" y="4256125"/>
              <a:ext cx="2323148" cy="1769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34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5978/4cdf2547-8af7-43df-9c74-45ffe6a3c10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102"/>
            <a:ext cx="1979712" cy="2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2987824" y="188640"/>
            <a:ext cx="5760640" cy="18002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Как называется техническое устройство, регулирующее движение транспорта и пешехода?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27784" y="3730102"/>
            <a:ext cx="6120680" cy="2651226"/>
            <a:chOff x="2627784" y="3730102"/>
            <a:chExt cx="6120680" cy="2651226"/>
          </a:xfrm>
        </p:grpSpPr>
        <p:sp>
          <p:nvSpPr>
            <p:cNvPr id="5" name="Загнутый угол 4"/>
            <p:cNvSpPr/>
            <p:nvPr/>
          </p:nvSpPr>
          <p:spPr>
            <a:xfrm>
              <a:off x="2627784" y="3730102"/>
              <a:ext cx="6120680" cy="2651226"/>
            </a:xfrm>
            <a:prstGeom prst="foldedCorne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latin typeface="Segoe Script" pitchFamily="34" charset="0"/>
                </a:rPr>
                <a:t>Светофор</a:t>
              </a:r>
              <a:endParaRPr lang="ru-RU" sz="3600" b="1" dirty="0">
                <a:latin typeface="Segoe Script" pitchFamily="34" charset="0"/>
              </a:endParaRPr>
            </a:p>
          </p:txBody>
        </p:sp>
        <p:pic>
          <p:nvPicPr>
            <p:cNvPr id="9" name="Picture 2" descr="C:\Documents and Settings\Admin\Рабочий стол\рисунки нов\ПДД\светофор\skds_4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38" y="4000500"/>
              <a:ext cx="1357312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728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5978/4cdf2547-8af7-43df-9c74-45ffe6a3c10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102"/>
            <a:ext cx="1979712" cy="2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2987824" y="188640"/>
            <a:ext cx="5760640" cy="18002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Кому должны подчиняться водители и пешеходы, если сигналы регулировщика противоречат сигналам светофора?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627784" y="3730102"/>
            <a:ext cx="6120680" cy="2651226"/>
            <a:chOff x="2627784" y="3730102"/>
            <a:chExt cx="6120680" cy="2651226"/>
          </a:xfrm>
        </p:grpSpPr>
        <p:sp>
          <p:nvSpPr>
            <p:cNvPr id="5" name="Загнутый угол 4"/>
            <p:cNvSpPr/>
            <p:nvPr/>
          </p:nvSpPr>
          <p:spPr>
            <a:xfrm>
              <a:off x="2627784" y="3730102"/>
              <a:ext cx="6120680" cy="2651226"/>
            </a:xfrm>
            <a:prstGeom prst="foldedCorne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600" b="1" dirty="0" smtClean="0">
                  <a:latin typeface="Segoe Script" pitchFamily="34" charset="0"/>
                </a:rPr>
                <a:t>Регулировщик</a:t>
              </a:r>
              <a:endParaRPr lang="ru-RU" sz="3600" b="1" dirty="0">
                <a:latin typeface="Segoe Script" pitchFamily="34" charset="0"/>
              </a:endParaRPr>
            </a:p>
          </p:txBody>
        </p:sp>
        <p:pic>
          <p:nvPicPr>
            <p:cNvPr id="10" name="Picture 2" descr="C:\Documents and Settings\Admin\Рабочий стол\рисунки нов\ПДД\регулировщик.jpg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208442"/>
              <a:ext cx="1859483" cy="1506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96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5978/4cdf2547-8af7-43df-9c74-45ffe6a3c10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102"/>
            <a:ext cx="1979712" cy="2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2987824" y="188640"/>
            <a:ext cx="5760640" cy="18002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Где и в каком направлении должны двигаться пешеходы при отсутствии тротуара или пешеходной дорожки?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627784" y="3730102"/>
            <a:ext cx="6120680" cy="2651226"/>
            <a:chOff x="2627784" y="3730102"/>
            <a:chExt cx="6120680" cy="2651226"/>
          </a:xfrm>
        </p:grpSpPr>
        <p:sp>
          <p:nvSpPr>
            <p:cNvPr id="5" name="Загнутый угол 4"/>
            <p:cNvSpPr/>
            <p:nvPr/>
          </p:nvSpPr>
          <p:spPr>
            <a:xfrm>
              <a:off x="2627784" y="3730102"/>
              <a:ext cx="6120680" cy="2651226"/>
            </a:xfrm>
            <a:prstGeom prst="foldedCorne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Segoe Script" pitchFamily="34" charset="0"/>
                </a:rPr>
                <a:t>По обочине,</a:t>
              </a:r>
            </a:p>
            <a:p>
              <a:r>
                <a:rPr lang="ru-RU" sz="2400" b="1" dirty="0" smtClean="0">
                  <a:latin typeface="Segoe Script" pitchFamily="34" charset="0"/>
                </a:rPr>
                <a:t> навстречу </a:t>
              </a:r>
            </a:p>
            <a:p>
              <a:r>
                <a:rPr lang="ru-RU" sz="2400" b="1" dirty="0" smtClean="0">
                  <a:latin typeface="Segoe Script" pitchFamily="34" charset="0"/>
                </a:rPr>
                <a:t>движению </a:t>
              </a:r>
            </a:p>
            <a:p>
              <a:r>
                <a:rPr lang="ru-RU" sz="2400" b="1" dirty="0" smtClean="0">
                  <a:latin typeface="Segoe Script" pitchFamily="34" charset="0"/>
                </a:rPr>
                <a:t>транспортных </a:t>
              </a:r>
            </a:p>
            <a:p>
              <a:r>
                <a:rPr lang="ru-RU" sz="2400" b="1" dirty="0" smtClean="0">
                  <a:latin typeface="Segoe Script" pitchFamily="34" charset="0"/>
                </a:rPr>
                <a:t>средств 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5" y="4000500"/>
              <a:ext cx="2357438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004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5978/4cdf2547-8af7-43df-9c74-45ffe6a3c10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102"/>
            <a:ext cx="1979712" cy="22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2987824" y="188640"/>
            <a:ext cx="5760640" cy="18002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 чём идёт речь?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627784" y="3730102"/>
            <a:ext cx="6120680" cy="2651226"/>
            <a:chOff x="2627784" y="3730102"/>
            <a:chExt cx="6120680" cy="2651226"/>
          </a:xfrm>
        </p:grpSpPr>
        <p:sp>
          <p:nvSpPr>
            <p:cNvPr id="5" name="Загнутый угол 4"/>
            <p:cNvSpPr/>
            <p:nvPr/>
          </p:nvSpPr>
          <p:spPr>
            <a:xfrm>
              <a:off x="2627784" y="3730102"/>
              <a:ext cx="6120680" cy="2651226"/>
            </a:xfrm>
            <a:prstGeom prst="foldedCorne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Segoe Script" pitchFamily="34" charset="0"/>
                </a:rPr>
                <a:t>О правилах</a:t>
              </a:r>
            </a:p>
            <a:p>
              <a:r>
                <a:rPr lang="ru-RU" sz="2400" b="1" dirty="0">
                  <a:latin typeface="Segoe Script" pitchFamily="34" charset="0"/>
                </a:rPr>
                <a:t>д</a:t>
              </a:r>
              <a:r>
                <a:rPr lang="ru-RU" sz="2400" b="1" dirty="0" smtClean="0">
                  <a:latin typeface="Segoe Script" pitchFamily="34" charset="0"/>
                </a:rPr>
                <a:t>орожного</a:t>
              </a:r>
            </a:p>
            <a:p>
              <a:r>
                <a:rPr lang="ru-RU" sz="2400" b="1" dirty="0" smtClean="0">
                  <a:latin typeface="Segoe Script" pitchFamily="34" charset="0"/>
                </a:rPr>
                <a:t>движения</a:t>
              </a:r>
            </a:p>
          </p:txBody>
        </p:sp>
        <p:pic>
          <p:nvPicPr>
            <p:cNvPr id="9" name="Picture 2" descr="C:\Documents and Settings\Admin\Рабочий стол\рисунки нов\ПДД\2624dfab16a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1493">
              <a:off x="5519990" y="4051747"/>
              <a:ext cx="1661051" cy="211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044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krot.info/uploads/posts/2020-01/1580316440_22-p-foni-s-dorogoi-i-znakami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3" y="2452722"/>
            <a:ext cx="44005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 flipH="1">
            <a:off x="1259632" y="235821"/>
            <a:ext cx="7632848" cy="2401091"/>
          </a:xfrm>
          <a:prstGeom prst="wedgeEllipseCallout">
            <a:avLst>
              <a:gd name="adj1" fmla="val 18006"/>
              <a:gd name="adj2" fmla="val 815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Ребята, вот и подошли все задания к концу, спасибо ,что помогли мне освоить правила дорожного движения, надеюсь вам тоже было интересно, а мы с Сережей желаем вам дальнейших успехов!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7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krot.info/uploads/posts/2020-01/1580316440_22-p-foni-s-dorogoi-i-znakami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3" y="2452722"/>
            <a:ext cx="44005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 flipH="1">
            <a:off x="2051720" y="235821"/>
            <a:ext cx="6840760" cy="2401091"/>
          </a:xfrm>
          <a:prstGeom prst="wedgeEllipseCallout">
            <a:avLst>
              <a:gd name="adj1" fmla="val 40673"/>
              <a:gd name="adj2" fmla="val 650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Здравствуйте, друзья!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Меня зовут Сережка, а это моя сестренка- Аленка. Я очень хочу, чтобы Аленка знала правила дорожного движения, но без вашей помощи не обойтись. Помогите мне в этом сложном деле…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rot.info/uploads/posts/2020-01/1580316440_22-p-foni-s-dorogoi-i-znakami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205608"/>
            <a:ext cx="4256534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179512" y="260648"/>
            <a:ext cx="5688632" cy="2808312"/>
          </a:xfrm>
          <a:prstGeom prst="wedgeEllipseCallout">
            <a:avLst>
              <a:gd name="adj1" fmla="val 41105"/>
              <a:gd name="adj2" fmla="val 595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Спасибо, что согласились помочь Сереже. Для того, чтобы все получилось, вам необходимо выполнять задания. Я думаю, что у вас все получится. Пожелаем нам удачи!!!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ng.pngtree.com/58pic/32/33/72/42B58PICd97re1fbXC78a_PIC20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images.wallpaperscraft.ru/image/doroga_razmetka_svetofory_167544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9593" y="3861048"/>
            <a:ext cx="1958757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6012160" y="1628800"/>
            <a:ext cx="3131840" cy="1584176"/>
          </a:xfrm>
          <a:prstGeom prst="cloudCallout">
            <a:avLst>
              <a:gd name="adj1" fmla="val -8085"/>
              <a:gd name="adj2" fmla="val 110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Начнем с категории транспорт…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68299" y="332656"/>
            <a:ext cx="5481293" cy="27363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6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b="1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Задание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</a:p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15900" y="4149080"/>
            <a:ext cx="5633693" cy="2160240"/>
            <a:chOff x="215900" y="4149080"/>
            <a:chExt cx="5633693" cy="2160240"/>
          </a:xfrm>
        </p:grpSpPr>
        <p:sp>
          <p:nvSpPr>
            <p:cNvPr id="6" name="Пятиугольник 5"/>
            <p:cNvSpPr/>
            <p:nvPr/>
          </p:nvSpPr>
          <p:spPr>
            <a:xfrm>
              <a:off x="215900" y="4149080"/>
              <a:ext cx="5633693" cy="2160240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dirty="0" smtClean="0">
                  <a:latin typeface="Segoe Script" pitchFamily="34" charset="0"/>
                </a:rPr>
                <a:t>Трамвай</a:t>
              </a:r>
              <a:endParaRPr lang="ru-RU" sz="3200" dirty="0">
                <a:latin typeface="Segoe Script" pitchFamily="34" charset="0"/>
              </a:endParaRPr>
            </a:p>
          </p:txBody>
        </p:sp>
        <p:pic>
          <p:nvPicPr>
            <p:cNvPr id="3078" name="Picture 6" descr="https://www.regpovestka.ru/wp-content/uploads/2019/02/tramvai_b011__9v1enc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450587"/>
              <a:ext cx="2344476" cy="15572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6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ng.pngtree.com/58pic/32/33/72/42B58PICd97re1fbXC78a_PIC20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images.wallpaperscraft.ru/image/doroga_razmetka_svetofory_167544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9593" y="3861048"/>
            <a:ext cx="1958757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68299" y="332656"/>
            <a:ext cx="5481293" cy="27363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6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b="1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Задание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300 миллионов. Слово переводится с латинского – «самодвижущийся»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15900" y="4149080"/>
            <a:ext cx="5633693" cy="2160240"/>
            <a:chOff x="215900" y="4149080"/>
            <a:chExt cx="5633693" cy="2160240"/>
          </a:xfrm>
        </p:grpSpPr>
        <p:sp>
          <p:nvSpPr>
            <p:cNvPr id="6" name="Пятиугольник 5"/>
            <p:cNvSpPr/>
            <p:nvPr/>
          </p:nvSpPr>
          <p:spPr>
            <a:xfrm>
              <a:off x="215900" y="4149080"/>
              <a:ext cx="5633693" cy="2160240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dirty="0" smtClean="0">
                  <a:latin typeface="Segoe Script" pitchFamily="34" charset="0"/>
                </a:rPr>
                <a:t>Автомобиль</a:t>
              </a:r>
              <a:endParaRPr lang="ru-RU" sz="3200" dirty="0">
                <a:latin typeface="Segoe Script" pitchFamily="34" charset="0"/>
              </a:endParaRPr>
            </a:p>
          </p:txBody>
        </p:sp>
        <p:pic>
          <p:nvPicPr>
            <p:cNvPr id="10" name="Picture 2" descr="C:\Documents and Settings\Admin\Рабочий стол\рисунки нов\ПДД\gallery_8824_1792_11425965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684698"/>
              <a:ext cx="1465572" cy="12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26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ng.pngtree.com/58pic/32/33/72/42B58PICd97re1fbXC78a_PIC20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images.wallpaperscraft.ru/image/doroga_razmetka_svetofory_167544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9593" y="3861048"/>
            <a:ext cx="1958757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15900" y="476672"/>
            <a:ext cx="7020396" cy="28083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6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b="1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Задание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Хатынском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поле в Москве с изумлением наблюдали за удивительной двухколёсной тележкой. А сейчас он достаточно распространён.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15900" y="4149080"/>
            <a:ext cx="5633693" cy="2160240"/>
            <a:chOff x="215900" y="4149080"/>
            <a:chExt cx="5633693" cy="2160240"/>
          </a:xfrm>
        </p:grpSpPr>
        <p:sp>
          <p:nvSpPr>
            <p:cNvPr id="6" name="Пятиугольник 5"/>
            <p:cNvSpPr/>
            <p:nvPr/>
          </p:nvSpPr>
          <p:spPr>
            <a:xfrm>
              <a:off x="215900" y="4149080"/>
              <a:ext cx="5633693" cy="2160240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dirty="0" smtClean="0">
                  <a:latin typeface="Segoe Script" pitchFamily="34" charset="0"/>
                </a:rPr>
                <a:t>Велосипед</a:t>
              </a:r>
              <a:endParaRPr lang="ru-RU" sz="3200" dirty="0">
                <a:latin typeface="Segoe Script" pitchFamily="34" charset="0"/>
              </a:endParaRPr>
            </a:p>
          </p:txBody>
        </p:sp>
        <p:pic>
          <p:nvPicPr>
            <p:cNvPr id="9" name="Picture 2" descr="C:\Documents and Settings\Admin\Рабочий стол\рисунки нов\ПДД\14_Com_Prarie_FS_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755" y="4639647"/>
              <a:ext cx="1935246" cy="1179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2" descr="http://pnzreg.ru/upload/iblock/fd9/fd9df8f907e75a80897ca01bacd76e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://pnzreg.ru/upload/iblock/fd9/fd9df8f907e75a80897ca01bacd76ee7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9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ng.pngtree.com/58pic/32/33/72/42B58PICd97re1fbXC78a_PIC20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images.wallpaperscraft.ru/image/doroga_razmetka_svetofory_167544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847937"/>
            <a:ext cx="1958757" cy="2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15900" y="476672"/>
            <a:ext cx="7020396" cy="28083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6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b="1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Задание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Большинство этих автомобилей принадлежат к классу грузовиков.  Эти машины оснащены сигналами, сиренами, чтобы им уступали проезжую часть.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Что это за машины?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7" name="AutoShape 2" descr="http://pnzreg.ru/upload/iblock/fd9/fd9df8f907e75a80897ca01bacd76ee7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" y="3717032"/>
            <a:ext cx="6524724" cy="2880320"/>
            <a:chOff x="1" y="3717032"/>
            <a:chExt cx="6524724" cy="2880320"/>
          </a:xfrm>
        </p:grpSpPr>
        <p:sp>
          <p:nvSpPr>
            <p:cNvPr id="6" name="Пятиугольник 5"/>
            <p:cNvSpPr/>
            <p:nvPr/>
          </p:nvSpPr>
          <p:spPr>
            <a:xfrm>
              <a:off x="1" y="3717032"/>
              <a:ext cx="6524724" cy="2880320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3200" dirty="0" smtClean="0">
                  <a:latin typeface="Segoe Script" pitchFamily="34" charset="0"/>
                </a:rPr>
                <a:t>Машины </a:t>
              </a:r>
            </a:p>
            <a:p>
              <a:r>
                <a:rPr lang="ru-RU" sz="3200" dirty="0" smtClean="0">
                  <a:latin typeface="Segoe Script" pitchFamily="34" charset="0"/>
                </a:rPr>
                <a:t>специального назначения</a:t>
              </a:r>
              <a:endParaRPr lang="ru-RU" sz="3200" dirty="0">
                <a:latin typeface="Segoe Script" pitchFamily="34" charset="0"/>
              </a:endParaRPr>
            </a:p>
          </p:txBody>
        </p:sp>
        <p:pic>
          <p:nvPicPr>
            <p:cNvPr id="5124" name="Picture 4" descr="https://img1.labirint.ru/rcimg/d1bb1ea7428e24c854ccee859aed7395/1920x1080/books16/154509/ph_1.jpg?15635469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862" y="4370470"/>
              <a:ext cx="2266924" cy="15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687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ng.pngtree.com/58pic/32/45/35/00158PICFN0fDYd4eF7bF_PIC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-1"/>
            <a:ext cx="91474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ds05.infourok.ru/uploads/ex/02f0/00072edf-c7d58b78/hello_html_59d7df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4607" y="4149080"/>
            <a:ext cx="1819454" cy="1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395536" y="1196752"/>
            <a:ext cx="5976664" cy="2952328"/>
          </a:xfrm>
          <a:prstGeom prst="wedgeEllipseCallout">
            <a:avLst>
              <a:gd name="adj1" fmla="val 62832"/>
              <a:gd name="adj2" fmla="val 585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Я знаю, что ты любишь ездить на велосипеде, но я не уверен, что ты знаешь правила безопасной езды, поэтому приготовься отвечать на вопросы!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5328592" cy="3024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spc="6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Вопрос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какого возраста разрешается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водить велосипед по улицам и дорогам?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AutoShape 4" descr="https://img1.goodfon.ru/original/2560x1706/9/22/velosipedist-sport-gory-kamn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4725144"/>
            <a:ext cx="4608512" cy="1656184"/>
            <a:chOff x="683568" y="4725144"/>
            <a:chExt cx="4608512" cy="1656184"/>
          </a:xfrm>
        </p:grpSpPr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683568" y="4725144"/>
              <a:ext cx="4608512" cy="1656184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dirty="0" smtClean="0">
                  <a:latin typeface="Segoe Script" pitchFamily="34" charset="0"/>
                </a:rPr>
                <a:t>С 14 лет</a:t>
              </a:r>
              <a:endParaRPr lang="ru-RU" sz="2800" dirty="0">
                <a:latin typeface="Segoe Script" pitchFamily="34" charset="0"/>
              </a:endParaRPr>
            </a:p>
          </p:txBody>
        </p:sp>
        <p:pic>
          <p:nvPicPr>
            <p:cNvPr id="8" name="Picture 2" descr="C:\Documents and Settings\Admin\Рабочий стол\рисунки нов\ПДД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384" y="4907365"/>
              <a:ext cx="1700281" cy="129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976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853</Words>
  <Application>Microsoft Office PowerPoint</Application>
  <PresentationFormat>Экран (4:3)</PresentationFormat>
  <Paragraphs>131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16</cp:revision>
  <dcterms:created xsi:type="dcterms:W3CDTF">2020-07-28T15:40:22Z</dcterms:created>
  <dcterms:modified xsi:type="dcterms:W3CDTF">2020-07-28T18:17:23Z</dcterms:modified>
</cp:coreProperties>
</file>