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64" r:id="rId4"/>
    <p:sldId id="266" r:id="rId5"/>
    <p:sldId id="267" r:id="rId6"/>
    <p:sldId id="268" r:id="rId7"/>
    <p:sldId id="263" r:id="rId8"/>
    <p:sldId id="269" r:id="rId9"/>
    <p:sldId id="271" r:id="rId10"/>
    <p:sldId id="270" r:id="rId11"/>
    <p:sldId id="272" r:id="rId12"/>
    <p:sldId id="274" r:id="rId13"/>
    <p:sldId id="273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1A7"/>
    <a:srgbClr val="93BCE9"/>
    <a:srgbClr val="70A6E2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44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8487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7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2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62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23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9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3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6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9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4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2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8488" cy="9166580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F827-0AA0-4C3C-BFF5-EC7D04AD591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267B31E-C423-46A3-AE20-0DF3864C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&#1080;&#1085;&#1092;&#1086;&#1090;&#1100;&#1102;&#1090;&#1086;&#1088;.&#1088;&#1092;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4405"/>
              </p:ext>
            </p:extLst>
          </p:nvPr>
        </p:nvGraphicFramePr>
        <p:xfrm>
          <a:off x="623456" y="3257216"/>
          <a:ext cx="5204056" cy="537371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204056">
                  <a:extLst>
                    <a:ext uri="{9D8B030D-6E8A-4147-A177-3AD203B41FA5}">
                      <a16:colId xmlns:a16="http://schemas.microsoft.com/office/drawing/2014/main" val="2811548521"/>
                    </a:ext>
                  </a:extLst>
                </a:gridCol>
              </a:tblGrid>
              <a:tr h="5373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Отчет о реализации проекта  краевой инновационной площадки Школьный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навигатор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ИнфоТьютор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как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координатор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работыпедагогов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, учащихся и родителей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электронными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технологиями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образования».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smtClean="0">
                          <a:solidFill>
                            <a:schemeClr val="bg1"/>
                          </a:solidFill>
                          <a:effectLst/>
                        </a:rPr>
                        <a:t>               2022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327" marR="15832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1533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357744"/>
            <a:ext cx="5972984" cy="1556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0655" y="61130"/>
            <a:ext cx="49045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2B51A7"/>
                </a:solidFill>
              </a:rPr>
              <a:t>Автономное общеобразовательное учреждение муниципального образования Динской район</a:t>
            </a:r>
          </a:p>
          <a:p>
            <a:pPr algn="ctr"/>
            <a:r>
              <a:rPr lang="ru-RU" sz="1400" dirty="0">
                <a:solidFill>
                  <a:srgbClr val="2B51A7"/>
                </a:solidFill>
              </a:rPr>
              <a:t> «Средняя общеобразовательная школа №4</a:t>
            </a:r>
          </a:p>
          <a:p>
            <a:pPr algn="ctr"/>
            <a:r>
              <a:rPr lang="ru-RU" sz="1400" dirty="0">
                <a:solidFill>
                  <a:srgbClr val="2B51A7"/>
                </a:solidFill>
              </a:rPr>
              <a:t> имени Георгия Константиновича Жукова»</a:t>
            </a:r>
          </a:p>
        </p:txBody>
      </p:sp>
    </p:spTree>
    <p:extLst>
      <p:ext uri="{BB962C8B-B14F-4D97-AF65-F5344CB8AC3E}">
        <p14:creationId xmlns:p14="http://schemas.microsoft.com/office/powerpoint/2010/main" val="345225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199" y="424873"/>
            <a:ext cx="4760786" cy="1099127"/>
          </a:xfrm>
        </p:spPr>
        <p:txBody>
          <a:bodyPr/>
          <a:lstStyle/>
          <a:p>
            <a:r>
              <a:rPr lang="ru-RU" dirty="0" smtClean="0">
                <a:solidFill>
                  <a:srgbClr val="2B51A7"/>
                </a:solidFill>
              </a:rPr>
              <a:t>Обобщение опыта </a:t>
            </a:r>
            <a:r>
              <a:rPr lang="ru-RU" dirty="0">
                <a:solidFill>
                  <a:srgbClr val="2B51A7"/>
                </a:solidFill>
              </a:rPr>
              <a:t>на </a:t>
            </a:r>
            <a:r>
              <a:rPr lang="ru-RU" dirty="0" smtClean="0">
                <a:solidFill>
                  <a:srgbClr val="2B51A7"/>
                </a:solidFill>
              </a:rPr>
              <a:t>региональном уровне</a:t>
            </a:r>
            <a:endParaRPr lang="ru-RU" dirty="0">
              <a:solidFill>
                <a:srgbClr val="2B51A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9" y="1644687"/>
            <a:ext cx="5735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2020 год. НПК «Эффективная образовательная среда школы – залог успешного развития личности». Выступление «Школьный навигатор «</a:t>
            </a:r>
            <a:r>
              <a:rPr lang="ru-RU" dirty="0" err="1"/>
              <a:t>ИнфоТьютор</a:t>
            </a:r>
            <a:r>
              <a:rPr lang="ru-RU" dirty="0"/>
              <a:t>» как координатор работы педагогов, учащихся и родителей с электронными технологиями образования». Сертификат  ГБОУ ДПО «ИРО» Краснодарского края от 30. 09. 2020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7" y="4529123"/>
            <a:ext cx="5675586" cy="39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8" y="480291"/>
            <a:ext cx="4760786" cy="1029855"/>
          </a:xfrm>
        </p:spPr>
        <p:txBody>
          <a:bodyPr/>
          <a:lstStyle/>
          <a:p>
            <a:r>
              <a:rPr lang="ru-RU" dirty="0">
                <a:solidFill>
                  <a:srgbClr val="2B51A7"/>
                </a:solidFill>
              </a:rPr>
              <a:t>Обобщение опыта на </a:t>
            </a:r>
            <a:r>
              <a:rPr lang="ru-RU" dirty="0" smtClean="0">
                <a:solidFill>
                  <a:srgbClr val="2B51A7"/>
                </a:solidFill>
              </a:rPr>
              <a:t>муниципальном </a:t>
            </a:r>
            <a:r>
              <a:rPr lang="ru-RU" dirty="0">
                <a:solidFill>
                  <a:srgbClr val="2B51A7"/>
                </a:solidFill>
              </a:rPr>
              <a:t>уровне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508" y="1838420"/>
            <a:ext cx="5777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2020 год. Районный методический семинар. Выступление «Школьный навигатор «</a:t>
            </a:r>
            <a:r>
              <a:rPr lang="ru-RU" dirty="0" err="1"/>
              <a:t>ИнфоТьютор</a:t>
            </a:r>
            <a:r>
              <a:rPr lang="ru-RU" dirty="0"/>
              <a:t>» как координатор работы педагогов, учащихся и родителей с электронными технологиями образования».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7" y="4496192"/>
            <a:ext cx="5684808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203201"/>
            <a:ext cx="5934763" cy="33297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B51A7"/>
                </a:solidFill>
              </a:rPr>
              <a:t>Сайт «</a:t>
            </a:r>
            <a:r>
              <a:rPr lang="ru-RU" sz="2800" dirty="0" err="1" smtClean="0">
                <a:solidFill>
                  <a:srgbClr val="2B51A7"/>
                </a:solidFill>
              </a:rPr>
              <a:t>ГеоПарк</a:t>
            </a:r>
            <a:r>
              <a:rPr lang="ru-RU" sz="2800" dirty="0" smtClean="0">
                <a:solidFill>
                  <a:srgbClr val="2B51A7"/>
                </a:solidFill>
              </a:rPr>
              <a:t>»</a:t>
            </a:r>
            <a:br>
              <a:rPr lang="ru-RU" sz="2800" dirty="0" smtClean="0">
                <a:solidFill>
                  <a:srgbClr val="2B51A7"/>
                </a:solidFill>
              </a:rPr>
            </a:br>
            <a:r>
              <a:rPr lang="ru-RU" sz="2800" dirty="0" smtClean="0">
                <a:solidFill>
                  <a:srgbClr val="2B51A7"/>
                </a:solidFill>
              </a:rPr>
              <a:t>(</a:t>
            </a:r>
            <a:r>
              <a:rPr lang="en-US" sz="2800" dirty="0">
                <a:solidFill>
                  <a:srgbClr val="2B51A7"/>
                </a:solidFill>
              </a:rPr>
              <a:t>http://geopark.tilda.ws</a:t>
            </a:r>
            <a:r>
              <a:rPr lang="en-US" sz="2800" dirty="0" smtClean="0">
                <a:solidFill>
                  <a:srgbClr val="2B51A7"/>
                </a:solidFill>
              </a:rPr>
              <a:t>/</a:t>
            </a:r>
            <a:r>
              <a:rPr lang="ru-RU" sz="2800" dirty="0" smtClean="0">
                <a:solidFill>
                  <a:srgbClr val="2B51A7"/>
                </a:solidFill>
              </a:rPr>
              <a:t>)</a:t>
            </a:r>
            <a:br>
              <a:rPr lang="ru-RU" sz="2800" dirty="0" smtClean="0">
                <a:solidFill>
                  <a:srgbClr val="2B51A7"/>
                </a:solidFill>
              </a:rPr>
            </a:br>
            <a:r>
              <a:rPr lang="ru-RU" sz="2800" dirty="0">
                <a:solidFill>
                  <a:srgbClr val="2B51A7"/>
                </a:solidFill>
              </a:rPr>
              <a:t/>
            </a:r>
            <a:br>
              <a:rPr lang="ru-RU" sz="2800" dirty="0">
                <a:solidFill>
                  <a:srgbClr val="2B51A7"/>
                </a:solidFill>
              </a:rPr>
            </a:b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Цель сайта: активизация познавательной деятельности учащихся на уроках географии, развитие интереса к предмету, формирование функциональной грамотности, повышение качества знаний.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3" y="2818371"/>
            <a:ext cx="5611091" cy="60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6" y="244763"/>
            <a:ext cx="5527965" cy="1390073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1800" dirty="0">
                <a:solidFill>
                  <a:srgbClr val="2B51A7"/>
                </a:solidFill>
              </a:rPr>
              <a:t>Апробация и диссеминация результатов деятельности КИП в образовательных организациях Краснодарского края на основе сетевого </a:t>
            </a:r>
            <a:r>
              <a:rPr lang="ru-RU" sz="1800" dirty="0" smtClean="0">
                <a:solidFill>
                  <a:srgbClr val="2B51A7"/>
                </a:solidFill>
              </a:rPr>
              <a:t>взаимодействия</a:t>
            </a:r>
            <a:endParaRPr lang="ru-RU" sz="1800" dirty="0">
              <a:solidFill>
                <a:srgbClr val="2B51A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2377" y="1634836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Раздел </a:t>
            </a:r>
            <a:r>
              <a:rPr lang="ru-RU" sz="2400" dirty="0"/>
              <a:t>«Наши партнеры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86" y="2324966"/>
            <a:ext cx="37909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2687781"/>
            <a:ext cx="5943600" cy="59297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733" b="1" dirty="0"/>
              <a:t>Цель проекта:</a:t>
            </a:r>
          </a:p>
          <a:p>
            <a:r>
              <a:rPr lang="ru-RU" sz="2533" b="1" dirty="0"/>
              <a:t>повышение эффективности использования дистанционных форм обучения и преподавания в разных условиях организации образовательного процесса; повышение компетентности педагогов, школьников, родителей в области электронных технологий образования через работу сайта «Школьный навигатор «</a:t>
            </a:r>
            <a:r>
              <a:rPr lang="ru-RU" sz="2533" b="1" dirty="0" err="1"/>
              <a:t>ИнфоТьютор</a:t>
            </a:r>
            <a:r>
              <a:rPr lang="ru-RU" sz="2533" b="1" dirty="0"/>
              <a:t>»; организация построения индивидуальных образовательных маршрутов.</a:t>
            </a:r>
          </a:p>
          <a:p>
            <a:pPr marL="0" indent="0">
              <a:buNone/>
            </a:pPr>
            <a:endParaRPr lang="ru-RU" sz="2533" dirty="0"/>
          </a:p>
          <a:p>
            <a:pPr marL="0" indent="0">
              <a:buNone/>
            </a:pPr>
            <a:r>
              <a:rPr lang="ru-RU" sz="3733" b="1" dirty="0"/>
              <a:t>Задачи проекта:</a:t>
            </a:r>
          </a:p>
          <a:p>
            <a:r>
              <a:rPr lang="ru-RU" sz="2533" dirty="0"/>
              <a:t> </a:t>
            </a:r>
            <a:r>
              <a:rPr lang="ru-RU" sz="2533" b="1" dirty="0"/>
              <a:t>—  провести опрос среди педагогов школы о выборе дистанционных платформ, онлайн-сервисов в процессе обучения с использованием электронных технологий образования (ЭТО);</a:t>
            </a:r>
          </a:p>
          <a:p>
            <a:r>
              <a:rPr lang="ru-RU" sz="2533" b="1" dirty="0"/>
              <a:t>— создать единый электронный каталог ЭТО в форме образовательного сайта;</a:t>
            </a:r>
          </a:p>
          <a:p>
            <a:r>
              <a:rPr lang="ru-RU" sz="2533" b="1" dirty="0"/>
              <a:t>— классифицировать ЭТО для удобного поиска и выбора;</a:t>
            </a:r>
          </a:p>
          <a:p>
            <a:r>
              <a:rPr lang="ru-RU" sz="2533" b="1" dirty="0"/>
              <a:t>— расположить на страницах Навигатора страницы по обучению работе с полезными сервисами, по безопасности работы в Интернете, дать рекомендации учащимся, родителям и педагогам по работе в дистанционном формате.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561687"/>
            <a:ext cx="6612830" cy="17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8" y="277091"/>
            <a:ext cx="7599060" cy="683969"/>
          </a:xfrm>
        </p:spPr>
        <p:txBody>
          <a:bodyPr/>
          <a:lstStyle/>
          <a:p>
            <a:r>
              <a:rPr lang="ru-RU" dirty="0" smtClean="0">
                <a:solidFill>
                  <a:srgbClr val="2B51A7"/>
                </a:solidFill>
              </a:rPr>
              <a:t>Адрес сайта: </a:t>
            </a:r>
            <a:r>
              <a:rPr lang="ru-RU" dirty="0" err="1" smtClean="0">
                <a:solidFill>
                  <a:srgbClr val="2B51A7"/>
                </a:solidFill>
              </a:rPr>
              <a:t>инфотьютор.рф</a:t>
            </a:r>
            <a:endParaRPr lang="ru-RU" dirty="0">
              <a:solidFill>
                <a:srgbClr val="2B51A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83" y="961060"/>
            <a:ext cx="5306291" cy="4184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/>
              <a:t>Основной продукт проекта — сайт «Школьный навигатор "</a:t>
            </a:r>
            <a:r>
              <a:rPr lang="ru-RU" sz="1800" b="1" dirty="0" err="1"/>
              <a:t>ИнфоТьютор</a:t>
            </a:r>
            <a:r>
              <a:rPr lang="ru-RU" sz="1800" b="1" dirty="0"/>
              <a:t>".</a:t>
            </a:r>
          </a:p>
          <a:p>
            <a:pPr marL="0" indent="0">
              <a:buNone/>
            </a:pPr>
            <a:r>
              <a:rPr lang="ru-RU" sz="1800" b="1" dirty="0"/>
              <a:t>Тип сайта — образовательный комбинированный: сайт-каталог, информационный. Тип контента: текстовой, документы, изображения, ссылки, видеоматериалы.</a:t>
            </a:r>
          </a:p>
          <a:p>
            <a:pPr marL="0" indent="0">
              <a:buNone/>
            </a:pPr>
            <a:r>
              <a:rPr lang="ru-RU" sz="1800" b="1" dirty="0" smtClean="0"/>
              <a:t>Образовательные ситуации: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во время процесса обучения в традиционном очном  формате;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— во время полного дистанционного обучения (например, во время карантина);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— в рамках работы «Центра дистанционного обучения» детей с ОВЗ;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— в ходе построения индивидуальной программы обучения.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73" y="5409641"/>
            <a:ext cx="4535797" cy="34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10" y="230910"/>
            <a:ext cx="4760785" cy="1071418"/>
          </a:xfrm>
        </p:spPr>
        <p:txBody>
          <a:bodyPr/>
          <a:lstStyle/>
          <a:p>
            <a:r>
              <a:rPr lang="ru-RU" dirty="0" smtClean="0">
                <a:solidFill>
                  <a:srgbClr val="2B51A7"/>
                </a:solidFill>
              </a:rPr>
              <a:t>Измерение </a:t>
            </a:r>
            <a:r>
              <a:rPr lang="ru-RU" dirty="0">
                <a:solidFill>
                  <a:srgbClr val="2B51A7"/>
                </a:solidFill>
              </a:rPr>
              <a:t>и оценка качества инновации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1909" y="1111189"/>
            <a:ext cx="4846054" cy="768349"/>
          </a:xfrm>
        </p:spPr>
        <p:txBody>
          <a:bodyPr/>
          <a:lstStyle/>
          <a:p>
            <a:pPr algn="ctr"/>
            <a:r>
              <a:rPr lang="ru-RU" sz="2400" dirty="0"/>
              <a:t>Посещаемость за 3 месяца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1909" y="4651432"/>
            <a:ext cx="5417128" cy="4490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Анализ посетителей за 3 месяца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0" y="2005431"/>
            <a:ext cx="5668260" cy="2520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0" y="5100438"/>
            <a:ext cx="5704227" cy="40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4" y="369455"/>
            <a:ext cx="4760785" cy="655782"/>
          </a:xfrm>
        </p:spPr>
        <p:txBody>
          <a:bodyPr/>
          <a:lstStyle/>
          <a:p>
            <a:r>
              <a:rPr lang="ru-RU" dirty="0">
                <a:solidFill>
                  <a:srgbClr val="2B51A7"/>
                </a:solidFill>
              </a:rPr>
              <a:t>Возраст, пол посетителей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309" y="6271492"/>
            <a:ext cx="4760785" cy="655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rgbClr val="2B51A7"/>
                </a:solidFill>
              </a:rPr>
              <a:t>Анализ посещаемости сайта говорит о том, что он востребован среди пользователей, сервисы, им предлагаемые, используются в процессе обучения и воспитания.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9" y="907025"/>
            <a:ext cx="5982541" cy="47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0217" y="341746"/>
            <a:ext cx="5611092" cy="13762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B51A7"/>
                </a:solidFill>
              </a:rPr>
              <a:t>Результативность </a:t>
            </a:r>
            <a:r>
              <a:rPr lang="ru-RU" dirty="0">
                <a:solidFill>
                  <a:srgbClr val="2B51A7"/>
                </a:solidFill>
              </a:rPr>
              <a:t>(определённая устойчивость положительных результатов) за отчетный период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217" y="1953491"/>
            <a:ext cx="5971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Сделан анализ используемых в школе образовательных веб-ресурсов, собран каталог ЭТО, создан сайт на хостинге «</a:t>
            </a:r>
            <a:r>
              <a:rPr lang="ru-RU" dirty="0" err="1"/>
              <a:t>Джино</a:t>
            </a:r>
            <a:r>
              <a:rPr lang="ru-RU" dirty="0"/>
              <a:t>» (</a:t>
            </a:r>
            <a:r>
              <a:rPr lang="ru-RU" dirty="0">
                <a:hlinkClick r:id="rId2"/>
              </a:rPr>
              <a:t>http://инфотьютор.рф</a:t>
            </a:r>
            <a:r>
              <a:rPr lang="ru-RU" dirty="0" smtClean="0"/>
              <a:t>),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реализовано продвижение проекта на школьном сайте и в школьных аккаунтах социальных сетей,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обобщен </a:t>
            </a:r>
            <a:r>
              <a:rPr lang="ru-RU" dirty="0"/>
              <a:t>опыт по работе в рамках проекта на школьном, муниципальном и краевом </a:t>
            </a:r>
            <a:r>
              <a:rPr lang="ru-RU" dirty="0" smtClean="0"/>
              <a:t>уровнях,</a:t>
            </a:r>
          </a:p>
          <a:p>
            <a:endParaRPr lang="ru-RU" dirty="0"/>
          </a:p>
          <a:p>
            <a:r>
              <a:rPr lang="ru-RU" dirty="0" smtClean="0"/>
              <a:t>собран </a:t>
            </a:r>
            <a:r>
              <a:rPr lang="ru-RU" dirty="0"/>
              <a:t>каталог сайтов в помощь </a:t>
            </a:r>
            <a:r>
              <a:rPr lang="ru-RU" dirty="0" smtClean="0"/>
              <a:t>учителю,</a:t>
            </a:r>
          </a:p>
          <a:p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оздана методическая сеть.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5923809"/>
            <a:ext cx="5735782" cy="54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1399" y="1790527"/>
            <a:ext cx="11154979" cy="75278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2382347"/>
            <a:ext cx="6317674" cy="6603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33" b="1" dirty="0"/>
              <a:t>Методическая сеть проекта.</a:t>
            </a:r>
          </a:p>
          <a:p>
            <a:pPr>
              <a:spcBef>
                <a:spcPts val="0"/>
              </a:spcBef>
            </a:pPr>
            <a:r>
              <a:rPr lang="ru-RU" b="1" dirty="0"/>
              <a:t>1.	Администрация школы.</a:t>
            </a:r>
          </a:p>
          <a:p>
            <a:pPr>
              <a:spcBef>
                <a:spcPts val="0"/>
              </a:spcBef>
            </a:pPr>
            <a:r>
              <a:rPr lang="ru-RU" b="1" dirty="0"/>
              <a:t>2.	Предметные кафедры школы по всем предметам (1-11 классы).</a:t>
            </a:r>
          </a:p>
          <a:p>
            <a:pPr>
              <a:spcBef>
                <a:spcPts val="0"/>
              </a:spcBef>
            </a:pPr>
            <a:r>
              <a:rPr lang="ru-RU" b="1" dirty="0"/>
              <a:t>3.	Методическое объединение классных руководителей.</a:t>
            </a:r>
          </a:p>
          <a:p>
            <a:pPr>
              <a:spcBef>
                <a:spcPts val="0"/>
              </a:spcBef>
            </a:pPr>
            <a:r>
              <a:rPr lang="ru-RU" b="1" dirty="0"/>
              <a:t>4.	Центр дистанционного обучения.</a:t>
            </a:r>
          </a:p>
          <a:p>
            <a:pPr>
              <a:spcBef>
                <a:spcPts val="0"/>
              </a:spcBef>
            </a:pPr>
            <a:r>
              <a:rPr lang="ru-RU" b="1" dirty="0"/>
              <a:t>5.	Рабочая группа экспериментальной площадки «Адаптация и социализация детей с ограниченными возможностями здоровья».</a:t>
            </a:r>
          </a:p>
          <a:p>
            <a:pPr>
              <a:spcBef>
                <a:spcPts val="0"/>
              </a:spcBef>
            </a:pPr>
            <a:r>
              <a:rPr lang="ru-RU" b="1" dirty="0"/>
              <a:t>6.	Рабочая группа экспериментальной площадки «Российская электронная школа».</a:t>
            </a:r>
          </a:p>
          <a:p>
            <a:pPr>
              <a:spcBef>
                <a:spcPts val="0"/>
              </a:spcBef>
            </a:pPr>
            <a:r>
              <a:rPr lang="ru-RU" b="1" dirty="0"/>
              <a:t>7.	Школьное научное общество учащихся «</a:t>
            </a:r>
            <a:r>
              <a:rPr lang="ru-RU" b="1" dirty="0" err="1"/>
              <a:t>Инсайт</a:t>
            </a:r>
            <a:r>
              <a:rPr lang="ru-RU" b="1" dirty="0"/>
              <a:t>».</a:t>
            </a:r>
          </a:p>
          <a:p>
            <a:pPr>
              <a:spcBef>
                <a:spcPts val="0"/>
              </a:spcBef>
            </a:pPr>
            <a:r>
              <a:rPr lang="ru-RU" b="1" dirty="0"/>
              <a:t>8.	Школьная </a:t>
            </a:r>
            <a:r>
              <a:rPr lang="ru-RU" b="1" dirty="0" smtClean="0"/>
              <a:t>библиотека.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33" b="1" dirty="0"/>
              <a:t>Состав рабочей группы «Школьный навигатор "</a:t>
            </a:r>
            <a:r>
              <a:rPr lang="ru-RU" sz="3333" b="1" dirty="0" err="1"/>
              <a:t>ИнфоТьютор</a:t>
            </a:r>
            <a:r>
              <a:rPr lang="ru-RU" sz="3333" b="1" dirty="0"/>
              <a:t>".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1</a:t>
            </a:r>
            <a:r>
              <a:rPr lang="ru-RU" b="1" dirty="0"/>
              <a:t>.	Автор проекта.</a:t>
            </a:r>
          </a:p>
          <a:p>
            <a:pPr>
              <a:spcBef>
                <a:spcPts val="0"/>
              </a:spcBef>
            </a:pPr>
            <a:r>
              <a:rPr lang="ru-RU" b="1" dirty="0"/>
              <a:t>2.	Заместитель директора школы по УВР.</a:t>
            </a:r>
          </a:p>
          <a:p>
            <a:pPr>
              <a:spcBef>
                <a:spcPts val="0"/>
              </a:spcBef>
            </a:pPr>
            <a:r>
              <a:rPr lang="ru-RU" b="1" dirty="0"/>
              <a:t>3.	Педагоги-</a:t>
            </a:r>
            <a:r>
              <a:rPr lang="ru-RU" b="1" dirty="0" err="1"/>
              <a:t>тьюторы</a:t>
            </a:r>
            <a:r>
              <a:rPr lang="ru-RU" b="1" dirty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/>
              <a:t>4.	Представитель </a:t>
            </a:r>
            <a:r>
              <a:rPr lang="ru-RU" b="1" dirty="0" err="1"/>
              <a:t>методсовета</a:t>
            </a:r>
            <a:r>
              <a:rPr lang="ru-RU" b="1" dirty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/>
              <a:t>5.	Ответственный за программное обеспечение (технический специалист).</a:t>
            </a:r>
          </a:p>
          <a:p>
            <a:pPr>
              <a:spcBef>
                <a:spcPts val="0"/>
              </a:spcBef>
            </a:pPr>
            <a:r>
              <a:rPr lang="ru-RU" b="1" dirty="0"/>
              <a:t>6.	Представитель школьного научного общества учащихся «</a:t>
            </a:r>
            <a:r>
              <a:rPr lang="ru-RU" b="1" dirty="0" err="1"/>
              <a:t>Инсайт</a:t>
            </a:r>
            <a:r>
              <a:rPr lang="ru-RU" b="1" dirty="0"/>
              <a:t>».</a:t>
            </a:r>
          </a:p>
          <a:p>
            <a:pPr>
              <a:spcBef>
                <a:spcPts val="0"/>
              </a:spcBef>
            </a:pPr>
            <a:r>
              <a:rPr lang="ru-RU" b="1" dirty="0"/>
              <a:t>7.	Представитель школьного родительского комитета.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9" y="0"/>
            <a:ext cx="6866759" cy="17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" y="244765"/>
            <a:ext cx="5417128" cy="960580"/>
          </a:xfrm>
        </p:spPr>
        <p:txBody>
          <a:bodyPr/>
          <a:lstStyle/>
          <a:p>
            <a:r>
              <a:rPr lang="ru-RU" dirty="0" smtClean="0">
                <a:solidFill>
                  <a:srgbClr val="2B51A7"/>
                </a:solidFill>
              </a:rPr>
              <a:t>Обобщение опыта </a:t>
            </a:r>
            <a:r>
              <a:rPr lang="ru-RU" dirty="0">
                <a:solidFill>
                  <a:srgbClr val="2B51A7"/>
                </a:solidFill>
              </a:rPr>
              <a:t>на </a:t>
            </a:r>
            <a:r>
              <a:rPr lang="ru-RU" dirty="0" smtClean="0">
                <a:solidFill>
                  <a:srgbClr val="2B51A7"/>
                </a:solidFill>
              </a:rPr>
              <a:t>международном</a:t>
            </a:r>
            <a:r>
              <a:rPr lang="ru-RU" dirty="0">
                <a:solidFill>
                  <a:srgbClr val="2B51A7"/>
                </a:solidFill>
              </a:rPr>
              <a:t> </a:t>
            </a:r>
            <a:r>
              <a:rPr lang="ru-RU" dirty="0" smtClean="0">
                <a:solidFill>
                  <a:srgbClr val="2B51A7"/>
                </a:solidFill>
              </a:rPr>
              <a:t>уровне</a:t>
            </a:r>
            <a:endParaRPr lang="ru-RU" dirty="0">
              <a:solidFill>
                <a:srgbClr val="2B51A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26" y="1205345"/>
            <a:ext cx="61929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Международный уровень</a:t>
            </a:r>
            <a:r>
              <a:rPr lang="ru-RU" sz="1600" dirty="0"/>
              <a:t>. 2021 год. XII Международный педагогический форум. Выступление «ПРОЕКТ «Школьный навигатор "</a:t>
            </a:r>
            <a:r>
              <a:rPr lang="ru-RU" sz="1600" dirty="0" err="1"/>
              <a:t>ИнфоТьютор</a:t>
            </a:r>
            <a:r>
              <a:rPr lang="ru-RU" sz="1600" dirty="0"/>
              <a:t>" как координатор работы педагогов, учащихся и родителей с электронными технологиями образования». Сертификат 53-АБ 503 от 10. 07. 2021 г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2021 год. Материалы XII Международный педагогический форум, Санкт-Петербург. Статья «Подготовка к ГИА по русскому языку и литературе с помощью школьного навигатора «</a:t>
            </a:r>
            <a:r>
              <a:rPr lang="ru-RU" sz="1600" dirty="0" err="1"/>
              <a:t>ИнфоТьютор</a:t>
            </a:r>
            <a:r>
              <a:rPr lang="ru-RU" sz="1600" dirty="0"/>
              <a:t>» - инновационного проекта в сфере дистанционного обучения».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27" y="4518732"/>
            <a:ext cx="3045472" cy="4391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6" y="4518732"/>
            <a:ext cx="3048197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6" y="120073"/>
            <a:ext cx="4760786" cy="1057564"/>
          </a:xfrm>
        </p:spPr>
        <p:txBody>
          <a:bodyPr/>
          <a:lstStyle/>
          <a:p>
            <a:r>
              <a:rPr lang="ru-RU" dirty="0">
                <a:solidFill>
                  <a:srgbClr val="2B51A7"/>
                </a:solidFill>
              </a:rPr>
              <a:t>Обобщение опыта на </a:t>
            </a:r>
            <a:r>
              <a:rPr lang="ru-RU" dirty="0" smtClean="0">
                <a:solidFill>
                  <a:srgbClr val="2B51A7"/>
                </a:solidFill>
              </a:rPr>
              <a:t>всероссийском </a:t>
            </a:r>
            <a:r>
              <a:rPr lang="ru-RU" dirty="0">
                <a:solidFill>
                  <a:srgbClr val="2B51A7"/>
                </a:solidFill>
              </a:rPr>
              <a:t>уровне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672" y="1177637"/>
            <a:ext cx="60682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2021 год. «Сборник методических разработок и педагогических идей». Часть IX. Педагогическое сообщество «</a:t>
            </a:r>
            <a:r>
              <a:rPr lang="ru-RU" sz="1400" dirty="0" err="1"/>
              <a:t>Урок.рф</a:t>
            </a:r>
            <a:r>
              <a:rPr lang="ru-RU" sz="1400" dirty="0"/>
              <a:t>». Статья «Координация работы  педагогов, учащихся и родителей с электронными технологиями образования через "Школьный навигатор "</a:t>
            </a:r>
            <a:r>
              <a:rPr lang="ru-RU" sz="1400" dirty="0" err="1"/>
              <a:t>Инфотьютор</a:t>
            </a:r>
            <a:r>
              <a:rPr lang="ru-RU" sz="1400" dirty="0"/>
              <a:t>"». Диплом №21-806101. Рецензия №</a:t>
            </a:r>
            <a:r>
              <a:rPr lang="ru-RU" sz="1400" dirty="0" smtClean="0"/>
              <a:t>001890</a:t>
            </a:r>
          </a:p>
          <a:p>
            <a:endParaRPr lang="ru-RU" sz="1400" dirty="0"/>
          </a:p>
          <a:p>
            <a:r>
              <a:rPr lang="ru-RU" sz="1400" dirty="0"/>
              <a:t>2021 год. Всероссийская педагогическая конференция «Использование ИКТ в образовательном процессе в условиях реализации ФГОС». Выступление «Координация работы  педагогов, учащихся и родителей с электронными технологиями образования через "Школьный навигатор "</a:t>
            </a:r>
            <a:r>
              <a:rPr lang="ru-RU" sz="1400" dirty="0" err="1"/>
              <a:t>Инфотьютор</a:t>
            </a:r>
            <a:r>
              <a:rPr lang="ru-RU" sz="1400" dirty="0"/>
              <a:t>"». Сертификат КН №3859.</a:t>
            </a:r>
          </a:p>
          <a:p>
            <a:endParaRPr lang="ru-RU" sz="1400" dirty="0" smtClean="0"/>
          </a:p>
          <a:p>
            <a:r>
              <a:rPr lang="ru-RU" sz="1400" dirty="0" smtClean="0"/>
              <a:t>2021 </a:t>
            </a:r>
            <a:r>
              <a:rPr lang="ru-RU" sz="1400" dirty="0"/>
              <a:t>год. Всероссийский педагогический конкурс «Лучшие практики дистанционного обучения», 1 место. Диплом ЕА №70031.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4628526"/>
            <a:ext cx="2816352" cy="4181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42" y="5568847"/>
            <a:ext cx="2428619" cy="3575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43" y="4412571"/>
            <a:ext cx="2500460" cy="36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988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865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Адрес сайта: инфотьютор.рф</vt:lpstr>
      <vt:lpstr>Измерение и оценка качества инновации</vt:lpstr>
      <vt:lpstr>Возраст, пол посетителей</vt:lpstr>
      <vt:lpstr>Результативность (определённая устойчивость положительных результатов) за отчетный период </vt:lpstr>
      <vt:lpstr>Презентация PowerPoint</vt:lpstr>
      <vt:lpstr>Обобщение опыта на международном уровне</vt:lpstr>
      <vt:lpstr>Обобщение опыта на всероссийском уровне</vt:lpstr>
      <vt:lpstr>Обобщение опыта на региональном уровне</vt:lpstr>
      <vt:lpstr>Обобщение опыта на муниципальном уровне</vt:lpstr>
      <vt:lpstr>Сайт «ГеоПарк» (http://geopark.tilda.ws/)  Цель сайта: активизация познавательной деятельности учащихся на уроках географии, развитие интереса к предмету, формирование функциональной грамотности, повышение качества знаний.</vt:lpstr>
      <vt:lpstr> Апробация и диссеминация результатов деятельности КИП в образовательных организациях Краснодарского края на основе сетевого взаимодействия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Светка</dc:creator>
  <cp:lastModifiedBy>Светка</cp:lastModifiedBy>
  <cp:revision>41</cp:revision>
  <dcterms:created xsi:type="dcterms:W3CDTF">2020-09-29T11:39:12Z</dcterms:created>
  <dcterms:modified xsi:type="dcterms:W3CDTF">2022-01-14T04:27:57Z</dcterms:modified>
</cp:coreProperties>
</file>