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baseline="0" dirty="0" smtClean="0"/>
              <a:t>Актуальность подростковых проблем</a:t>
            </a:r>
            <a:endParaRPr lang="ru-RU" sz="4000" b="1" i="0" baseline="0" dirty="0"/>
          </a:p>
        </c:rich>
      </c:tx>
      <c:layout>
        <c:manualLayout>
          <c:xMode val="edge"/>
          <c:yMode val="edge"/>
          <c:x val="9.7982605080461499E-2"/>
          <c:y val="3.5303648732864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752746442935757E-2"/>
          <c:y val="0.15670166297451371"/>
          <c:w val="0.85772467159826582"/>
          <c:h val="0.5072107013494825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Употребление алкоголя</c:v>
                </c:pt>
                <c:pt idx="1">
                  <c:v>Курение</c:v>
                </c:pt>
                <c:pt idx="2">
                  <c:v>Противоправное поведение</c:v>
                </c:pt>
                <c:pt idx="3">
                  <c:v>Суицидальность</c:v>
                </c:pt>
                <c:pt idx="4">
                  <c:v>Зависимость от гаджетов</c:v>
                </c:pt>
                <c:pt idx="5">
                  <c:v>Общение с асоциальными сверствниками</c:v>
                </c:pt>
                <c:pt idx="6">
                  <c:v>Конфликты с родителями</c:v>
                </c:pt>
                <c:pt idx="7">
                  <c:v>Одиночество</c:v>
                </c:pt>
                <c:pt idx="8">
                  <c:v>Недовольство собственным телом</c:v>
                </c:pt>
                <c:pt idx="9">
                  <c:v>Токсикомания, наркомания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</c:v>
                </c:pt>
                <c:pt idx="1">
                  <c:v>0.15</c:v>
                </c:pt>
                <c:pt idx="2">
                  <c:v>0.1</c:v>
                </c:pt>
                <c:pt idx="3">
                  <c:v>0.06</c:v>
                </c:pt>
                <c:pt idx="4">
                  <c:v>0.18</c:v>
                </c:pt>
                <c:pt idx="5">
                  <c:v>0.05</c:v>
                </c:pt>
                <c:pt idx="6">
                  <c:v>0.15</c:v>
                </c:pt>
                <c:pt idx="7">
                  <c:v>0.05</c:v>
                </c:pt>
                <c:pt idx="8">
                  <c:v>0.08</c:v>
                </c:pt>
                <c:pt idx="9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3950168"/>
        <c:axId val="203950560"/>
        <c:axId val="137231944"/>
      </c:bar3DChart>
      <c:catAx>
        <c:axId val="203950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50560"/>
        <c:crosses val="autoZero"/>
        <c:auto val="1"/>
        <c:lblAlgn val="ctr"/>
        <c:lblOffset val="100"/>
        <c:noMultiLvlLbl val="0"/>
      </c:catAx>
      <c:valAx>
        <c:axId val="2039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50168"/>
        <c:crosses val="autoZero"/>
        <c:crossBetween val="between"/>
      </c:valAx>
      <c:serAx>
        <c:axId val="1372319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950560"/>
        <c:crosses val="autoZero"/>
      </c:ser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9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2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0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6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0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0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2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2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0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87B3-26CE-435C-AAAC-74B61B16D94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7852-7444-41F3-AA38-876521E28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7516" y="4147469"/>
            <a:ext cx="11020926" cy="19966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/>
              <a:t>«Социальные проблемы современного подростка»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159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0" y="0"/>
            <a:ext cx="1158862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Принципы разрешения конфликтов:</a:t>
            </a:r>
          </a:p>
          <a:p>
            <a:r>
              <a:rPr lang="ru-RU" sz="2800" dirty="0" smtClean="0"/>
              <a:t>•	осмыслить причину своего раздражения, гнева или обиды, обязательно взяв эмоции под контроль</a:t>
            </a:r>
          </a:p>
          <a:p>
            <a:r>
              <a:rPr lang="ru-RU" sz="2800" dirty="0" smtClean="0"/>
              <a:t>•	понять, какие цели преследует ребенок, вступая в конфликт</a:t>
            </a:r>
          </a:p>
          <a:p>
            <a:r>
              <a:rPr lang="ru-RU" sz="2800" dirty="0" smtClean="0"/>
              <a:t>•	поговорить с ребенком о причинах вашего негодования, не повышая тона и не вспоминая прошлых обид, проанализировав краткосрочные и долгосрочные последствия подобного поведения</a:t>
            </a:r>
          </a:p>
          <a:p>
            <a:r>
              <a:rPr lang="ru-RU" sz="2800" dirty="0" smtClean="0"/>
              <a:t>•	дать ребенку возможность высказаться, внимательно выслушав его позицию</a:t>
            </a:r>
          </a:p>
          <a:p>
            <a:r>
              <a:rPr lang="ru-RU" sz="2800" dirty="0" smtClean="0"/>
              <a:t>•	разобрать конфликт «по косточкам», не пытаясь переубедить ребенка в </a:t>
            </a:r>
            <a:r>
              <a:rPr lang="ru-RU" sz="2800" dirty="0" err="1" smtClean="0"/>
              <a:t>малоэффективности</a:t>
            </a:r>
            <a:r>
              <a:rPr lang="ru-RU" sz="2800" dirty="0" smtClean="0"/>
              <a:t> его намерений</a:t>
            </a:r>
          </a:p>
          <a:p>
            <a:r>
              <a:rPr lang="ru-RU" sz="2800" dirty="0" smtClean="0"/>
              <a:t>•	выслушать предложения оппонента по выходу из конфликта и озвучить свои</a:t>
            </a:r>
          </a:p>
          <a:p>
            <a:r>
              <a:rPr lang="ru-RU" sz="2800" dirty="0" smtClean="0"/>
              <a:t>•	прийти к согласию, выбрав наиболее приемлемый вариант для обеих сторон.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61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1" y="0"/>
            <a:ext cx="1202404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Что делать, если подросток все-таки начал курить?</a:t>
            </a:r>
          </a:p>
          <a:p>
            <a:r>
              <a:rPr lang="ru-RU" sz="2800" b="1" dirty="0" smtClean="0"/>
              <a:t>- Задуматься о конкретных причинах появления этой вредной привычки, а не пытаться сию же минуту пресечь ее строгим наказанием.</a:t>
            </a:r>
          </a:p>
          <a:p>
            <a:r>
              <a:rPr lang="ru-RU" sz="2800" b="1" dirty="0" smtClean="0"/>
              <a:t>- Ознакомиться с материалами и доступной информацией о вредном влиянии курения на здоровье  и донести эту информацию до его сознания.  </a:t>
            </a:r>
          </a:p>
          <a:p>
            <a:r>
              <a:rPr lang="ru-RU" sz="2800" b="1" dirty="0" smtClean="0"/>
              <a:t>- Создать и беречь обстановку доверительности в отношениях с сыном или дочерью.  </a:t>
            </a:r>
          </a:p>
          <a:p>
            <a:r>
              <a:rPr lang="ru-RU" sz="2800" b="1" dirty="0" smtClean="0"/>
              <a:t>- Запрет на курение должен быть не только аргументирован научно, но и мотивирован актуальными примерами  </a:t>
            </a:r>
          </a:p>
          <a:p>
            <a:r>
              <a:rPr lang="ru-RU" sz="2800" b="1" dirty="0" smtClean="0"/>
              <a:t>- Курение в подростковом возрасте нередко свидетельствует о неблагополучии в семье.  </a:t>
            </a:r>
          </a:p>
          <a:p>
            <a:r>
              <a:rPr lang="ru-RU" sz="2800" b="1" dirty="0" smtClean="0"/>
              <a:t>- Обратить пристальное внимание на отношения подростка со сверстниками, стараться оградить его от влияния курящих друзей.</a:t>
            </a:r>
          </a:p>
          <a:p>
            <a:r>
              <a:rPr lang="ru-RU" sz="2800" b="1" dirty="0" smtClean="0"/>
              <a:t>- Если вы сами курите, то задумайтесь, не явились ли вы примером для своего ребенка?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735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53" y="0"/>
            <a:ext cx="1149531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Что делать, если Вы узнали, что Ваш ребенок употребляет алкоголь?</a:t>
            </a:r>
          </a:p>
          <a:p>
            <a:endParaRPr lang="ru-RU" sz="3600" b="1" dirty="0" smtClean="0"/>
          </a:p>
          <a:p>
            <a:r>
              <a:rPr lang="ru-RU" sz="3600" b="1" dirty="0"/>
              <a:t>	</a:t>
            </a:r>
            <a:r>
              <a:rPr lang="ru-RU" sz="3600" b="1" dirty="0" smtClean="0"/>
              <a:t>Взрослые в первую очередь должны следить за тем, что происходит с их детьми. </a:t>
            </a:r>
          </a:p>
          <a:p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	Создание «мертвой» зоны </a:t>
            </a:r>
          </a:p>
          <a:p>
            <a:r>
              <a:rPr lang="ru-RU" sz="3600" b="1" dirty="0" smtClean="0"/>
              <a:t>	Ограничение денежных средств.   </a:t>
            </a:r>
          </a:p>
          <a:p>
            <a:r>
              <a:rPr lang="ru-RU" sz="3600" b="1" dirty="0" smtClean="0"/>
              <a:t>	Запись в спортивную секцию.  </a:t>
            </a:r>
          </a:p>
          <a:p>
            <a:r>
              <a:rPr lang="ru-RU" sz="3600" b="1" dirty="0" smtClean="0"/>
              <a:t>	Откровенный разговор.  </a:t>
            </a:r>
          </a:p>
          <a:p>
            <a:r>
              <a:rPr lang="ru-RU" sz="3600" b="1" dirty="0" smtClean="0"/>
              <a:t>	В сложных случаях, не тянуть, обратиться к специалисту.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296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1" y="130628"/>
            <a:ext cx="1202404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Адреса, телефоны и электронные адреса организаций, которые могут помочь при возникновении проблем у подростков:</a:t>
            </a:r>
          </a:p>
          <a:p>
            <a:endParaRPr lang="ru-RU" dirty="0" smtClean="0"/>
          </a:p>
          <a:p>
            <a:r>
              <a:rPr lang="ru-RU" sz="2000" b="1" dirty="0" smtClean="0"/>
              <a:t>Психологический центр «ТОЧКА»: Психологический центр поддержки детей и их родителей в Москве Психологический центр поддержки детей и их родителей. Москва, Большой Кисельный пер., д. 14 </a:t>
            </a:r>
            <a:r>
              <a:rPr lang="ru-RU" sz="2000" b="1" dirty="0" err="1" smtClean="0"/>
              <a:t>стр</a:t>
            </a:r>
            <a:r>
              <a:rPr lang="ru-RU" sz="2000" b="1" dirty="0" smtClean="0"/>
              <a:t> 1, тел.  8 (929) 639 30 61, http://tochka-centr.ru/.</a:t>
            </a:r>
          </a:p>
          <a:p>
            <a:r>
              <a:rPr lang="ru-RU" sz="2000" b="1" dirty="0" smtClean="0"/>
              <a:t>Подростковый центр «Герда»: Комплексная помощь подросткам от 14 до 17 лет, попавшим в трудную жизненную ситуацию. (конфликты, наркомания, алкоголизм, </a:t>
            </a:r>
            <a:r>
              <a:rPr lang="ru-RU" sz="2000" b="1" dirty="0" err="1" smtClean="0"/>
              <a:t>гаджетозависимость</a:t>
            </a:r>
            <a:r>
              <a:rPr lang="ru-RU" sz="2000" b="1" dirty="0" smtClean="0"/>
              <a:t>). г. Казань, ул. Восстание, 35 (офис), 8 (800) 775-63-46 Звонок бесплатный по всей России, http://centrgerda.ru/.</a:t>
            </a:r>
          </a:p>
          <a:p>
            <a:r>
              <a:rPr lang="ru-RU" sz="2000" b="1" dirty="0" smtClean="0"/>
              <a:t>Краснодарский социально-реабилитационный центр для несовершеннолетних «АВИС» г. Краснодар, ул. Гагарина, 186, получить консультацию специалистов центра: 8 (861) 221-00-26, детский телефон доверия: 8-800-2000-122, http://srcn-avis.ru/.</a:t>
            </a:r>
          </a:p>
          <a:p>
            <a:r>
              <a:rPr lang="ru-RU" sz="2000" b="1" dirty="0" smtClean="0"/>
              <a:t>Реабилитационный центр «Здоровый Краснодар»: Лечение и реабилитация наркомании, алкоголизма и </a:t>
            </a:r>
            <a:r>
              <a:rPr lang="ru-RU" sz="2000" b="1" dirty="0" err="1" smtClean="0"/>
              <a:t>игромании</a:t>
            </a:r>
            <a:r>
              <a:rPr lang="ru-RU" sz="2000" b="1" dirty="0" smtClean="0"/>
              <a:t>. г. Краснодар, ул. Рылеева, Общероссийский круглосуточный номер : 8 (800) 333-20-07, телефон в Краснодаре: (861) 204-27-13, https://krasnodar.czm.su/</a:t>
            </a:r>
          </a:p>
          <a:p>
            <a:r>
              <a:rPr lang="ru-RU" sz="2000" b="1" dirty="0" smtClean="0"/>
              <a:t>«Центр медицинской профилактики» министерства здравоохранения Краснодарского края: г. Краснодар, ул. Воровского, 182. «Горячая линия» помощи отказа от курения 8-800-100-61-41, http://www.med-prof.ru/. Существуют кабинеты помощи отказа от курения. Адреса на сайте центра.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46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5" y="4272677"/>
            <a:ext cx="11476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Б</a:t>
            </a:r>
            <a:r>
              <a:rPr lang="ru-RU" sz="5400" b="1" dirty="0" smtClean="0"/>
              <a:t>удьте внимательны к своим детям, научитесь их слышать и разговаривать с ними!</a:t>
            </a:r>
            <a:endParaRPr lang="ru-RU" sz="5400" b="1" dirty="0"/>
          </a:p>
        </p:txBody>
      </p:sp>
      <p:pic>
        <p:nvPicPr>
          <p:cNvPr id="1026" name="Picture 2" descr="https://avatars.mds.yandex.net/get-zen_doc/235990/pub_5ae9e97e9d5cb343d6ff6b2e_5ae9ea040422b47265648f9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63" y="96837"/>
            <a:ext cx="6416675" cy="42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7693"/>
            <a:ext cx="119834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Проблемы условно можно классифицировать следующим образом: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Ранняя алкоголизация, токсикомания, наркомания;</a:t>
            </a:r>
          </a:p>
          <a:p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Табакокурение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Противоправное поведение;</a:t>
            </a:r>
          </a:p>
          <a:p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</a:rPr>
              <a:t>Суицидальность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Зависимость от гаджетов;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Недовольство собственным телом;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Изолированность;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Отсутствие понимания в семье и школе;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Встреча с асоциальной группой или сверстником, имеющим соответствующий жизненный опыт. 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4692"/>
            <a:ext cx="11812555" cy="668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0005" indent="17780" algn="ctr">
              <a:lnSpc>
                <a:spcPct val="115000"/>
              </a:lnSpc>
              <a:spcAft>
                <a:spcPts val="1200"/>
              </a:spcAft>
            </a:pPr>
            <a:r>
              <a:rPr lang="ru-RU" sz="40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Причины подростковых проблем разнообразны:</a:t>
            </a:r>
            <a:endParaRPr lang="ru-RU" sz="4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Неудовлетворенность отношениями со взрослыми и сверстниками; </a:t>
            </a:r>
            <a:endParaRPr lang="ru-RU" sz="3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загруженность реальными делами и скука;</a:t>
            </a:r>
            <a:endParaRPr lang="ru-RU" sz="3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Желание утвердиться и выделиться; </a:t>
            </a:r>
            <a:endParaRPr lang="ru-RU" sz="3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Протест против существующих в обществе норм и правил; </a:t>
            </a:r>
            <a:endParaRPr lang="ru-RU" sz="3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Протест против «серой безликой толпы», для которой «ты ничего не значишь».</a:t>
            </a:r>
            <a:endParaRPr lang="ru-RU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04771911"/>
              </p:ext>
            </p:extLst>
          </p:nvPr>
        </p:nvGraphicFramePr>
        <p:xfrm>
          <a:off x="261257" y="0"/>
          <a:ext cx="11737910" cy="647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0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129" y="2690336"/>
            <a:ext cx="111594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	В подростковый период происходит переоценка ценностей, осознание себя как личности, формируются собственные взгляды на жизнь. 	</a:t>
            </a:r>
          </a:p>
          <a:p>
            <a:pPr algn="just"/>
            <a:endParaRPr lang="ru-RU" sz="3600" b="1" dirty="0"/>
          </a:p>
          <a:p>
            <a:pPr algn="just"/>
            <a:r>
              <a:rPr lang="ru-RU" sz="3600" b="1" dirty="0" smtClean="0"/>
              <a:t>	Повзрослевший ребенок борется за свою свободу с отчаяньем юношеского максимализма: скандалами, сигаретами, алкоголем, уходом из дома.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9128" y="567909"/>
            <a:ext cx="10935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Проблемы конфликтов в отношениях между родителями и подростками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052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498" y="895739"/>
            <a:ext cx="110661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Проблемы курения среди подростков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pPr algn="just"/>
            <a:r>
              <a:rPr lang="ru-RU" sz="3600" b="1" dirty="0" smtClean="0"/>
              <a:t>	Подростковое курение – распространённая проблема в современном мире. Кто-то приходит к нему из-за проблем внутри семьи, другие пытаются подражать взрослым, многие дымят просто за компанию, чтобы не выделяться среди своих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65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08" y="0"/>
            <a:ext cx="117627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Основными причинами курения подростков являются:</a:t>
            </a:r>
          </a:p>
          <a:p>
            <a:r>
              <a:rPr lang="ru-RU" sz="3000" b="1" dirty="0" smtClean="0"/>
              <a:t>1. Стремление стать взрослыми;</a:t>
            </a:r>
          </a:p>
          <a:p>
            <a:r>
              <a:rPr lang="ru-RU" sz="3000" b="1" dirty="0" smtClean="0"/>
              <a:t>2. Подражание сверстникам и старшим товарищам;</a:t>
            </a:r>
          </a:p>
          <a:p>
            <a:r>
              <a:rPr lang="ru-RU" sz="3000" b="1" dirty="0" smtClean="0"/>
              <a:t>3. Желание получить авторитет; </a:t>
            </a:r>
          </a:p>
          <a:p>
            <a:r>
              <a:rPr lang="ru-RU" sz="3000" b="1" dirty="0" smtClean="0"/>
              <a:t>4. Подражание взрослым, родителям и родственникам; </a:t>
            </a:r>
          </a:p>
          <a:p>
            <a:r>
              <a:rPr lang="ru-RU" sz="3000" b="1" dirty="0" smtClean="0"/>
              <a:t>5. Негативная обстановка в семье;</a:t>
            </a:r>
          </a:p>
          <a:p>
            <a:r>
              <a:rPr lang="ru-RU" sz="3000" b="1" dirty="0" smtClean="0"/>
              <a:t>6. Психологические проблемы; </a:t>
            </a:r>
          </a:p>
          <a:p>
            <a:r>
              <a:rPr lang="ru-RU" sz="3000" b="1" dirty="0" smtClean="0"/>
              <a:t>7. Проблемы социальной адаптации, взаимоотношений и общения;</a:t>
            </a:r>
          </a:p>
          <a:p>
            <a:r>
              <a:rPr lang="ru-RU" sz="3000" b="1" dirty="0" smtClean="0"/>
              <a:t>8. Подростковый кризис эмоционального и физического становления;</a:t>
            </a:r>
          </a:p>
          <a:p>
            <a:r>
              <a:rPr lang="ru-RU" sz="3000" b="1" dirty="0" smtClean="0"/>
              <a:t>9. Подражание экранным героям, персонажам из СМИ и телевидения</a:t>
            </a:r>
          </a:p>
          <a:p>
            <a:r>
              <a:rPr lang="ru-RU" sz="3000" b="1" dirty="0" smtClean="0"/>
              <a:t>10. Депрессия.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713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929" y="370505"/>
            <a:ext cx="9299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Проблемы подросткового алкоголизма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192" y="1500970"/>
            <a:ext cx="11346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	Подростковый алкоголизм – серьезная проблема современного общества. </a:t>
            </a:r>
          </a:p>
          <a:p>
            <a:endParaRPr lang="ru-RU" sz="3600" b="1" dirty="0"/>
          </a:p>
          <a:p>
            <a:r>
              <a:rPr lang="ru-RU" sz="3600" b="1" dirty="0" smtClean="0"/>
              <a:t>	Статистика подросткового алкоголизма в России неутешительна. Двое из трех подростков употребляют алкоголь.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82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8480" y="543122"/>
            <a:ext cx="8942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Способы решения возникших проблем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3185" y="2327112"/>
            <a:ext cx="112527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3600" b="1" dirty="0" smtClean="0"/>
              <a:t>Одним из главных факторов, определяющих успешность решения возникшей проблемы является готовность родителей, близких подростка  оказать ребенку максимальную поддержку при решении проблемы.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514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643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проблемы современного подростка</dc:title>
  <dc:creator>Олеся</dc:creator>
  <cp:lastModifiedBy>Олеся</cp:lastModifiedBy>
  <cp:revision>16</cp:revision>
  <dcterms:created xsi:type="dcterms:W3CDTF">2021-04-16T10:37:19Z</dcterms:created>
  <dcterms:modified xsi:type="dcterms:W3CDTF">2021-04-17T05:23:56Z</dcterms:modified>
</cp:coreProperties>
</file>