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3"/>
  </p:notesMasterIdLst>
  <p:sldIdLst>
    <p:sldId id="256" r:id="rId2"/>
    <p:sldId id="347" r:id="rId3"/>
    <p:sldId id="348" r:id="rId4"/>
    <p:sldId id="349" r:id="rId5"/>
    <p:sldId id="338" r:id="rId6"/>
    <p:sldId id="330" r:id="rId7"/>
    <p:sldId id="350" r:id="rId8"/>
    <p:sldId id="346" r:id="rId9"/>
    <p:sldId id="362" r:id="rId10"/>
    <p:sldId id="361" r:id="rId11"/>
    <p:sldId id="366" r:id="rId12"/>
    <p:sldId id="352" r:id="rId13"/>
    <p:sldId id="367" r:id="rId14"/>
    <p:sldId id="365" r:id="rId15"/>
    <p:sldId id="353" r:id="rId16"/>
    <p:sldId id="364" r:id="rId17"/>
    <p:sldId id="355" r:id="rId18"/>
    <p:sldId id="356" r:id="rId19"/>
    <p:sldId id="357" r:id="rId20"/>
    <p:sldId id="363" r:id="rId21"/>
    <p:sldId id="36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00A2"/>
    <a:srgbClr val="6600CC"/>
    <a:srgbClr val="8719FF"/>
    <a:srgbClr val="993300"/>
    <a:srgbClr val="3A2C00"/>
    <a:srgbClr val="EF6D6D"/>
    <a:srgbClr val="D3E8E9"/>
    <a:srgbClr val="FEBEBE"/>
    <a:srgbClr val="64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0" autoAdjust="0"/>
    <p:restoredTop sz="92054" autoAdjust="0"/>
  </p:normalViewPr>
  <p:slideViewPr>
    <p:cSldViewPr>
      <p:cViewPr>
        <p:scale>
          <a:sx n="64" d="100"/>
          <a:sy n="64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433070866141762"/>
          <c:y val="5.5555555555555455E-2"/>
          <c:w val="0.87598425196850715"/>
          <c:h val="0.830065359477124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Общественные науки</c:v>
                </c:pt>
              </c:strCache>
            </c:strRef>
          </c:tx>
          <c:spPr>
            <a:gradFill rotWithShape="0">
              <a:gsLst>
                <a:gs pos="0">
                  <a:srgbClr val="9999FF"/>
                </a:gs>
                <a:gs pos="100000">
                  <a:srgbClr val="333333"/>
                </a:gs>
              </a:gsLst>
              <a:path path="rect">
                <a:fillToRect r="100000" b="100000"/>
              </a:path>
            </a:gradFill>
            <a:ln w="12675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FFFFFF"/>
                  </a:gs>
                  <a:gs pos="50000">
                    <a:srgbClr val="FF0000"/>
                  </a:gs>
                  <a:gs pos="100000">
                    <a:srgbClr val="FFFFFF"/>
                  </a:gs>
                </a:gsLst>
                <a:lin ang="18900000" scaled="1"/>
              </a:gradFill>
              <a:ln w="12675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FFFFFF"/>
                  </a:gs>
                  <a:gs pos="50000">
                    <a:srgbClr val="00FF00"/>
                  </a:gs>
                  <a:gs pos="100000">
                    <a:srgbClr val="FFFFFF"/>
                  </a:gs>
                </a:gsLst>
                <a:lin ang="18900000" scaled="1"/>
              </a:gradFill>
              <a:ln w="12675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FFFFFF"/>
                  </a:gs>
                  <a:gs pos="50000">
                    <a:srgbClr val="3366FF"/>
                  </a:gs>
                  <a:gs pos="100000">
                    <a:srgbClr val="FFFFFF"/>
                  </a:gs>
                </a:gsLst>
                <a:lin ang="18900000" scaled="1"/>
              </a:gradFill>
              <a:ln w="12675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0.13</c:v>
                </c:pt>
                <c:pt idx="1">
                  <c:v>0.72000000000000064</c:v>
                </c:pt>
                <c:pt idx="2">
                  <c:v>0.15000000000000024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129472"/>
        <c:axId val="41131008"/>
        <c:axId val="0"/>
      </c:bar3DChart>
      <c:catAx>
        <c:axId val="4112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13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31008"/>
        <c:scaling>
          <c:orientation val="minMax"/>
        </c:scaling>
        <c:delete val="0"/>
        <c:axPos val="l"/>
        <c:majorGridlines>
          <c:spPr>
            <a:ln w="12675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129472"/>
        <c:crosses val="autoZero"/>
        <c:crossBetween val="between"/>
      </c:valAx>
      <c:spPr>
        <a:noFill/>
        <a:ln w="253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462540716612767E-2"/>
          <c:y val="5.1724137931034524E-2"/>
          <c:w val="0.88925081433224751"/>
          <c:h val="0.84195402298850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гуманитарные науки</c:v>
                </c:pt>
              </c:strCache>
            </c:strRef>
          </c:tx>
          <c:spPr>
            <a:pattFill prst="wdUpDiag">
              <a:fgClr>
                <a:srgbClr val="9999FF"/>
              </a:fgClr>
              <a:bgClr>
                <a:srgbClr val="FFFFFF"/>
              </a:bgClr>
            </a:pattFill>
            <a:ln w="12680">
              <a:solidFill>
                <a:srgbClr val="CC99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80">
                <a:solidFill>
                  <a:srgbClr val="CC99FF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80">
                <a:solidFill>
                  <a:srgbClr val="CC99FF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80">
                <a:solidFill>
                  <a:srgbClr val="CC99FF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0.19</c:v>
                </c:pt>
                <c:pt idx="1">
                  <c:v>0.59</c:v>
                </c:pt>
                <c:pt idx="2">
                  <c:v>0.21000000000000021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8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8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625408"/>
        <c:axId val="34626944"/>
        <c:axId val="0"/>
      </c:bar3DChart>
      <c:catAx>
        <c:axId val="346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462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626944"/>
        <c:scaling>
          <c:orientation val="minMax"/>
        </c:scaling>
        <c:delete val="0"/>
        <c:axPos val="l"/>
        <c:majorGridlines>
          <c:spPr>
            <a:ln w="12680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4625408"/>
        <c:crosses val="autoZero"/>
        <c:crossBetween val="between"/>
      </c:valAx>
      <c:spPr>
        <a:noFill/>
        <a:ln w="2535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6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954063604240299"/>
          <c:y val="5.0264550264550255E-2"/>
          <c:w val="0.87279151943463285"/>
          <c:h val="0.851851851851852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естественные науки</c:v>
                </c:pt>
              </c:strCache>
            </c:strRef>
          </c:tx>
          <c:spPr>
            <a:pattFill prst="plaid">
              <a:fgClr>
                <a:srgbClr val="C0C0C0"/>
              </a:fgClr>
              <a:bgClr>
                <a:srgbClr val="FFFFFF"/>
              </a:bgClr>
            </a:pattFill>
            <a:ln w="12678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0.16</c:v>
                </c:pt>
                <c:pt idx="1">
                  <c:v>0.61000000000000065</c:v>
                </c:pt>
                <c:pt idx="2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437056"/>
        <c:axId val="41438592"/>
        <c:axId val="0"/>
      </c:bar3DChart>
      <c:catAx>
        <c:axId val="4143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9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43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438592"/>
        <c:scaling>
          <c:orientation val="minMax"/>
        </c:scaling>
        <c:delete val="0"/>
        <c:axPos val="l"/>
        <c:majorGridlines>
          <c:spPr>
            <a:ln w="12678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22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437056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4360902256341E-2"/>
          <c:y val="5.0847457627118814E-2"/>
          <c:w val="0.88345864661654161"/>
          <c:h val="0.833898305084745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Физико математические науки</c:v>
                </c:pt>
              </c:strCache>
            </c:strRef>
          </c:tx>
          <c:spPr>
            <a:pattFill prst="dkUpDiag">
              <a:fgClr>
                <a:srgbClr val="808080"/>
              </a:fgClr>
              <a:bgClr>
                <a:srgbClr val="9999FF"/>
              </a:bgClr>
            </a:pattFill>
            <a:ln w="12677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сокие 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0.25</c:v>
                </c:pt>
                <c:pt idx="1">
                  <c:v>0.62000000000000255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сокие 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сокие 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035648"/>
        <c:axId val="41037184"/>
        <c:axId val="0"/>
      </c:bar3DChart>
      <c:catAx>
        <c:axId val="4103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4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03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037184"/>
        <c:scaling>
          <c:orientation val="minMax"/>
        </c:scaling>
        <c:delete val="0"/>
        <c:axPos val="l"/>
        <c:majorGridlines>
          <c:spPr>
            <a:ln w="12677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035648"/>
        <c:crosses val="autoZero"/>
        <c:crossBetween val="between"/>
      </c:valAx>
      <c:spPr>
        <a:noFill/>
        <a:ln w="2535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6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740890688259108"/>
          <c:y val="5.1359516616314202E-2"/>
          <c:w val="0.86234817813765186"/>
          <c:h val="0.842900302114806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аналогии</c:v>
                </c:pt>
              </c:strCache>
            </c:strRef>
          </c:tx>
          <c:spPr>
            <a:pattFill prst="plaid">
              <a:fgClr>
                <a:srgbClr val="C0C0C0"/>
              </a:fgClr>
              <a:bgClr>
                <a:srgbClr val="FFFFFF"/>
              </a:bgClr>
            </a:pattFill>
            <a:ln w="12674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74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74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74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0.21000000000000021</c:v>
                </c:pt>
                <c:pt idx="1">
                  <c:v>0.56999999999999995</c:v>
                </c:pt>
                <c:pt idx="2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4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156992"/>
        <c:axId val="41158528"/>
        <c:axId val="0"/>
      </c:bar3DChart>
      <c:catAx>
        <c:axId val="4115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15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58528"/>
        <c:scaling>
          <c:orientation val="minMax"/>
        </c:scaling>
        <c:delete val="0"/>
        <c:axPos val="l"/>
        <c:majorGridlines>
          <c:spPr>
            <a:ln w="12674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2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156992"/>
        <c:crosses val="autoZero"/>
        <c:crossBetween val="between"/>
      </c:valAx>
      <c:spPr>
        <a:noFill/>
        <a:ln w="2534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2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6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32437619961608"/>
          <c:y val="5.4441260744985703E-2"/>
          <c:w val="0.86948176583492998"/>
          <c:h val="0.845272206303727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классификация</c:v>
                </c:pt>
              </c:strCache>
            </c:strRef>
          </c:tx>
          <c:spPr>
            <a:pattFill prst="plaid">
              <a:fgClr>
                <a:srgbClr val="C0C0C0"/>
              </a:fgClr>
              <a:bgClr>
                <a:srgbClr val="FFFFFF"/>
              </a:bgClr>
            </a:pattFill>
            <a:ln w="12676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76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76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76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0.34</c:v>
                </c:pt>
                <c:pt idx="1">
                  <c:v>0.65000000000000302</c:v>
                </c:pt>
                <c:pt idx="2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 </c:v>
                </c:pt>
                <c:pt idx="1">
                  <c:v>средние </c:v>
                </c:pt>
                <c:pt idx="2">
                  <c:v>низкие 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234816"/>
        <c:axId val="41236352"/>
        <c:axId val="0"/>
      </c:bar3DChart>
      <c:catAx>
        <c:axId val="4123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23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236352"/>
        <c:scaling>
          <c:orientation val="minMax"/>
        </c:scaling>
        <c:delete val="0"/>
        <c:axPos val="l"/>
        <c:majorGridlines>
          <c:spPr>
            <a:ln w="12676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9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234816"/>
        <c:crosses val="autoZero"/>
        <c:crossBetween val="between"/>
      </c:valAx>
      <c:spPr>
        <a:noFill/>
        <a:ln w="253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9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3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013888888888881E-2"/>
          <c:y val="5.573770491803328E-2"/>
          <c:w val="0.89062500000000266"/>
          <c:h val="0.82622950819672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общественные науки</c:v>
                </c:pt>
              </c:strCache>
            </c:strRef>
          </c:tx>
          <c:spPr>
            <a:gradFill rotWithShape="0">
              <a:gsLst>
                <a:gs pos="0">
                  <a:srgbClr val="9999FF"/>
                </a:gs>
                <a:gs pos="100000">
                  <a:srgbClr val="333333"/>
                </a:gs>
              </a:gsLst>
              <a:path path="rect">
                <a:fillToRect r="100000" b="100000"/>
              </a:path>
            </a:gradFill>
            <a:ln w="12678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  <a:ln w="12678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6.0000000000000032E-2</c:v>
                </c:pt>
                <c:pt idx="1">
                  <c:v>0.68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</c:ser>
        <c:ser>
          <c:idx val="5"/>
          <c:order val="4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126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высокие</c:v>
                </c:pt>
                <c:pt idx="1">
                  <c:v>средние </c:v>
                </c:pt>
                <c:pt idx="2">
                  <c:v>низкие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285504"/>
        <c:axId val="41287040"/>
        <c:axId val="0"/>
      </c:bar3DChart>
      <c:catAx>
        <c:axId val="4128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28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287040"/>
        <c:scaling>
          <c:orientation val="minMax"/>
        </c:scaling>
        <c:delete val="0"/>
        <c:axPos val="l"/>
        <c:majorGridlines>
          <c:spPr>
            <a:ln w="12678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1285504"/>
        <c:crosses val="autoZero"/>
        <c:crossBetween val="between"/>
      </c:valAx>
      <c:spPr>
        <a:noFill/>
        <a:ln w="253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75862068965518"/>
          <c:y val="8.1818181818181138E-2"/>
          <c:w val="0.6344827586206897"/>
          <c:h val="0.836363636363636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мышление</c:v>
                </c:pt>
              </c:strCache>
            </c:strRef>
          </c:tx>
          <c:spPr>
            <a:pattFill prst="dkUpDiag">
              <a:fgClr>
                <a:srgbClr val="808080"/>
              </a:fgClr>
              <a:bgClr>
                <a:srgbClr val="9999FF"/>
              </a:bgClr>
            </a:pattFill>
            <a:ln w="1267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3366FF">
                      <a:gamma/>
                      <a:shade val="46275"/>
                      <a:invGamma/>
                    </a:srgbClr>
                  </a:gs>
                  <a:gs pos="100000">
                    <a:srgbClr val="3366FF"/>
                  </a:gs>
                </a:gsLst>
                <a:lin ang="5400000" scaled="1"/>
              </a:gra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100000">
                    <a:srgbClr val="FF0000"/>
                  </a:gs>
                </a:gsLst>
                <a:lin ang="5400000" scaled="1"/>
              </a:gradFill>
              <a:ln w="12679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55158309166192E-2"/>
                  <c:y val="4.66766964139854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10333736064492E-4"/>
                  <c:y val="8.7251203379720962E-2"/>
                </c:manualLayout>
              </c:layout>
              <c:tx>
                <c:rich>
                  <a:bodyPr/>
                  <a:lstStyle/>
                  <a:p>
                    <a:pPr algn="r">
                      <a:defRPr sz="99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/>
                      <a:t>12% абстрактно-символическое</a:t>
                    </a:r>
                  </a:p>
                </c:rich>
              </c:tx>
              <c:spPr>
                <a:noFill/>
                <a:ln w="253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937327205450652E-2"/>
                  <c:y val="1.6122058985551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288097403876973E-2"/>
                  <c:y val="-7.73411291823856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197699854499253E-2"/>
                  <c:y val="9.831621817739752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креатив-ность 53%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57">
                <a:noFill/>
              </a:ln>
            </c:spPr>
            <c:txPr>
              <a:bodyPr/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предметно-действенное</c:v>
                </c:pt>
                <c:pt idx="1">
                  <c:v>абстрактно-символическое</c:v>
                </c:pt>
                <c:pt idx="2">
                  <c:v>словесно-логическое</c:v>
                </c:pt>
                <c:pt idx="3">
                  <c:v>наглядно-образное</c:v>
                </c:pt>
                <c:pt idx="4">
                  <c:v>креативность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0.3400000000000003</c:v>
                </c:pt>
                <c:pt idx="1">
                  <c:v>0.12000000000000002</c:v>
                </c:pt>
                <c:pt idx="2">
                  <c:v>0.44000000000000011</c:v>
                </c:pt>
                <c:pt idx="3">
                  <c:v>0.74000000000000254</c:v>
                </c:pt>
                <c:pt idx="4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7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679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679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Sheet1!$B$1:$F$1</c:f>
              <c:strCache>
                <c:ptCount val="5"/>
                <c:pt idx="0">
                  <c:v>предметно-действенное</c:v>
                </c:pt>
                <c:pt idx="1">
                  <c:v>абстрактно-символическое</c:v>
                </c:pt>
                <c:pt idx="2">
                  <c:v>словесно-логическое</c:v>
                </c:pt>
                <c:pt idx="3">
                  <c:v>наглядно-образное</c:v>
                </c:pt>
                <c:pt idx="4">
                  <c:v>креативность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5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7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7C7E9D0-3326-44C1-A6AA-F73EE97F0725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1E7FC9-1230-4ABC-A381-C41349A85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E7FC9-1230-4ABC-A381-C41349A856A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76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6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3E05-95F7-4DE9-A196-3080E935D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55863-7108-4679-964B-F152F357E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AB4B-460C-462D-9079-AA7FA8BA5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EB0A-ED99-493C-9521-AED3382B7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0FE6-8905-462C-8BE2-DFC820F68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1FF0-87D7-458A-9416-8601E49E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21B8-444E-4841-986E-78280E166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7330-66C3-4E52-B2CC-A4E462305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D62C-D2BF-42CC-A033-EC6B202CA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5B92-A043-49EF-9AB2-AA5248E48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AF15-A017-42A6-8E0F-3C5292758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4EB7-BD99-44D7-B0E8-C4F9D4A51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7FE8-1E5E-4631-A581-E479B292A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FF7B7B1-BFD5-47CC-835B-537BD8918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87.centerstart.ru/node/112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0"/>
            <a:ext cx="6934200" cy="2514600"/>
          </a:xfrm>
        </p:spPr>
        <p:txBody>
          <a:bodyPr/>
          <a:lstStyle/>
          <a:p>
            <a:pPr algn="ctr" eaLnBrk="1" hangingPunct="1"/>
            <a:r>
              <a:rPr lang="ru-RU" sz="1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МУНИЦИПАЛЬНОГО ОБРАЗОВАНИЯ ГОРОД КРАСНОДАР </a:t>
            </a:r>
            <a:r>
              <a:rPr lang="ru-RU" sz="14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ГИМНАЗИЯ</a:t>
            </a:r>
            <a:r>
              <a:rPr lang="ru-RU" sz="18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№ 87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00200"/>
            <a:ext cx="7696200" cy="2895600"/>
          </a:xfr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Отчёт за 2017 год </a:t>
            </a: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КИП  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теме </a:t>
            </a:r>
          </a:p>
          <a:p>
            <a:pPr lvl="0" algn="r">
              <a:spcBef>
                <a:spcPct val="0"/>
              </a:spcBef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«Конкурс  индивидуальных творческих проектов учащихся основной школы как процедура оценивания  уровня достижения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результатов освоения основной  образовательной программы»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pPr algn="ctr" eaLnBrk="1" hangingPunct="1">
              <a:lnSpc>
                <a:spcPct val="80000"/>
              </a:lnSpc>
            </a:pP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6019800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Краснодар </a:t>
            </a: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2018 </a:t>
            </a:r>
            <a:r>
              <a:rPr 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4953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school87.centerstart.ru/node/1125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2286000" cy="55626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2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8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индивидуального </a:t>
            </a:r>
            <a:r>
              <a:rPr lang="ru-RU" sz="28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800" dirty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4601" y="381002"/>
          <a:ext cx="6400801" cy="6376935"/>
        </p:xfrm>
        <a:graphic>
          <a:graphicData uri="http://schemas.openxmlformats.org/drawingml/2006/table">
            <a:tbl>
              <a:tblPr/>
              <a:tblGrid>
                <a:gridCol w="383148"/>
                <a:gridCol w="973390"/>
                <a:gridCol w="1354389"/>
                <a:gridCol w="1204857"/>
                <a:gridCol w="715561"/>
                <a:gridCol w="442677"/>
                <a:gridCol w="442677"/>
                <a:gridCol w="442051"/>
                <a:gridCol w="442051"/>
              </a:tblGrid>
              <a:tr h="20903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Характеристика критерия и оценка в баллах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1590" indent="-831215" algn="l">
                        <a:spcAft>
                          <a:spcPts val="0"/>
                        </a:spcAft>
                        <a:tabLst>
                          <a:tab pos="134366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Оценка в баллах 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Уче-ник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Роди-тель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Учи-тель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Экс-перт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Актуальность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Четко прописана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Указана неверно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Четко прописана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Указана неверно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Цель 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Соответствует теме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Указана неверно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Соответствуют целям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Указаны неточно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Гипотеза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Четко прописана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Указана неверно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Методы исследования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Названы правильно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Перечислены не полно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Литератур-ный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обзор 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Проведен  с указанием источников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Источники не указаны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Собственные исследования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(5-6 стр.)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Результаты работы получены в ходе выполнения поставленной цели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Результаты отрывочны и не дают полного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понимания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Выводы 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Выводы четкие, основанные на полученных результатах 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Выводы нуждаются в доработке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Практическая значимость  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Прописана полно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Прописана не полно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Направление дальнейших исследований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Прописано полно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Прописано не полно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Список литературы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Библиографи-чески грамотно оформлен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Оформлен не грамотно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Приложения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Пронумерованы по упоминанию в тексте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пронумерованы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Отс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70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Суммарное количество баллов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70"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Оценка</a:t>
                      </a: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788" marR="3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Призеры региональных и федеральных конкурсов проектов</a:t>
            </a:r>
            <a:endParaRPr lang="ru-RU" sz="2400" dirty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3"/>
          <a:ext cx="81534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1390650"/>
                <a:gridCol w="2686050"/>
                <a:gridCol w="2038350"/>
              </a:tblGrid>
              <a:tr h="260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 ученика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3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Комарова И.В.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Карпинский В.,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9В кл.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Всероссийский конкурс научно-исследовательских работ «Шаги в науку»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87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Верховецкая И.В.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Копанева И.,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9Д кл.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Всероссийский конкурс научно-исследовательских работ «Юность, Наука. Культура»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3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Сидоренко Н.А.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Кощаева О.,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6Б кл.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Научно – практическая конференция «Эврика» Малой Академии наук учащихся Кубани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Пасько Н.В.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Малакеев В.,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 кл.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Краевой конкурс «Проектно-исследовательская деятельность школьников» посвященный  135 летию Я.И.Перельмана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Распределение  индивидуальных  творческих  проектов</a:t>
            </a:r>
            <a:b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учащихся 7 и 9-х классов по предметам  </a:t>
            </a:r>
            <a:b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в 2016-2017 учебном году</a:t>
            </a:r>
            <a:endParaRPr lang="ru-RU" sz="2400" dirty="0">
              <a:solidFill>
                <a:srgbClr val="4D00A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799"/>
          <a:ext cx="8229600" cy="449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06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учителей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Русск.яз.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История, общество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Англ. яз.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3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43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4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59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Физ-ра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47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D00A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Всего: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D00A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D00A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D00A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D00A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Мониторинг уровня </a:t>
            </a:r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УУД</a:t>
            </a:r>
            <a:r>
              <a:rPr lang="ru-RU" sz="24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3" y="1524000"/>
          <a:ext cx="838199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53155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2014-2015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2015-2016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2016-2017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30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Базовый уровень 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Повышенный уровень 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Базовый уровень 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Повышенный уровень 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Базовый уровень 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Повышенный уровень в %</a:t>
                      </a: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/>
                </a:tc>
              </a:tr>
              <a:tr h="531551"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Возможные сложности при использовании инновационного продукта и пути их преодоления</a:t>
            </a:r>
            <a:r>
              <a:rPr lang="ru-RU" sz="2400" dirty="0" smtClean="0">
                <a:solidFill>
                  <a:srgbClr val="4D00A2"/>
                </a:solidFill>
              </a:rPr>
              <a:t/>
            </a:r>
            <a:br>
              <a:rPr lang="ru-RU" sz="2400" dirty="0" smtClean="0">
                <a:solidFill>
                  <a:srgbClr val="4D00A2"/>
                </a:solidFill>
              </a:rPr>
            </a:br>
            <a:endParaRPr lang="ru-RU" sz="2400" dirty="0">
              <a:solidFill>
                <a:srgbClr val="4D00A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lvl="0" indent="449263">
              <a:spcBef>
                <a:spcPct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сегодня основной сложностью является массовое участие учащихся (817) и учителей (41) в проведении конкурса. Это требует больших сил и времени учителей по подготовке проектов (от 5 до 25 работ). Много времени необходимо и на проведение очной защиты. Несмотря на то, что на защиту одного проекта выделяется 3 минуты, в секции их может быть от 10 до 25 , т.е. в среднем 2-2,5 часа. Кроме того проведение очной защиты оказывает большую нагрузку на занятость кабинетов.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Для минимизации возникающих трудностей защита проектов осуществляется во второй (9 классы) и третьей (7 классы) четвертях. Используем разнообразные формы защиты проектов: защита по классам, по предметным или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межпредметным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секциям, защита в разновозрастных группах (для малочисленных секций). Защита научно-исследовательских проектов может проводиться в форме стендовых докладов, а защита творческих проектов - в форме литературно-музыкальных композиций, вернисажей, выставок прикладного творчества</a:t>
            </a:r>
          </a:p>
          <a:p>
            <a:pPr>
              <a:buNone/>
            </a:pPr>
            <a:endParaRPr lang="ru-RU" sz="1800" dirty="0" smtClean="0"/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Мониторинг уровня </a:t>
            </a:r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УУД учащихся 9-х классов</a:t>
            </a:r>
            <a:endParaRPr lang="ru-RU" sz="2400" b="1" dirty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2015-2016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2016-2017 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достижения в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достижения в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- педагогическое исследование профильной направленности интересов учащихся  9-х классов в проектной деятельности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определить профильную направленность интересов школьников в  проектной деятельности.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исследовании приняли участие  96 учащихся  пяти 9-х классов.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Были использованы методики: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Методика «Эрудит» (школьный тест умственного развития 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штур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 ред. К.М. Гуревича в модификации Г.В.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Резапкиной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Методика «Тип мышления» в модификации  Г.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Резапкиной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Анкетирование учащихся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Освещение проблемы: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учащиеся 9-х классов входят в новый период возрастного развития - юношеский возраст,  т.е.  начало перехода от детства к самостоятельности и ответственности. В этом возрасте у учащихся возникает потребность и возможность совершенствования своей учебной деятельности,  выхода за пределы школьной программы, что находит отражение в их проектной деятельности. Проектная  деятельность дает возможность глубинно изучать ту или иную тему предмета,  ориентируясь в основном на познавательный интерес на реализацию индивидуальных способностей. Защита проекта по выбранной самостоятельно теме  – начало пути к самореализации и профориентации.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/>
          <p:nvPr/>
        </p:nvGraphicFramePr>
        <p:xfrm>
          <a:off x="357158" y="714356"/>
          <a:ext cx="392909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/>
          <p:nvPr/>
        </p:nvGraphicFramePr>
        <p:xfrm>
          <a:off x="4286248" y="571480"/>
          <a:ext cx="414340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/>
          <p:nvPr/>
        </p:nvGraphicFramePr>
        <p:xfrm>
          <a:off x="642910" y="3786190"/>
          <a:ext cx="364333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Объект 4"/>
          <p:cNvGraphicFramePr/>
          <p:nvPr/>
        </p:nvGraphicFramePr>
        <p:xfrm>
          <a:off x="4500562" y="3643314"/>
          <a:ext cx="414340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71538" y="410456"/>
            <a:ext cx="2500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Общественные науки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429256" y="219365"/>
            <a:ext cx="2500298" cy="64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152352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Гуманитарные науки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643042" y="3214686"/>
            <a:ext cx="2500298" cy="64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152352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Естественные науки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286380" y="3143248"/>
            <a:ext cx="3071802" cy="64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790" tIns="152352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Физико-математические науки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/>
          <p:nvPr/>
        </p:nvGraphicFramePr>
        <p:xfrm>
          <a:off x="285720" y="4143380"/>
          <a:ext cx="307183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857224" y="3786190"/>
            <a:ext cx="2857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Установление аналогий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6"/>
          <p:cNvGraphicFramePr/>
          <p:nvPr/>
        </p:nvGraphicFramePr>
        <p:xfrm>
          <a:off x="3143240" y="4357694"/>
          <a:ext cx="2858691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857620" y="3786190"/>
            <a:ext cx="1680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/>
          <p:nvPr/>
        </p:nvGraphicFramePr>
        <p:xfrm>
          <a:off x="5786446" y="4214818"/>
          <a:ext cx="335755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858016" y="3786190"/>
            <a:ext cx="1643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533400"/>
            <a:ext cx="8001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методике «Эрудит»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успешный результат учащиеся показали при выполнении заданий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физико-математического цикла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Высокий уровень успешности показали  25%  учащихся.  Средний уровень  62 % учащихся.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На втором месте  по успешности выполнения цикла заданий 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гуманитарные науки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Высокий уровень успешности здесь показали 19% учащихся.  Средний уровень у  59% учащихся.</a:t>
            </a:r>
          </a:p>
          <a:p>
            <a:pPr lvl="0" algn="just"/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endParaRPr lang="ru-RU" dirty="0" smtClean="0"/>
          </a:p>
          <a:p>
            <a:pPr lvl="0"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Уровни развития мыслительных операций</a:t>
            </a:r>
          </a:p>
        </p:txBody>
      </p:sp>
    </p:spTree>
    <p:extLst>
      <p:ext uri="{BB962C8B-B14F-4D97-AF65-F5344CB8AC3E}">
        <p14:creationId xmlns:p14="http://schemas.microsoft.com/office/powerpoint/2010/main" val="15526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704055"/>
            <a:ext cx="85344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Преобладающие типы мышления у учащихся 9 классов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Зная свои  ведущие виды мышления,   учащиеся могут соотнести их с выбранной дисциплиной  и профилем проекта и  более успешно  выполнить его.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Выраженный тип мышления дает некоторые преимущества в освоении соответствующих видов деятельности, выбора будущей профессии.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8"/>
          <p:cNvGraphicFramePr/>
          <p:nvPr>
            <p:extLst>
              <p:ext uri="{D42A27DB-BD31-4B8C-83A1-F6EECF244321}">
                <p14:modId xmlns:p14="http://schemas.microsoft.com/office/powerpoint/2010/main" val="3700525457"/>
              </p:ext>
            </p:extLst>
          </p:nvPr>
        </p:nvGraphicFramePr>
        <p:xfrm>
          <a:off x="928662" y="3429000"/>
          <a:ext cx="7128792" cy="263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676400" y="3048000"/>
            <a:ext cx="55721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Преобладающие типы мышления у учащихся  9-х классов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МЕТОДОЛОГИЧЕСКИЕ   ХАРАКТЕРИСТИКИ  проекта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 теме «Конкурс  индивидуальных творческих проектов учащихся основной школы как процедура оценивания  уровня достижения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результатов освоения образовательной программы»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крайности в реализации академической направленности школьных предметов, и отсутствие должного внимания к практической составляющей содержания обучения в основной школе; 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необходимость оценки уровня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результатов освоения ООП ООО, и отсутствие  соответствующих  методик и инструментов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образовательное пространство гимназии.</a:t>
            </a:r>
          </a:p>
          <a:p>
            <a:r>
              <a:rPr lang="ru-RU" sz="18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педагогические, организационно-управленческие условия внедрения Федеральных Государственных Образовательных Стандартов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lvl="0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девятиклассников наиболее предпочитаемые предметы  – обществознание и русский язык. </a:t>
            </a:r>
          </a:p>
          <a:p>
            <a:pPr lvl="0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43%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учащихся, прежде чем приступить к выполнению проекта изучают интернет ресурсы  по выбранной теме. </a:t>
            </a:r>
          </a:p>
          <a:p>
            <a:pPr lvl="0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(24%)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предпочитают самостоятельно планировать работу над проектом.</a:t>
            </a:r>
          </a:p>
          <a:p>
            <a:pPr lvl="0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Четверть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учащихся хотят,  чтоб их проект принес реальную пользу.</a:t>
            </a:r>
          </a:p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 защите проекта  доказывать свою точку зрения  до конца будут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39%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учащихся. Столько же учащихся при защите проекта не испытывают трудности эмоционального плана  (волнение).  </a:t>
            </a:r>
          </a:p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учащихся  к выполнению проектной деятельности относятся серьезно с  познавательным интересом. </a:t>
            </a:r>
          </a:p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37 %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учащихся важно мнение и оценка учителя проекта.</a:t>
            </a:r>
          </a:p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Наиболее успешный результат учащиеся 9-х классов показали при выполнении заданий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физико-математического цикла.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Это может говорить о хорошей готовности к предстоящим экзаменам по математике.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Однако процент детей выбирающих проекты в этой сфере невелик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по  физике выбирают 16% учащихся, а по математике 13%.</a:t>
            </a:r>
          </a:p>
          <a:p>
            <a:pPr lvl="0"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Наиболее предпочитаемые предметы в проектной деятельности  –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обществознание (34%) и русский язык (28%).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Преобладающий вид мышления  у учащихся  9-х классов это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наглядно   образное и 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мышление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которые более   чем другие соответствует гуманитарному профилю обучения.</a:t>
            </a:r>
          </a:p>
          <a:p>
            <a:pPr algn="just"/>
            <a:r>
              <a:rPr lang="ru-RU" sz="14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В проектной деятельности учащиеся, прежде всего, видят возможность проявить свои способности и реализовать свой  творческий потенциал</a:t>
            </a:r>
            <a:endParaRPr lang="ru-RU" sz="1400" dirty="0">
              <a:solidFill>
                <a:srgbClr val="4D00A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57201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Анализ результатов анкетирования </a:t>
            </a:r>
          </a:p>
          <a:p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учащихся 9-х классов</a:t>
            </a:r>
            <a:endParaRPr lang="ru-RU" sz="2400" dirty="0" smtClean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428604"/>
            <a:ext cx="7502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Организация сетевого взаимодействия</a:t>
            </a:r>
            <a:endParaRPr lang="ru-RU" sz="2400" dirty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928669"/>
          <a:ext cx="7500990" cy="5434420"/>
        </p:xfrm>
        <a:graphic>
          <a:graphicData uri="http://schemas.openxmlformats.org/drawingml/2006/table">
            <a:tbl>
              <a:tblPr/>
              <a:tblGrid>
                <a:gridCol w="347690"/>
                <a:gridCol w="3048000"/>
                <a:gridCol w="4105300"/>
              </a:tblGrid>
              <a:tr h="273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Место нахождения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ОО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гимназия № 25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гимназия № 54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СОШ № 50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лицей № 48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лицей № 90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гимназия № 3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г.Буй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СОШ № 2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с.Сосново-Озерское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Еравнинского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района Республики Бурятия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СОШ № 1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г.Киров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Кировское областное ГОАУ «Вятская гуманитарная гимназия с углубленным изучением английского языка»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с..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Кинель-Черкассы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ГБОУ СОШ    № 2 «ОЦ»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г.Красноярск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МАОУ «Гимназия №13 «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Академ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г.Красноярска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с.Великое Ярославской области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МОУ «Великосельская средняя школа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Гаврилов-Ямского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района»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г.Екатеринбург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МАОУ СОШ № 76 с углубленным изучением отдельных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преметов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г.Липецк</a:t>
                      </a:r>
                      <a:endParaRPr lang="ru-RU" sz="9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МАОУСОШ № 29 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 Липецка «Университетская».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204" marR="5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Цели проекта </a:t>
            </a:r>
            <a:r>
              <a:rPr lang="ru-RU" sz="32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rgbClr val="4D00A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" y="1447801"/>
            <a:ext cx="8229601" cy="2743200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универсальных учебных действий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путем вовлечения школьников 5-10-х классов в проектную и учебно-исследовательскую деятельность по различным учебным предметам;</a:t>
            </a:r>
          </a:p>
          <a:p>
            <a:pPr algn="just"/>
            <a:r>
              <a:rPr lang="ru-RU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-оценка уровня </a:t>
            </a:r>
            <a:r>
              <a:rPr lang="ru-RU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результатов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освоения образовательной программы через проведение конкурса индивидуальных творческих проектов учащихся основной школы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Задачи проекта </a:t>
            </a:r>
            <a:r>
              <a:rPr lang="ru-RU" sz="3200" b="1" i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rgbClr val="4D00A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" y="1295400"/>
            <a:ext cx="8153400" cy="5257800"/>
          </a:xfrm>
        </p:spPr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разработать информационно-методическую и  нормативно- правовую базу конкурса;</a:t>
            </a:r>
            <a:endParaRPr lang="ru-RU" sz="1800" dirty="0" smtClean="0">
              <a:solidFill>
                <a:srgbClr val="871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создать временные творческие коллективы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из числа педагогов гимназии 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по технологии проектирования: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оказанию школьникам организационно-методической поддержки при написании  творческих работ и  представлению проектов 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подготовить временные творческие коллективы по  технологии </a:t>
            </a:r>
            <a:r>
              <a:rPr lang="ru-RU" sz="1800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экспертирования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(оценивания)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: разработке критериев  и инструментов  оценивания уровня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УУД как результатов проектно-исследовательской деятельности учащихся;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разработать систему мониторинга уровня </a:t>
            </a:r>
            <a:r>
              <a:rPr lang="ru-RU" sz="1800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УУ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1800" i="1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сформировать экспертное сообщество учителей, учеников и их родителей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 оценке уровня достижения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результатов освоения ООП ООО;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8382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ПРОЕКТА</a:t>
            </a:r>
            <a:endParaRPr lang="ru-RU" sz="3200" dirty="0" smtClean="0">
              <a:solidFill>
                <a:srgbClr val="4D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547688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Сформирована информационно-методическая и нормативно-правовая база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эксперимента.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-"/>
              <a:tabLst>
                <a:tab pos="547688" algn="l"/>
              </a:tabLst>
            </a:pP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Проведена корректировка 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ea typeface="@Arial Unicode MS" pitchFamily="34" charset="-128"/>
                <a:cs typeface="Times New Roman" pitchFamily="18" charset="0"/>
              </a:rPr>
              <a:t>основной образовательной программы</a:t>
            </a:r>
            <a:r>
              <a:rPr lang="ru-RU" sz="1800" dirty="0" smtClean="0">
                <a:latin typeface="Times New Roman" pitchFamily="18" charset="0"/>
                <a:ea typeface="@Arial Unicode MS" pitchFamily="34" charset="-128"/>
                <a:cs typeface="Times New Roman" pitchFamily="18" charset="0"/>
              </a:rPr>
              <a:t> в соответствии с требованиями Стандарта.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-"/>
              <a:tabLst>
                <a:tab pos="547688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Сформирован пакет  образовательных программ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различных видов учебной и внеурочной деятельности учащихся.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547688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Подготовлена команда педагогов - </a:t>
            </a:r>
            <a:r>
              <a:rPr lang="ru-RU" sz="1800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инноваторов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по разработке пакета образовательных программ,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распространяющихся на области общеобразовательной деятельности, дополнительного образования, профориентацию,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профилакторно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оздоровительную деятельность;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-"/>
              <a:tabLst>
                <a:tab pos="547688" algn="l"/>
              </a:tabLst>
            </a:pP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Организоваы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  временные творческие коллективы из числа педагогов гимназии по оценке планируемых (</a:t>
            </a:r>
            <a:r>
              <a:rPr lang="ru-RU" sz="1800" dirty="0" err="1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) результатов  освоения ООП ООО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посредством проведения конкурса индивидуальных проектов учащихся основной школы в рамках ФГОС ООО. 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-"/>
              <a:tabLst>
                <a:tab pos="547688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8719FF"/>
                </a:solidFill>
                <a:latin typeface="Times New Roman" pitchFamily="18" charset="0"/>
                <a:cs typeface="Times New Roman" pitchFamily="18" charset="0"/>
              </a:rPr>
              <a:t>Созданы   необходимые условия реализации ФГОС 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ОО в практической деятельности: 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547688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РЕЗУЛЬТАТЫ  РЕАЛИЗАЦИИ  ПРОЕКТА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8719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Продукты, разработанные в 2017 году: </a:t>
            </a:r>
            <a:endParaRPr lang="ru-RU" sz="2000" dirty="0" smtClean="0">
              <a:solidFill>
                <a:srgbClr val="8719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-Положение о конкурсе индивидуальных творческих проектов учащихся основной школы с изменениями и дополнениями и другие локальные акты.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-разработана технологическая схема конкурса, методики проектирования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экспертирования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-расширенный и модернизированный ряд инструментов оценивания: протоколы, ведомости, сводные таблицы и т.д.;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-таблицы мониторинга уровня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результатов по параллелям и годам обучения;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-методические рекомендации по подготовке и проведению конкурса индивидуальных проектов учащихся 5-9 классов гимназии.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-рекомендации по выбору темы и пакет таблиц по учету выбора руководителей по классам, предметам, методическим объединениям;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-программа «Юный исследователь» по написанию проекта и созданию презентации в рамках внеурочных занятий или платных дополнительных образовательных  услуг.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созданы   необходимые условия реализации ФГОС ООО в практической деятельности: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343400"/>
            <a:ext cx="8229600" cy="381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Обмен опытом на региональном уровне</a:t>
            </a:r>
            <a:endParaRPr lang="ru-RU" dirty="0">
              <a:solidFill>
                <a:srgbClr val="4D00A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800600"/>
            <a:ext cx="8229600" cy="1828800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Пасько Н.В., учитель математики выступила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обобщеним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опыта работы  «Проектная деятельность учащихся в рамках внедрения ФГОС ООО».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номинации «Лучшая  рабочая программа учебного предмета   «Математика»: Зорина Е.С.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Дикалова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М.В. - победитель регионального этапа;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3401" y="381000"/>
            <a:ext cx="8153400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Обмен опытом на муниципальном уровне</a:t>
            </a:r>
            <a:endParaRPr lang="ru-RU" dirty="0">
              <a:solidFill>
                <a:srgbClr val="4D00A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28601" y="838200"/>
            <a:ext cx="8458200" cy="3429000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Кащеева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В.М., учитель английского языка с докладом по теме 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«Организация образовательной деятельности учащихся в рамках ФГОС ООО»;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-Лисовская В.С., учитель английского языка представила доклад 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«Формирование и оценка личностных и </a:t>
            </a:r>
            <a:r>
              <a:rPr lang="ru-RU" sz="1600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результатов освоения ООП ООО»;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Волченко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Л.В., учитель математики с докладом по теме 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«Работа по УМК нового поколения (ФГОС ООО)»;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Ковалева Е.Н., учитель истории и обществознания провела мастер - класс по теме 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«Музейная деятельность учащихся как фактор развития личностных УУД».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Муниципальный конкурс «Учительские весны»: Макеева Е.В., учитель русского языка и литературы стала победителем и обладателем гранта главы города Краснодара.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Ишханов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Т.Ф., учитель истории и обществознания провел мастер – класс по теме </a:t>
            </a:r>
            <a:r>
              <a:rPr lang="ru-RU" sz="16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«Историко-педагогический анализ кадетского образования. Военно-профессиональная ориентация учащихся».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Обмен опытом на федеральном уровне</a:t>
            </a:r>
            <a:endParaRPr lang="ru-RU" sz="2400" dirty="0">
              <a:solidFill>
                <a:srgbClr val="4D00A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Всероссийская конференция «Стратегии преподавания истории в общеобразовательной школе»-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Верховецкая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И.В., учитель истории и обществознания с докладом 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«Реализация ФГОС ООО через проектную деятельность»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Межрегиональный конкурс методических разработок «Учитель нового поколения» в номинации 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занятие»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 Н.Н., учитель информатики  – лауреат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степени;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Всероссийский конкурс инновационных площадок «Путь к успеху» в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номинации 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«Лучшая  рабочая программа учебного предмета   «Математика»: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Зорина Е.С. 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Дикалова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М.В. - победитель регионального этапа;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 практическая конференция «Современная система образования: точки роста и пути развития»: Никулина Н.Н., учитель ИЗО, стала лауреатом 2 степени с работой   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«Проект «Книга», как средство интегрирования навыков обучения учащихся при помощи объединения видов деятельности и совместного проектирования»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Всероссийская научно-практическая  очная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-конференция  с международным участием «»образовательное пространство России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века»: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Цаплева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Н.М., учитель истории и обществознания выступила с докладом </a:t>
            </a:r>
            <a:r>
              <a:rPr lang="ru-RU" sz="1800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«Педагогические инновации: миф или реальность?»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Особенности оценки </a:t>
            </a:r>
            <a:r>
              <a:rPr lang="ru-RU" sz="2400" b="1" dirty="0" err="1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solidFill>
                  <a:srgbClr val="4D00A2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endParaRPr lang="ru-RU" sz="2400" dirty="0">
              <a:solidFill>
                <a:srgbClr val="4D00A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4572000" cy="5029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Основным объектом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результатов 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является: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- способность и 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готовность к освоению знаний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, их самостоятельному пополнению, переносу и интеграции;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- способность к 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сотрудничеству и коммуникации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- способность к 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решению личностно и социально значимых проблем 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и воплощению найденных решений в практику;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- способность и готовность к 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использованию ИКТ 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целях обучения и развития;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- способность к </a:t>
            </a:r>
            <a:r>
              <a:rPr lang="ru-RU" sz="1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самоорганизации, </a:t>
            </a:r>
            <a:r>
              <a:rPr lang="ru-RU" sz="1600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и рефлексии.</a:t>
            </a:r>
          </a:p>
          <a:p>
            <a:pPr eaLnBrk="1" hangingPunct="1">
              <a:buNone/>
            </a:pPr>
            <a:r>
              <a:rPr lang="ru-RU" sz="18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Оценка достижения </a:t>
            </a:r>
            <a:r>
              <a:rPr lang="ru-RU" sz="1600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результатов может проводиться в ходе различных процедур.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   Однако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процедурой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оценки является защита итогового индивидуального проекта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Documents and Settings\Завуч\Рабочий стол\КИП фото  июнь 2016\IMG_61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799"/>
            <a:ext cx="3581400" cy="24671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2" descr="C:\Documents and Settings\Завуч\Рабочий стол\КИП фото  июнь 2016\IMG_61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3594458" cy="2286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1966</TotalTime>
  <Words>2201</Words>
  <Application>Microsoft Office PowerPoint</Application>
  <PresentationFormat>Экран (4:3)</PresentationFormat>
  <Paragraphs>435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МУНИЦИПАЛЬНОЕ ОБЩЕОБРАЗОВАТЕЛЬНОЕ УЧРЕЖДЕНИЕ МУНИЦИПАЛЬНОГО ОБРАЗОВАНИЯ ГОРОД КРАСНОДАР  ГИМНАЗИЯ № 87</vt:lpstr>
      <vt:lpstr>МЕТОДОЛОГИЧЕСКИЕ   ХАРАКТЕРИСТИКИ  проекта по теме «Конкурс  индивидуальных творческих проектов учащихся основной школы как процедура оценивания  уровня достижения метапредметных результатов освоения образовательной программы»</vt:lpstr>
      <vt:lpstr> Цели проекта :</vt:lpstr>
      <vt:lpstr>Задачи проекта :</vt:lpstr>
      <vt:lpstr>РЕЗУЛЬТАТЫ РЕАЛИЗАЦИИ ПРОЕКТА</vt:lpstr>
      <vt:lpstr>РЕЗУЛЬТАТЫ  РЕАЛИЗАЦИИ  ПРОЕКТА</vt:lpstr>
      <vt:lpstr>Презентация PowerPoint</vt:lpstr>
      <vt:lpstr>Обмен опытом на федеральном уровне</vt:lpstr>
      <vt:lpstr>Особенности оценки метапредметных результатов</vt:lpstr>
      <vt:lpstr>Протокол  оценки индивидуального проекта</vt:lpstr>
      <vt:lpstr>Призеры региональных и федеральных конкурсов проектов</vt:lpstr>
      <vt:lpstr>Распределение  индивидуальных  творческих  проектов  учащихся 7 и 9-х классов по предметам   в 2016-2017 учебном году</vt:lpstr>
      <vt:lpstr>Мониторинг уровня сформированности метапредметных УУД </vt:lpstr>
      <vt:lpstr>Возможные сложности при использовании инновационного продукта и пути их преодоления </vt:lpstr>
      <vt:lpstr>Мониторинг уровня сформированности метапредметных УУД учащихся 9-х классов</vt:lpstr>
      <vt:lpstr>Психолого- педагогическое исследование профильной направленности интересов учащихся  9-х классов в проектной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Натали</dc:creator>
  <cp:lastModifiedBy>Гимназия 87</cp:lastModifiedBy>
  <cp:revision>264</cp:revision>
  <cp:lastPrinted>1601-01-01T00:00:00Z</cp:lastPrinted>
  <dcterms:created xsi:type="dcterms:W3CDTF">1601-01-01T00:00:00Z</dcterms:created>
  <dcterms:modified xsi:type="dcterms:W3CDTF">2018-02-02T11:39:59Z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