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6" r:id="rId2"/>
    <p:sldId id="291" r:id="rId3"/>
    <p:sldId id="289" r:id="rId4"/>
    <p:sldId id="295" r:id="rId5"/>
    <p:sldId id="256" r:id="rId6"/>
    <p:sldId id="287" r:id="rId7"/>
    <p:sldId id="288" r:id="rId8"/>
    <p:sldId id="281" r:id="rId9"/>
    <p:sldId id="29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980D-DA97-4BBE-9444-669E90A2674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40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980D-DA97-4BBE-9444-669E90A2674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51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980D-DA97-4BBE-9444-669E90A2674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4466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980D-DA97-4BBE-9444-669E90A2674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94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980D-DA97-4BBE-9444-669E90A2674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1735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980D-DA97-4BBE-9444-669E90A2674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18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980D-DA97-4BBE-9444-669E90A2674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46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980D-DA97-4BBE-9444-669E90A2674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3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980D-DA97-4BBE-9444-669E90A2674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9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980D-DA97-4BBE-9444-669E90A2674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44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980D-DA97-4BBE-9444-669E90A2674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9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980D-DA97-4BBE-9444-669E90A2674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59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980D-DA97-4BBE-9444-669E90A2674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4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980D-DA97-4BBE-9444-669E90A2674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38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980D-DA97-4BBE-9444-669E90A2674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89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980D-DA97-4BBE-9444-669E90A2674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3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5980D-DA97-4BBE-9444-669E90A2674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547D10-AFF2-4F58-80C9-77E581883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1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8222" y="181802"/>
            <a:ext cx="5826719" cy="1142246"/>
          </a:xfrm>
        </p:spPr>
        <p:txBody>
          <a:bodyPr/>
          <a:lstStyle/>
          <a:p>
            <a:pPr algn="ctr"/>
            <a:r>
              <a:rPr lang="ru-RU" dirty="0" smtClean="0"/>
              <a:t>Группа № 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8222" y="1484784"/>
            <a:ext cx="5826719" cy="1096899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7200" b="1" i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ru-RU" sz="320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«ВАМОС»</a:t>
            </a:r>
            <a:endParaRPr lang="ru-RU" sz="320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AutoShape 6" descr="ÐÐ°ÑÑÐ¸Ð½ÐºÐ¸ Ð¿Ð¾ Ð·Ð°Ð¿ÑÐ¾ÑÑ Ð´ÐµÑÐ¸ Ð² Ð´ÐµÐ»Ð¾Ð²ÑÑ Ð¸Ð³Ñ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636431"/>
            <a:ext cx="3326535" cy="2873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3645024"/>
            <a:ext cx="3024473" cy="287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8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89" y="116632"/>
            <a:ext cx="89053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Читательская грамотность.</a:t>
            </a:r>
          </a:p>
          <a:p>
            <a:pPr algn="ctr"/>
            <a:r>
              <a:rPr lang="ru-RU" sz="4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Прием «вопрос к тексту»</a:t>
            </a:r>
          </a:p>
        </p:txBody>
      </p:sp>
      <p:pic>
        <p:nvPicPr>
          <p:cNvPr id="27650" name="Picture 2" descr="ÐÐ°ÑÑÐ¸Ð½ÐºÐ¸ Ð¿Ð¾ Ð·Ð°Ð¿ÑÐ¾ÑÑ Ð¼Ð°ÑÐµÐ¼Ð°ÑÐ¸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" y="1691228"/>
            <a:ext cx="2505969" cy="22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ÐÐ°ÑÑÐ¸Ð½ÐºÐ¸ Ð¿Ð¾ Ð·Ð°Ð¿ÑÐ¾ÑÑ ÑÑÑÑÐºÐ¸Ð¹ ÑÐ·Ñ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393" y="4420117"/>
            <a:ext cx="234315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ÐÐ°ÑÑÐ¸Ð½ÐºÐ¸ Ð¿Ð¾ Ð·Ð°Ð¿ÑÐ¾ÑÑ Ð¸Ð½ÑÐ¾ÑÐ¼Ð°ÑÐ¸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ÐÐ°ÑÑÐ¸Ð½ÐºÐ¸ Ð¿Ð¾ Ð·Ð°Ð¿ÑÐ¾ÑÑ Ð¸Ð½ÑÐ¾ÑÐ¼Ð°ÑÐ¸ÐºÐ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1412418"/>
            <a:ext cx="3332989" cy="24997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3942353"/>
            <a:ext cx="2661241" cy="282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4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7390" y="1340768"/>
            <a:ext cx="669674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Универсальный прием</a:t>
            </a:r>
            <a:r>
              <a:rPr lang="ru-RU" sz="3200" dirty="0"/>
              <a:t>, работающий на повышение интереса к учебному материалу. </a:t>
            </a:r>
            <a:endParaRPr lang="ru-RU" sz="3200" dirty="0" smtClean="0"/>
          </a:p>
          <a:p>
            <a:r>
              <a:rPr lang="ru-RU" sz="3200" dirty="0" smtClean="0"/>
              <a:t>Формирует</a:t>
            </a:r>
            <a:r>
              <a:rPr lang="ru-RU" sz="3200" dirty="0"/>
              <a:t>: </a:t>
            </a:r>
            <a:endParaRPr lang="ru-RU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/>
              <a:t>умение </a:t>
            </a:r>
            <a:r>
              <a:rPr lang="ru-RU" sz="3200" dirty="0"/>
              <a:t>содержательно формулировать вопросы</a:t>
            </a:r>
            <a:r>
              <a:rPr lang="ru-RU" sz="3200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/>
              <a:t>умение оценивать границы своих знаний.</a:t>
            </a:r>
            <a:endParaRPr lang="ru-RU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9946" y="215384"/>
            <a:ext cx="6342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Приём “Вопрос к тексту”.</a:t>
            </a:r>
          </a:p>
        </p:txBody>
      </p:sp>
    </p:spTree>
    <p:extLst>
      <p:ext uri="{BB962C8B-B14F-4D97-AF65-F5344CB8AC3E}">
        <p14:creationId xmlns:p14="http://schemas.microsoft.com/office/powerpoint/2010/main" val="1532198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347714" cy="13208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Приём направлен на реализацию сразу </a:t>
            </a:r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целей</a:t>
            </a: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которые ставятся на </a:t>
            </a:r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уроке</a:t>
            </a:r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b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1.обучает </a:t>
            </a: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ребёнка на практике применять новые знания и соотносить их с уже полученными;</a:t>
            </a:r>
            <a:b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2.отрабатывает </a:t>
            </a: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умение формулировать вопросы;</a:t>
            </a:r>
            <a:b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3.воспитывает </a:t>
            </a: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уважение к различным мнениям и взглядам на одну и ту же проблему</a:t>
            </a:r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b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4.развивает читательскую грамотность.</a:t>
            </a: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1949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99592" y="1844824"/>
            <a:ext cx="6552728" cy="21934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>
              <a:lnSpc>
                <a:spcPct val="160000"/>
              </a:lnSpc>
              <a:spcBef>
                <a:spcPct val="20000"/>
              </a:spcBef>
            </a:pPr>
            <a:r>
              <a:rPr lang="ru-RU" sz="2400" dirty="0" smtClean="0"/>
              <a:t>Перед </a:t>
            </a:r>
            <a:r>
              <a:rPr lang="ru-RU" sz="2400" dirty="0"/>
              <a:t>изучением учебного текста ставится задача: составить к тексту список вопросов. Список можно ограничить.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4365104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836712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«</a:t>
            </a:r>
            <a:r>
              <a:rPr lang="ru-RU" sz="3200" dirty="0"/>
              <a:t>Толстые и тонкие вопросы» — это способ организации </a:t>
            </a:r>
            <a:r>
              <a:rPr lang="ru-RU" sz="3200" dirty="0" err="1"/>
              <a:t>взаимоопроса</a:t>
            </a:r>
            <a:r>
              <a:rPr lang="ru-RU" sz="3200" dirty="0"/>
              <a:t> учащихся по теме, при котором </a:t>
            </a: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«тонкий» </a:t>
            </a:r>
            <a:r>
              <a:rPr lang="ru-RU" sz="3200" dirty="0"/>
              <a:t>вопрос предполагает репродуктивный однозначный ответ (чаще это «да» или «нет»), а </a:t>
            </a: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«толстый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» </a:t>
            </a:r>
            <a:r>
              <a:rPr lang="ru-RU" sz="3200" dirty="0" smtClean="0"/>
              <a:t>(</a:t>
            </a:r>
            <a:r>
              <a:rPr lang="ru-RU" sz="3200" dirty="0"/>
              <a:t>проблемный) требует </a:t>
            </a:r>
            <a:r>
              <a:rPr lang="ru-RU" sz="3200" dirty="0" smtClean="0"/>
              <a:t>глубокого </a:t>
            </a:r>
            <a:r>
              <a:rPr lang="ru-RU" sz="3200" dirty="0"/>
              <a:t>осмысления задания, рациональных рассуждений, поиска дополнительных знаний и анализ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1887681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470885"/>
              </p:ext>
            </p:extLst>
          </p:nvPr>
        </p:nvGraphicFramePr>
        <p:xfrm>
          <a:off x="611560" y="116632"/>
          <a:ext cx="8064896" cy="6666256"/>
        </p:xfrm>
        <a:graphic>
          <a:graphicData uri="http://schemas.openxmlformats.org/drawingml/2006/table">
            <a:tbl>
              <a:tblPr/>
              <a:tblGrid>
                <a:gridCol w="3686599"/>
                <a:gridCol w="4378297"/>
              </a:tblGrid>
              <a:tr h="53209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«Тонкие» вопросы</a:t>
                      </a:r>
                    </a:p>
                  </a:txBody>
                  <a:tcPr marL="42936" marR="42936" marT="42936" marB="4293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«Толстые» вопросы</a:t>
                      </a:r>
                    </a:p>
                  </a:txBody>
                  <a:tcPr marL="42936" marR="42936" marT="42936" marB="4293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34157">
                <a:tc>
                  <a:txBody>
                    <a:bodyPr/>
                    <a:lstStyle/>
                    <a:p>
                      <a:pPr algn="just"/>
                      <a:r>
                        <a:rPr lang="ru-RU" sz="2400">
                          <a:effectLst/>
                        </a:rPr>
                        <a:t>Кто?</a:t>
                      </a:r>
                    </a:p>
                    <a:p>
                      <a:pPr algn="just"/>
                      <a:r>
                        <a:rPr lang="ru-RU" sz="2400">
                          <a:effectLst/>
                        </a:rPr>
                        <a:t>Что?</a:t>
                      </a:r>
                    </a:p>
                    <a:p>
                      <a:pPr algn="just"/>
                      <a:r>
                        <a:rPr lang="ru-RU" sz="2400">
                          <a:effectLst/>
                        </a:rPr>
                        <a:t>Когда?</a:t>
                      </a:r>
                    </a:p>
                    <a:p>
                      <a:pPr algn="just"/>
                      <a:r>
                        <a:rPr lang="ru-RU" sz="2400">
                          <a:effectLst/>
                        </a:rPr>
                        <a:t>Как звали… ?</a:t>
                      </a:r>
                    </a:p>
                    <a:p>
                      <a:pPr algn="just"/>
                      <a:r>
                        <a:rPr lang="ru-RU" sz="2400">
                          <a:effectLst/>
                        </a:rPr>
                        <a:t>Было ли… ?</a:t>
                      </a:r>
                    </a:p>
                  </a:txBody>
                  <a:tcPr marL="42936" marR="42936" marT="42936" marB="4293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effectLst/>
                        </a:rPr>
                        <a:t>Дайте три объяснения, почему… ?</a:t>
                      </a:r>
                    </a:p>
                    <a:p>
                      <a:pPr algn="just"/>
                      <a:r>
                        <a:rPr lang="ru-RU" sz="2400" dirty="0">
                          <a:effectLst/>
                        </a:rPr>
                        <a:t>Объясните, почему… ?</a:t>
                      </a:r>
                    </a:p>
                    <a:p>
                      <a:pPr algn="just"/>
                      <a:r>
                        <a:rPr lang="ru-RU" sz="2400" dirty="0">
                          <a:effectLst/>
                        </a:rPr>
                        <a:t>Почему вы думаете… ?</a:t>
                      </a:r>
                    </a:p>
                    <a:p>
                      <a:pPr algn="just"/>
                      <a:r>
                        <a:rPr lang="ru-RU" sz="2400" dirty="0">
                          <a:effectLst/>
                        </a:rPr>
                        <a:t>Почему вы считаете… ?</a:t>
                      </a:r>
                    </a:p>
                    <a:p>
                      <a:pPr algn="just"/>
                      <a:r>
                        <a:rPr lang="ru-RU" sz="2400" dirty="0">
                          <a:effectLst/>
                        </a:rPr>
                        <a:t>В чём различие… ?</a:t>
                      </a:r>
                    </a:p>
                    <a:p>
                      <a:pPr algn="just"/>
                      <a:r>
                        <a:rPr lang="ru-RU" sz="2400" dirty="0">
                          <a:effectLst/>
                        </a:rPr>
                        <a:t>Предположите, что будет, если… ?</a:t>
                      </a:r>
                    </a:p>
                    <a:p>
                      <a:pPr algn="just"/>
                      <a:r>
                        <a:rPr lang="ru-RU" sz="2400" dirty="0">
                          <a:effectLst/>
                        </a:rPr>
                        <a:t>Что, если… ?</a:t>
                      </a:r>
                    </a:p>
                    <a:p>
                      <a:pPr algn="just"/>
                      <a:r>
                        <a:rPr lang="ru-RU" sz="2400" dirty="0">
                          <a:effectLst/>
                        </a:rPr>
                        <a:t>Может… ?</a:t>
                      </a:r>
                    </a:p>
                    <a:p>
                      <a:pPr algn="just"/>
                      <a:r>
                        <a:rPr lang="ru-RU" sz="2400" dirty="0">
                          <a:effectLst/>
                        </a:rPr>
                        <a:t>Будет… ?</a:t>
                      </a:r>
                    </a:p>
                    <a:p>
                      <a:pPr algn="just"/>
                      <a:r>
                        <a:rPr lang="ru-RU" sz="2400" dirty="0">
                          <a:effectLst/>
                        </a:rPr>
                        <a:t>Мог ли… ?</a:t>
                      </a:r>
                    </a:p>
                    <a:p>
                      <a:pPr algn="just"/>
                      <a:r>
                        <a:rPr lang="ru-RU" sz="2400" dirty="0">
                          <a:effectLst/>
                        </a:rPr>
                        <a:t>Согласны ли вы… ?</a:t>
                      </a:r>
                    </a:p>
                    <a:p>
                      <a:pPr algn="just"/>
                      <a:r>
                        <a:rPr lang="ru-RU" sz="2400" dirty="0">
                          <a:effectLst/>
                        </a:rPr>
                        <a:t>Верно ли… ?</a:t>
                      </a:r>
                    </a:p>
                  </a:txBody>
                  <a:tcPr marL="42936" marR="42936" marT="42936" marB="4293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95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682168" cy="685800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Например</a:t>
            </a:r>
            <a:r>
              <a:rPr lang="ru-RU" dirty="0"/>
              <a:t>, на уроке литературы при изучении романа Тургенева «Отцы и дети» таблица может иметь такой вид</a:t>
            </a:r>
            <a:r>
              <a:rPr lang="ru-RU" dirty="0" smtClean="0"/>
              <a:t>: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755007"/>
              </p:ext>
            </p:extLst>
          </p:nvPr>
        </p:nvGraphicFramePr>
        <p:xfrm>
          <a:off x="251520" y="764704"/>
          <a:ext cx="8682168" cy="5789385"/>
        </p:xfrm>
        <a:graphic>
          <a:graphicData uri="http://schemas.openxmlformats.org/drawingml/2006/table">
            <a:tbl>
              <a:tblPr/>
              <a:tblGrid>
                <a:gridCol w="3744416"/>
                <a:gridCol w="4937752"/>
              </a:tblGrid>
              <a:tr h="375021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>
                          <a:effectLst/>
                        </a:rPr>
                        <a:t>«Тонкие» вопросы</a:t>
                      </a:r>
                      <a:endParaRPr lang="ru-RU" sz="1800" dirty="0">
                        <a:effectLst/>
                      </a:endParaRPr>
                    </a:p>
                  </a:txBody>
                  <a:tcPr marL="32562" marR="32562" marT="32562" marB="3256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>
                          <a:effectLst/>
                        </a:rPr>
                        <a:t>«Толстые» вопросы</a:t>
                      </a:r>
                      <a:endParaRPr lang="ru-RU" sz="1800">
                        <a:effectLst/>
                      </a:endParaRPr>
                    </a:p>
                  </a:txBody>
                  <a:tcPr marL="32562" marR="32562" marT="32562" marB="3256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3856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</a:rPr>
                        <a:t>Кто главный герой?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</a:rPr>
                        <a:t>Что связывало Базарова с Аркадием?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</a:rPr>
                        <a:t>Когда они познакомились?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</a:rPr>
                        <a:t>Как звали возлюбленную главного героя?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</a:rPr>
                        <a:t>Было ли чувство взаимным?</a:t>
                      </a:r>
                    </a:p>
                  </a:txBody>
                  <a:tcPr marL="32562" marR="32562" marT="32562" marB="3256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</a:rPr>
                        <a:t>Дайте три объяснения, почему Павел и Николай Кирсановы вели разный образ жизни?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</a:rPr>
                        <a:t>Объясните, почему Базарова тяготили его родители?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</a:rPr>
                        <a:t>Почему, вы думаете, Аркадий дружил с Базаровым?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</a:rPr>
                        <a:t>В чём различие взглядов на жизнь Анны Сергеевны и </a:t>
                      </a:r>
                      <a:r>
                        <a:rPr lang="ru-RU" sz="1800" dirty="0" err="1">
                          <a:effectLst/>
                        </a:rPr>
                        <a:t>Фенечки</a:t>
                      </a:r>
                      <a:r>
                        <a:rPr lang="ru-RU" sz="1800" dirty="0">
                          <a:effectLst/>
                        </a:rPr>
                        <a:t>?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</a:rPr>
                        <a:t>Предположите, что будет, если Базаров появится в сегодняшнем обществе?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</a:rPr>
                        <a:t>Мог ли Базаров жениться и зажить тихой семейной жизнью?</a:t>
                      </a:r>
                    </a:p>
                  </a:txBody>
                  <a:tcPr marL="32562" marR="32562" marT="32562" marB="3256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078040"/>
              </p:ext>
            </p:extLst>
          </p:nvPr>
        </p:nvGraphicFramePr>
        <p:xfrm>
          <a:off x="395536" y="188640"/>
          <a:ext cx="8424936" cy="6336704"/>
        </p:xfrm>
        <a:graphic>
          <a:graphicData uri="http://schemas.openxmlformats.org/drawingml/2006/table">
            <a:tbl>
              <a:tblPr/>
              <a:tblGrid>
                <a:gridCol w="3960440"/>
                <a:gridCol w="4464496"/>
              </a:tblGrid>
              <a:tr h="482464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>
                          <a:effectLst/>
                        </a:rPr>
                        <a:t>«Тонкие» вопросы</a:t>
                      </a:r>
                      <a:endParaRPr lang="ru-RU" sz="2400" dirty="0">
                        <a:effectLst/>
                      </a:endParaRPr>
                    </a:p>
                  </a:txBody>
                  <a:tcPr marL="38083" marR="38083" marT="38083" marB="38083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>
                          <a:effectLst/>
                        </a:rPr>
                        <a:t>«Толстые» вопросы</a:t>
                      </a:r>
                      <a:endParaRPr lang="ru-RU" sz="2400">
                        <a:effectLst/>
                      </a:endParaRPr>
                    </a:p>
                  </a:txBody>
                  <a:tcPr marL="38083" marR="38083" marT="38083" marB="38083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854240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effectLst/>
                        </a:rPr>
                        <a:t>Что такое океан?</a:t>
                      </a:r>
                    </a:p>
                    <a:p>
                      <a:pPr algn="just"/>
                      <a:r>
                        <a:rPr lang="ru-RU" sz="2400" dirty="0">
                          <a:effectLst/>
                        </a:rPr>
                        <a:t>Что связывает все океаны?</a:t>
                      </a:r>
                    </a:p>
                    <a:p>
                      <a:pPr algn="just"/>
                      <a:r>
                        <a:rPr lang="ru-RU" sz="2400" dirty="0">
                          <a:effectLst/>
                        </a:rPr>
                        <a:t>Когда они образовались?</a:t>
                      </a:r>
                    </a:p>
                    <a:p>
                      <a:pPr algn="just"/>
                      <a:r>
                        <a:rPr lang="ru-RU" sz="2400" dirty="0">
                          <a:effectLst/>
                        </a:rPr>
                        <a:t>Как называли океаны в древности?</a:t>
                      </a:r>
                    </a:p>
                    <a:p>
                      <a:pPr algn="just"/>
                      <a:r>
                        <a:rPr lang="ru-RU" sz="2400" dirty="0">
                          <a:effectLst/>
                        </a:rPr>
                        <a:t>Было ли такое же количество океанов в начале цивилизации?</a:t>
                      </a:r>
                    </a:p>
                  </a:txBody>
                  <a:tcPr marL="38083" marR="38083" marT="38083" marB="38083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effectLst/>
                        </a:rPr>
                        <a:t>Дайте три объяснения, почему большое скопление воды называется океаном?</a:t>
                      </a:r>
                    </a:p>
                    <a:p>
                      <a:pPr algn="just"/>
                      <a:r>
                        <a:rPr lang="ru-RU" sz="2400" dirty="0">
                          <a:effectLst/>
                        </a:rPr>
                        <a:t>Объясните, почему вода в океанах холоднее, чем в морях?</a:t>
                      </a:r>
                    </a:p>
                    <a:p>
                      <a:pPr algn="just"/>
                      <a:r>
                        <a:rPr lang="ru-RU" sz="2400" dirty="0">
                          <a:effectLst/>
                        </a:rPr>
                        <a:t>Почему нельзя пить воду из океана?</a:t>
                      </a:r>
                    </a:p>
                    <a:p>
                      <a:pPr algn="just"/>
                      <a:r>
                        <a:rPr lang="ru-RU" sz="2400" dirty="0">
                          <a:effectLst/>
                        </a:rPr>
                        <a:t>В чём различие Тихого и Индийского океанов?</a:t>
                      </a:r>
                    </a:p>
                    <a:p>
                      <a:pPr algn="just"/>
                      <a:r>
                        <a:rPr lang="ru-RU" sz="2400" dirty="0">
                          <a:effectLst/>
                        </a:rPr>
                        <a:t>Предположите, что будет, если океаны высохнут?</a:t>
                      </a:r>
                    </a:p>
                    <a:p>
                      <a:pPr algn="just"/>
                      <a:r>
                        <a:rPr lang="ru-RU" sz="2400" dirty="0">
                          <a:effectLst/>
                        </a:rPr>
                        <a:t>Мог ли океан не замёрзнуть в период вечной мерзлоты?</a:t>
                      </a:r>
                    </a:p>
                  </a:txBody>
                  <a:tcPr marL="38083" marR="38083" marT="38083" marB="38083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72654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607</TotalTime>
  <Words>272</Words>
  <Application>Microsoft Office PowerPoint</Application>
  <PresentationFormat>Экран (4:3)</PresentationFormat>
  <Paragraphs>62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Wingdings</vt:lpstr>
      <vt:lpstr>Wingdings 3</vt:lpstr>
      <vt:lpstr>Грань</vt:lpstr>
      <vt:lpstr>Группа № 2</vt:lpstr>
      <vt:lpstr>Презентация PowerPoint</vt:lpstr>
      <vt:lpstr>Презентация PowerPoint</vt:lpstr>
      <vt:lpstr>Приём направлен на реализацию сразу 4 целей, которые ставятся на уроке:  1.обучает ребёнка на практике применять новые знания и соотносить их с уже полученными; 2.отрабатывает умение формулировать вопросы; 3.воспитывает уважение к различным мнениям и взглядам на одну и ту же проблему. 4.развивает читательскую грамотность.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евросеть</dc:creator>
  <cp:lastModifiedBy>Слушатель</cp:lastModifiedBy>
  <cp:revision>43</cp:revision>
  <dcterms:created xsi:type="dcterms:W3CDTF">2015-11-09T05:36:55Z</dcterms:created>
  <dcterms:modified xsi:type="dcterms:W3CDTF">2018-04-05T09:30:52Z</dcterms:modified>
</cp:coreProperties>
</file>