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0" r:id="rId3"/>
    <p:sldId id="275" r:id="rId4"/>
    <p:sldId id="261" r:id="rId5"/>
    <p:sldId id="257" r:id="rId6"/>
    <p:sldId id="271" r:id="rId7"/>
    <p:sldId id="258" r:id="rId8"/>
    <p:sldId id="259" r:id="rId9"/>
    <p:sldId id="262" r:id="rId10"/>
    <p:sldId id="265" r:id="rId11"/>
    <p:sldId id="270" r:id="rId12"/>
    <p:sldId id="263" r:id="rId13"/>
    <p:sldId id="274" r:id="rId14"/>
    <p:sldId id="269" r:id="rId15"/>
    <p:sldId id="27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3.7396412390693072E-2"/>
          <c:y val="6.4116126835192175E-2"/>
          <c:w val="0.93671376364651937"/>
          <c:h val="0.9358838731648078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</c:v>
                </c:pt>
                <c:pt idx="1">
                  <c:v>76</c:v>
                </c:pt>
                <c:pt idx="2">
                  <c:v>82</c:v>
                </c:pt>
                <c:pt idx="3">
                  <c:v>92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C-4DD2-8F7B-68354121F9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 и призёры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</c:v>
                </c:pt>
                <c:pt idx="1">
                  <c:v>27</c:v>
                </c:pt>
                <c:pt idx="2">
                  <c:v>31</c:v>
                </c:pt>
                <c:pt idx="3">
                  <c:v>49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C-4DD2-8F7B-68354121F9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6F1C-4DD2-8F7B-68354121F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72768"/>
        <c:axId val="105474304"/>
      </c:barChart>
      <c:catAx>
        <c:axId val="105472768"/>
        <c:scaling>
          <c:orientation val="minMax"/>
        </c:scaling>
        <c:delete val="0"/>
        <c:axPos val="b"/>
        <c:numFmt formatCode="General" sourceLinked="0"/>
        <c:majorTickMark val="out"/>
        <c:minorTickMark val="cross"/>
        <c:tickLblPos val="nextTo"/>
        <c:crossAx val="105474304"/>
        <c:crosses val="autoZero"/>
        <c:auto val="1"/>
        <c:lblAlgn val="ctr"/>
        <c:lblOffset val="100"/>
        <c:noMultiLvlLbl val="1"/>
      </c:catAx>
      <c:valAx>
        <c:axId val="10547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cross"/>
        <c:tickLblPos val="nextTo"/>
        <c:crossAx val="10547276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8.4994202033107438E-2"/>
          <c:y val="0.15003403157340608"/>
          <c:w val="0.53387470836573714"/>
          <c:h val="0.23071846319564507"/>
        </c:manualLayout>
      </c:layout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61027167943237E-2"/>
          <c:y val="6.6573258841460828E-2"/>
          <c:w val="0.86665689763717202"/>
          <c:h val="0.8198115523169546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15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E-4CF1-9206-04BDF8EF3D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 и призёры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E-4CF1-9206-04BDF8EF3D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61EE-4CF1-9206-04BDF8EF3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99552"/>
        <c:axId val="53401088"/>
      </c:barChart>
      <c:catAx>
        <c:axId val="53399552"/>
        <c:scaling>
          <c:orientation val="minMax"/>
        </c:scaling>
        <c:delete val="0"/>
        <c:axPos val="b"/>
        <c:numFmt formatCode="General" sourceLinked="0"/>
        <c:majorTickMark val="out"/>
        <c:minorTickMark val="cross"/>
        <c:tickLblPos val="nextTo"/>
        <c:crossAx val="53401088"/>
        <c:crosses val="autoZero"/>
        <c:auto val="1"/>
        <c:lblAlgn val="ctr"/>
        <c:lblOffset val="100"/>
        <c:noMultiLvlLbl val="1"/>
      </c:catAx>
      <c:valAx>
        <c:axId val="5340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cross"/>
        <c:tickLblPos val="nextTo"/>
        <c:crossAx val="5339955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5369581232709167"/>
          <c:y val="0.20328557243639594"/>
          <c:w val="0.40715606950441013"/>
          <c:h val="0.21838719308965673"/>
        </c:manualLayout>
      </c:layout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2284F-CACA-4E35-BE9F-4FA50F18BEE1}" type="doc">
      <dgm:prSet loTypeId="urn:microsoft.com/office/officeart/2005/8/layout/arrow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A1F022-7E09-4A8E-A99B-A3C486886C1E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</a:rPr>
            <a:t>Специальности по стандартам ТОП-50</a:t>
          </a:r>
        </a:p>
      </dgm:t>
    </dgm:pt>
    <dgm:pt modelId="{6ACB4AC2-0329-4740-B5C6-2F4155A32E23}" type="parTrans" cxnId="{711D63A6-CF0E-41B5-A320-EFE6E2B8C51F}">
      <dgm:prSet/>
      <dgm:spPr/>
      <dgm:t>
        <a:bodyPr/>
        <a:lstStyle/>
        <a:p>
          <a:endParaRPr lang="ru-RU" b="1"/>
        </a:p>
      </dgm:t>
    </dgm:pt>
    <dgm:pt modelId="{D35088BD-2BD1-48EA-9C37-12CF07327795}" type="sibTrans" cxnId="{711D63A6-CF0E-41B5-A320-EFE6E2B8C51F}">
      <dgm:prSet/>
      <dgm:spPr/>
      <dgm:t>
        <a:bodyPr/>
        <a:lstStyle/>
        <a:p>
          <a:endParaRPr lang="ru-RU" b="1"/>
        </a:p>
      </dgm:t>
    </dgm:pt>
    <dgm:pt modelId="{DEC7530E-833E-43E7-ABEB-5850A648FE33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rgbClr val="7030A0"/>
              </a:solidFill>
            </a:rPr>
            <a:t>Ворлдскиллс</a:t>
          </a:r>
          <a:r>
            <a:rPr lang="ru-RU" sz="2400" b="1" dirty="0" smtClean="0">
              <a:solidFill>
                <a:srgbClr val="7030A0"/>
              </a:solidFill>
            </a:rPr>
            <a:t>.</a:t>
          </a:r>
        </a:p>
        <a:p>
          <a:pPr algn="ctr"/>
          <a:r>
            <a:rPr lang="ru-RU" sz="2400" b="1" dirty="0" smtClean="0">
              <a:solidFill>
                <a:srgbClr val="7030A0"/>
              </a:solidFill>
            </a:rPr>
            <a:t>Специализация.</a:t>
          </a:r>
        </a:p>
        <a:p>
          <a:pPr algn="ctr"/>
          <a:r>
            <a:rPr lang="ru-RU" sz="2400" b="1" dirty="0" smtClean="0">
              <a:solidFill>
                <a:srgbClr val="7030A0"/>
              </a:solidFill>
            </a:rPr>
            <a:t>Уровень Российский чемпионат.</a:t>
          </a:r>
          <a:endParaRPr lang="ru-RU" sz="2400" b="1" dirty="0">
            <a:solidFill>
              <a:srgbClr val="7030A0"/>
            </a:solidFill>
          </a:endParaRPr>
        </a:p>
      </dgm:t>
    </dgm:pt>
    <dgm:pt modelId="{EF1E71FA-6362-44F2-9C6B-7716F08AD12D}" type="parTrans" cxnId="{338DBB2C-09DC-42B6-B66C-BDE555E45B53}">
      <dgm:prSet/>
      <dgm:spPr/>
      <dgm:t>
        <a:bodyPr/>
        <a:lstStyle/>
        <a:p>
          <a:endParaRPr lang="ru-RU" b="1"/>
        </a:p>
      </dgm:t>
    </dgm:pt>
    <dgm:pt modelId="{2ED85D64-4005-4E0C-AEB9-26A62E158EBC}" type="sibTrans" cxnId="{338DBB2C-09DC-42B6-B66C-BDE555E45B53}">
      <dgm:prSet/>
      <dgm:spPr/>
      <dgm:t>
        <a:bodyPr/>
        <a:lstStyle/>
        <a:p>
          <a:endParaRPr lang="ru-RU" b="1"/>
        </a:p>
      </dgm:t>
    </dgm:pt>
    <dgm:pt modelId="{EEF7E3AA-7B56-41E8-93A2-F735B287CECB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chemeClr val="accent3">
                  <a:lumMod val="50000"/>
                </a:schemeClr>
              </a:solidFill>
            </a:rPr>
            <a:t>Ворлдскиллс</a:t>
          </a:r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. </a:t>
          </a:r>
        </a:p>
        <a:p>
          <a:pPr algn="ctr"/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Цифровая экономика.</a:t>
          </a:r>
        </a:p>
        <a:p>
          <a:pPr algn="ctr"/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Уровень регион. 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24763149-0D37-4E36-AF42-641509E39F15}" type="parTrans" cxnId="{CC8E0E7C-2BEF-4752-97F3-D095B2A981EB}">
      <dgm:prSet/>
      <dgm:spPr/>
      <dgm:t>
        <a:bodyPr/>
        <a:lstStyle/>
        <a:p>
          <a:endParaRPr lang="ru-RU"/>
        </a:p>
      </dgm:t>
    </dgm:pt>
    <dgm:pt modelId="{C0F892CB-A4C1-4862-BC86-54E8DF462690}" type="sibTrans" cxnId="{CC8E0E7C-2BEF-4752-97F3-D095B2A981EB}">
      <dgm:prSet/>
      <dgm:spPr/>
      <dgm:t>
        <a:bodyPr/>
        <a:lstStyle/>
        <a:p>
          <a:endParaRPr lang="ru-RU"/>
        </a:p>
      </dgm:t>
    </dgm:pt>
    <dgm:pt modelId="{AB91B4AC-1841-4E2F-A60B-E71189251089}" type="pres">
      <dgm:prSet presAssocID="{6ED2284F-CACA-4E35-BE9F-4FA50F18BEE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D8E60B-D99E-4687-98D7-AB4EAB2B527F}" type="pres">
      <dgm:prSet presAssocID="{6ED2284F-CACA-4E35-BE9F-4FA50F18BEE1}" presName="arrow" presStyleLbl="bgShp" presStyleIdx="0" presStyleCnt="1" custLinFactNeighborX="842" custLinFactNeighborY="-20719"/>
      <dgm:spPr/>
    </dgm:pt>
    <dgm:pt modelId="{A7B21A7C-7198-49CD-B815-A9D6B38A2839}" type="pres">
      <dgm:prSet presAssocID="{6ED2284F-CACA-4E35-BE9F-4FA50F18BEE1}" presName="arrowDiagram3" presStyleCnt="0"/>
      <dgm:spPr/>
    </dgm:pt>
    <dgm:pt modelId="{7CCBE332-FB50-4BC2-96AB-6E161315A999}" type="pres">
      <dgm:prSet presAssocID="{97A1F022-7E09-4A8E-A99B-A3C486886C1E}" presName="bullet3a" presStyleLbl="node1" presStyleIdx="0" presStyleCnt="3"/>
      <dgm:spPr/>
    </dgm:pt>
    <dgm:pt modelId="{19E9A762-1108-460A-8D30-C3ED88DBE041}" type="pres">
      <dgm:prSet presAssocID="{97A1F022-7E09-4A8E-A99B-A3C486886C1E}" presName="textBox3a" presStyleLbl="revTx" presStyleIdx="0" presStyleCnt="3" custScaleX="334787" custScaleY="70535" custLinFactNeighborX="12780" custLinFactNeighborY="4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CA2CC-F329-45B8-8962-80F85DB1D1BC}" type="pres">
      <dgm:prSet presAssocID="{EEF7E3AA-7B56-41E8-93A2-F735B287CECB}" presName="bullet3b" presStyleLbl="node1" presStyleIdx="1" presStyleCnt="3"/>
      <dgm:spPr/>
    </dgm:pt>
    <dgm:pt modelId="{C2081BCE-68DD-4E81-876C-EBA00578CDB6}" type="pres">
      <dgm:prSet presAssocID="{EEF7E3AA-7B56-41E8-93A2-F735B287CECB}" presName="textBox3b" presStyleLbl="revTx" presStyleIdx="1" presStyleCnt="3" custScaleX="180688" custScaleY="51820" custLinFactNeighborX="15987" custLinFactNeighborY="-2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63ADC-F32F-4D93-A81F-64C5BFE75EC4}" type="pres">
      <dgm:prSet presAssocID="{DEC7530E-833E-43E7-ABEB-5850A648FE33}" presName="bullet3c" presStyleLbl="node1" presStyleIdx="2" presStyleCnt="3"/>
      <dgm:spPr/>
    </dgm:pt>
    <dgm:pt modelId="{1B81C9C7-BD98-46D5-82FB-08EC5625E4FC}" type="pres">
      <dgm:prSet presAssocID="{DEC7530E-833E-43E7-ABEB-5850A648FE33}" presName="textBox3c" presStyleLbl="revTx" presStyleIdx="2" presStyleCnt="3" custScaleX="130638" custScaleY="84116" custLinFactNeighborX="23504" custLinFactNeighborY="-18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8D8003-7F84-4D00-89AD-9E1B582F9845}" type="presOf" srcId="{DEC7530E-833E-43E7-ABEB-5850A648FE33}" destId="{1B81C9C7-BD98-46D5-82FB-08EC5625E4FC}" srcOrd="0" destOrd="0" presId="urn:microsoft.com/office/officeart/2005/8/layout/arrow2"/>
    <dgm:cxn modelId="{A2401ECB-25EF-4F4D-B563-24F4A3BBCD0C}" type="presOf" srcId="{6ED2284F-CACA-4E35-BE9F-4FA50F18BEE1}" destId="{AB91B4AC-1841-4E2F-A60B-E71189251089}" srcOrd="0" destOrd="0" presId="urn:microsoft.com/office/officeart/2005/8/layout/arrow2"/>
    <dgm:cxn modelId="{ECF40AD2-A175-49ED-B1E9-DA9C9D674B89}" type="presOf" srcId="{97A1F022-7E09-4A8E-A99B-A3C486886C1E}" destId="{19E9A762-1108-460A-8D30-C3ED88DBE041}" srcOrd="0" destOrd="0" presId="urn:microsoft.com/office/officeart/2005/8/layout/arrow2"/>
    <dgm:cxn modelId="{528C3D16-544D-4994-8382-81F6EB56E58A}" type="presOf" srcId="{EEF7E3AA-7B56-41E8-93A2-F735B287CECB}" destId="{C2081BCE-68DD-4E81-876C-EBA00578CDB6}" srcOrd="0" destOrd="0" presId="urn:microsoft.com/office/officeart/2005/8/layout/arrow2"/>
    <dgm:cxn modelId="{CC8E0E7C-2BEF-4752-97F3-D095B2A981EB}" srcId="{6ED2284F-CACA-4E35-BE9F-4FA50F18BEE1}" destId="{EEF7E3AA-7B56-41E8-93A2-F735B287CECB}" srcOrd="1" destOrd="0" parTransId="{24763149-0D37-4E36-AF42-641509E39F15}" sibTransId="{C0F892CB-A4C1-4862-BC86-54E8DF462690}"/>
    <dgm:cxn modelId="{711D63A6-CF0E-41B5-A320-EFE6E2B8C51F}" srcId="{6ED2284F-CACA-4E35-BE9F-4FA50F18BEE1}" destId="{97A1F022-7E09-4A8E-A99B-A3C486886C1E}" srcOrd="0" destOrd="0" parTransId="{6ACB4AC2-0329-4740-B5C6-2F4155A32E23}" sibTransId="{D35088BD-2BD1-48EA-9C37-12CF07327795}"/>
    <dgm:cxn modelId="{338DBB2C-09DC-42B6-B66C-BDE555E45B53}" srcId="{6ED2284F-CACA-4E35-BE9F-4FA50F18BEE1}" destId="{DEC7530E-833E-43E7-ABEB-5850A648FE33}" srcOrd="2" destOrd="0" parTransId="{EF1E71FA-6362-44F2-9C6B-7716F08AD12D}" sibTransId="{2ED85D64-4005-4E0C-AEB9-26A62E158EBC}"/>
    <dgm:cxn modelId="{725E26C2-46D7-4D0A-A62C-5776512EE058}" type="presParOf" srcId="{AB91B4AC-1841-4E2F-A60B-E71189251089}" destId="{6AD8E60B-D99E-4687-98D7-AB4EAB2B527F}" srcOrd="0" destOrd="0" presId="urn:microsoft.com/office/officeart/2005/8/layout/arrow2"/>
    <dgm:cxn modelId="{96246553-FD90-4FA9-8A13-A6D9D83CDE73}" type="presParOf" srcId="{AB91B4AC-1841-4E2F-A60B-E71189251089}" destId="{A7B21A7C-7198-49CD-B815-A9D6B38A2839}" srcOrd="1" destOrd="0" presId="urn:microsoft.com/office/officeart/2005/8/layout/arrow2"/>
    <dgm:cxn modelId="{5DD65621-FC90-490C-AF33-329FA48F3E5D}" type="presParOf" srcId="{A7B21A7C-7198-49CD-B815-A9D6B38A2839}" destId="{7CCBE332-FB50-4BC2-96AB-6E161315A999}" srcOrd="0" destOrd="0" presId="urn:microsoft.com/office/officeart/2005/8/layout/arrow2"/>
    <dgm:cxn modelId="{869F8A01-8B36-4B51-A3A9-FA1E9A332C2D}" type="presParOf" srcId="{A7B21A7C-7198-49CD-B815-A9D6B38A2839}" destId="{19E9A762-1108-460A-8D30-C3ED88DBE041}" srcOrd="1" destOrd="0" presId="urn:microsoft.com/office/officeart/2005/8/layout/arrow2"/>
    <dgm:cxn modelId="{DDEA1CB0-1B87-4A81-BBC4-FB8D5DD4EADA}" type="presParOf" srcId="{A7B21A7C-7198-49CD-B815-A9D6B38A2839}" destId="{3DDCA2CC-F329-45B8-8962-80F85DB1D1BC}" srcOrd="2" destOrd="0" presId="urn:microsoft.com/office/officeart/2005/8/layout/arrow2"/>
    <dgm:cxn modelId="{E8A8BDB8-C346-44D6-BEA2-1033AC770C26}" type="presParOf" srcId="{A7B21A7C-7198-49CD-B815-A9D6B38A2839}" destId="{C2081BCE-68DD-4E81-876C-EBA00578CDB6}" srcOrd="3" destOrd="0" presId="urn:microsoft.com/office/officeart/2005/8/layout/arrow2"/>
    <dgm:cxn modelId="{5BFCEA88-E3E9-4137-8F83-00B687917C09}" type="presParOf" srcId="{A7B21A7C-7198-49CD-B815-A9D6B38A2839}" destId="{E5963ADC-F32F-4D93-A81F-64C5BFE75EC4}" srcOrd="4" destOrd="0" presId="urn:microsoft.com/office/officeart/2005/8/layout/arrow2"/>
    <dgm:cxn modelId="{8F37F0E3-11B1-4504-8635-FADF61DC58B7}" type="presParOf" srcId="{A7B21A7C-7198-49CD-B815-A9D6B38A2839}" destId="{1B81C9C7-BD98-46D5-82FB-08EC5625E4F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8E60B-D99E-4687-98D7-AB4EAB2B527F}">
      <dsp:nvSpPr>
        <dsp:cNvPr id="0" name=""/>
        <dsp:cNvSpPr/>
      </dsp:nvSpPr>
      <dsp:spPr>
        <a:xfrm>
          <a:off x="814638" y="0"/>
          <a:ext cx="7225545" cy="451596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CBE332-FB50-4BC2-96AB-6E161315A999}">
      <dsp:nvSpPr>
        <dsp:cNvPr id="0" name=""/>
        <dsp:cNvSpPr/>
      </dsp:nvSpPr>
      <dsp:spPr>
        <a:xfrm>
          <a:off x="1732282" y="3116919"/>
          <a:ext cx="187864" cy="18786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E9A762-1108-460A-8D30-C3ED88DBE041}">
      <dsp:nvSpPr>
        <dsp:cNvPr id="0" name=""/>
        <dsp:cNvSpPr/>
      </dsp:nvSpPr>
      <dsp:spPr>
        <a:xfrm>
          <a:off x="64991" y="3467496"/>
          <a:ext cx="5636313" cy="920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45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Специальности по стандартам ТОП-50</a:t>
          </a:r>
        </a:p>
      </dsp:txBody>
      <dsp:txXfrm>
        <a:off x="64991" y="3467496"/>
        <a:ext cx="5636313" cy="920562"/>
      </dsp:txXfrm>
    </dsp:sp>
    <dsp:sp modelId="{3DDCA2CC-F329-45B8-8962-80F85DB1D1BC}">
      <dsp:nvSpPr>
        <dsp:cNvPr id="0" name=""/>
        <dsp:cNvSpPr/>
      </dsp:nvSpPr>
      <dsp:spPr>
        <a:xfrm>
          <a:off x="3390545" y="1889480"/>
          <a:ext cx="339600" cy="3396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081BCE-68DD-4E81-876C-EBA00578CDB6}">
      <dsp:nvSpPr>
        <dsp:cNvPr id="0" name=""/>
        <dsp:cNvSpPr/>
      </dsp:nvSpPr>
      <dsp:spPr>
        <a:xfrm>
          <a:off x="3137963" y="2132907"/>
          <a:ext cx="3133366" cy="1273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47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accent3">
                  <a:lumMod val="50000"/>
                </a:schemeClr>
              </a:solidFill>
            </a:rPr>
            <a:t>Ворлдскиллс</a:t>
          </a: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Цифровая экономика.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Уровень регион. </a:t>
          </a:r>
          <a:endParaRPr lang="ru-RU" sz="2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137963" y="2132907"/>
        <a:ext cx="3133366" cy="1273054"/>
      </dsp:txXfrm>
    </dsp:sp>
    <dsp:sp modelId="{E5963ADC-F32F-4D93-A81F-64C5BFE75EC4}">
      <dsp:nvSpPr>
        <dsp:cNvPr id="0" name=""/>
        <dsp:cNvSpPr/>
      </dsp:nvSpPr>
      <dsp:spPr>
        <a:xfrm>
          <a:off x="5384795" y="1142539"/>
          <a:ext cx="469660" cy="46966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81C9C7-BD98-46D5-82FB-08EC5625E4FC}">
      <dsp:nvSpPr>
        <dsp:cNvPr id="0" name=""/>
        <dsp:cNvSpPr/>
      </dsp:nvSpPr>
      <dsp:spPr>
        <a:xfrm>
          <a:off x="5624584" y="1055381"/>
          <a:ext cx="2265433" cy="2640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863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7030A0"/>
              </a:solidFill>
            </a:rPr>
            <a:t>Ворлдскиллс</a:t>
          </a:r>
          <a:r>
            <a:rPr lang="ru-RU" sz="2400" b="1" kern="1200" dirty="0" smtClean="0">
              <a:solidFill>
                <a:srgbClr val="7030A0"/>
              </a:solidFill>
            </a:rPr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</a:rPr>
            <a:t>Специализация.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</a:rPr>
            <a:t>Уровень Российский чемпионат.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5624584" y="1055381"/>
        <a:ext cx="2265433" cy="2640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0.03373</cdr:y>
    </cdr:from>
    <cdr:to>
      <cdr:x>1</cdr:x>
      <cdr:y>0.19643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146986"/>
          <a:ext cx="5112568" cy="709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dirty="0"/>
            <a:t>Муниципальный этап ВОШ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0.16475</cdr:x>
      <cdr:y>0.00417</cdr:y>
    </cdr:from>
    <cdr:to>
      <cdr:x>0.85441</cdr:x>
      <cdr:y>0.16687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4086" y="23591"/>
          <a:ext cx="3240360" cy="921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dirty="0"/>
            <a:t>Региональный этап ВОШ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532" y="1071547"/>
            <a:ext cx="8640960" cy="1102519"/>
          </a:xfrm>
        </p:spPr>
        <p:txBody>
          <a:bodyPr>
            <a:normAutofit/>
          </a:bodyPr>
          <a:lstStyle/>
          <a:p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муниципального образования город Краснодар лицей № 48 имени Александра Васильевича Суворова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653" y="2024844"/>
            <a:ext cx="8856984" cy="3768450"/>
          </a:xfrm>
        </p:spPr>
        <p:txBody>
          <a:bodyPr>
            <a:noAutofit/>
          </a:bodyPr>
          <a:lstStyle/>
          <a:p>
            <a:r>
              <a:rPr lang="ru-RU" sz="2100" b="1" spc="225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/>
                <a:ea typeface="Calibri" pitchFamily="1"/>
                <a:cs typeface="Times New Roman" pitchFamily="18"/>
              </a:rPr>
              <a:t>Отчет о реализации проекта </a:t>
            </a:r>
          </a:p>
          <a:p>
            <a:r>
              <a:rPr lang="ru-RU" sz="2100" b="1" spc="225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/>
                <a:ea typeface="Calibri" pitchFamily="1"/>
                <a:cs typeface="Times New Roman" pitchFamily="18"/>
              </a:rPr>
              <a:t>краевой инновационной площадки за 2021 год</a:t>
            </a:r>
          </a:p>
          <a:p>
            <a:r>
              <a:rPr lang="ru-RU" sz="3000" b="1" spc="225" dirty="0">
                <a:ln w="952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качества инженерно-технологического образования в условиях многомерного сетевого взаимодействия посредством инновационной технологизации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99222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018" y="1952516"/>
            <a:ext cx="8910990" cy="36171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Разработано и реализовано в образовательном процессе 18 программ по внеурочной деятельности. Учебно-методическое пособие «Формирование инженерного мышления школьников в процессе урочной и внеурочной деятельности</a:t>
            </a:r>
          </a:p>
        </p:txBody>
      </p:sp>
      <p:pic>
        <p:nvPicPr>
          <p:cNvPr id="5" name="Рисунок 4" descr="Автореферат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4" y="2940605"/>
            <a:ext cx="3253331" cy="28886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7857" y="944724"/>
            <a:ext cx="922636" cy="889287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6" y="3099786"/>
            <a:ext cx="1944216" cy="27466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0896">
            <a:off x="5597239" y="3033626"/>
            <a:ext cx="1944216" cy="27466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924">
            <a:off x="6362459" y="2996001"/>
            <a:ext cx="1944216" cy="274662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172200" cy="8572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Олимпиадное движение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19430695"/>
              </p:ext>
            </p:extLst>
          </p:nvPr>
        </p:nvGraphicFramePr>
        <p:xfrm>
          <a:off x="143508" y="1196752"/>
          <a:ext cx="43204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826048"/>
              </p:ext>
            </p:extLst>
          </p:nvPr>
        </p:nvGraphicFramePr>
        <p:xfrm>
          <a:off x="4517994" y="1196752"/>
          <a:ext cx="4698522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857250"/>
            <a:ext cx="6172200" cy="8572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Региональная площадка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Фото на 3 Олимпиад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3429000"/>
            <a:ext cx="3563934" cy="22682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626006" y="1515350"/>
            <a:ext cx="4517994" cy="196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Победители и призеры Всероссийской олимпиады школьников ПАО «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Россети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» получат право участвовать в энергетической проектной смене, организуемой при участии «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Россетей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350" b="1" dirty="0" err="1">
                <a:latin typeface="Times New Roman" pitchFamily="18" charset="0"/>
                <a:cs typeface="Times New Roman" pitchFamily="18" charset="0"/>
              </a:rPr>
              <a:t>Тижин</a:t>
            </a:r>
            <a:r>
              <a:rPr lang="ru-RU" sz="1350" b="1" dirty="0">
                <a:latin typeface="Times New Roman" pitchFamily="18" charset="0"/>
                <a:cs typeface="Times New Roman" pitchFamily="18" charset="0"/>
              </a:rPr>
              <a:t> Матвей,  10 И класс – диплом 1 степени</a:t>
            </a:r>
          </a:p>
          <a:p>
            <a:r>
              <a:rPr lang="ru-RU" sz="1350" b="1" dirty="0">
                <a:latin typeface="Times New Roman" pitchFamily="18" charset="0"/>
                <a:cs typeface="Times New Roman" pitchFamily="18" charset="0"/>
              </a:rPr>
              <a:t>Коновалов Артём, 9 И класс – диплом 2 степени</a:t>
            </a:r>
          </a:p>
          <a:p>
            <a:r>
              <a:rPr lang="ru-RU" sz="1350" b="1" dirty="0" err="1">
                <a:latin typeface="Times New Roman" pitchFamily="18" charset="0"/>
                <a:cs typeface="Times New Roman" pitchFamily="18" charset="0"/>
              </a:rPr>
              <a:t>Миншуткина</a:t>
            </a:r>
            <a:r>
              <a:rPr lang="ru-RU" sz="1350" b="1" dirty="0">
                <a:latin typeface="Times New Roman" pitchFamily="18" charset="0"/>
                <a:cs typeface="Times New Roman" pitchFamily="18" charset="0"/>
              </a:rPr>
              <a:t> Ангелина, 10 И класс – диплом 2 степени</a:t>
            </a:r>
          </a:p>
          <a:p>
            <a:r>
              <a:rPr lang="ru-RU" sz="1350" b="1" dirty="0" err="1">
                <a:latin typeface="Times New Roman" pitchFamily="18" charset="0"/>
                <a:cs typeface="Times New Roman" pitchFamily="18" charset="0"/>
              </a:rPr>
              <a:t>Долгушев</a:t>
            </a:r>
            <a:r>
              <a:rPr lang="ru-RU" sz="1350" b="1" dirty="0">
                <a:latin typeface="Times New Roman" pitchFamily="18" charset="0"/>
                <a:cs typeface="Times New Roman" pitchFamily="18" charset="0"/>
              </a:rPr>
              <a:t> Глеб, 10 И класс – диплом 3 степени</a:t>
            </a:r>
          </a:p>
          <a:p>
            <a:endParaRPr lang="ru-RU" sz="13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97515" y="1515352"/>
            <a:ext cx="4320479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Пятый год подряд на базе лицея № 48 имени А.В. Суворова проходит  региональный этап Всероссийской олимпиады школьников ПАО «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Россети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». В этом году олимпиада прошла в два обязательных этапа: отборочный – по предметам «физика», «математика», «информатика». Участниками отборочного этапа стали 80 кубанских школьников.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3299158"/>
            <a:ext cx="1889324" cy="25279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7784" y="3277251"/>
            <a:ext cx="1928813" cy="2571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133" y="857250"/>
            <a:ext cx="6172200" cy="85725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5826" y="2281517"/>
            <a:ext cx="57246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Фролов Матвей, учащейся  10 «И» класса,   обладатель премии губернатора, призер в номинации «Лучший инновационный проект в сфере транспорта, строительства и жилищно-коммунального хозяйства». </a:t>
            </a:r>
          </a:p>
          <a:p>
            <a:r>
              <a:rPr lang="ru-RU" sz="1350" dirty="0"/>
              <a:t> </a:t>
            </a:r>
            <a:br>
              <a:rPr lang="ru-RU" sz="1350" dirty="0"/>
            </a:br>
            <a:r>
              <a:rPr lang="ru-RU" sz="1350" dirty="0"/>
              <a:t>Тема проекта:</a:t>
            </a:r>
            <a:br>
              <a:rPr lang="ru-RU" sz="1350" dirty="0"/>
            </a:br>
            <a:r>
              <a:rPr lang="ru-RU" sz="1350" dirty="0"/>
              <a:t> «Общественные пространства в городах. Парк «Городской лес».</a:t>
            </a:r>
          </a:p>
        </p:txBody>
      </p:sp>
      <p:pic>
        <p:nvPicPr>
          <p:cNvPr id="7" name="Объект 6" descr="C:\Users\Ольга\Downloads\IMG-20210128-WA0005.jpg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532" y="1862131"/>
            <a:ext cx="2376264" cy="31356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23928" y="1801801"/>
            <a:ext cx="35643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«Премия IQ года».</a:t>
            </a:r>
            <a:endParaRPr lang="ru-RU" sz="2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97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Транслирование результатов деятельности в рамках проекта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090" y="2051507"/>
            <a:ext cx="5240000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solidFill>
                  <a:srgbClr val="FF0000"/>
                </a:solidFill>
              </a:rPr>
              <a:t>февраль  2021 </a:t>
            </a:r>
            <a:r>
              <a:rPr lang="ru-RU" sz="1350" dirty="0"/>
              <a:t>– победа и выступление на II Всероссийском педагогическом конкурсе «ИКТ- компетентность педагога в современном образовании» </a:t>
            </a:r>
          </a:p>
          <a:p>
            <a:r>
              <a:rPr lang="ru-RU" sz="1350" b="1" dirty="0">
                <a:solidFill>
                  <a:srgbClr val="FF0000"/>
                </a:solidFill>
              </a:rPr>
              <a:t>апрель 2021 </a:t>
            </a:r>
            <a:r>
              <a:rPr lang="ru-RU" sz="1350" dirty="0"/>
              <a:t>– выступление  и публикация в сборнике </a:t>
            </a:r>
            <a:r>
              <a:rPr lang="en-US" sz="1350" dirty="0"/>
              <a:t>VI</a:t>
            </a:r>
            <a:r>
              <a:rPr lang="ru-RU" sz="1350" dirty="0"/>
              <a:t> научно – практической конференции «Технологический профиль обучения: модели, ресурсы, возможности сетевого  взаимодействия».</a:t>
            </a:r>
          </a:p>
          <a:p>
            <a:r>
              <a:rPr lang="ru-RU" sz="1350" b="1" dirty="0">
                <a:solidFill>
                  <a:srgbClr val="FF0000"/>
                </a:solidFill>
              </a:rPr>
              <a:t>май 2021  </a:t>
            </a:r>
            <a:r>
              <a:rPr lang="ru-RU" sz="1350" dirty="0"/>
              <a:t>- выступление на Всероссийской консультации «Формирование внутренней системы качества образования»</a:t>
            </a:r>
          </a:p>
          <a:p>
            <a:r>
              <a:rPr lang="ru-RU" sz="1350" b="1" dirty="0">
                <a:solidFill>
                  <a:srgbClr val="FF0000"/>
                </a:solidFill>
              </a:rPr>
              <a:t>октябрь 2021 </a:t>
            </a:r>
            <a:r>
              <a:rPr lang="ru-RU" sz="1350" dirty="0"/>
              <a:t>– проведения обучающего муниципального семинара для заместителей директоров школ города Краснодара по теме: « Организация внеурочной деятельности профильных классов в рамках сетевого взаимодействия с учреждениями дополнительного образования, СПО и ВПО как инструмента повышения качества образования»</a:t>
            </a:r>
          </a:p>
          <a:p>
            <a:r>
              <a:rPr lang="ru-RU" sz="1350" b="1" dirty="0">
                <a:solidFill>
                  <a:srgbClr val="FF0000"/>
                </a:solidFill>
              </a:rPr>
              <a:t>декабрь 2021 </a:t>
            </a:r>
            <a:r>
              <a:rPr lang="ru-RU" sz="1350" dirty="0"/>
              <a:t>– выступление на Региональной конференции  «Медицинский класс как основа формирования профессиональной деятельности врача Будущего»</a:t>
            </a:r>
          </a:p>
          <a:p>
            <a:r>
              <a:rPr lang="ru-RU" sz="1350" b="1" dirty="0">
                <a:solidFill>
                  <a:srgbClr val="FF0000"/>
                </a:solidFill>
              </a:rPr>
              <a:t>2021 </a:t>
            </a:r>
            <a:r>
              <a:rPr lang="ru-RU" sz="1350" dirty="0"/>
              <a:t>– участие во Всероссийском  конкурсе «Векторы качества образования»</a:t>
            </a:r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6126" y="1776884"/>
            <a:ext cx="2022631" cy="2862318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3" r="-24" b="-27"/>
          <a:stretch/>
        </p:blipFill>
        <p:spPr>
          <a:xfrm>
            <a:off x="6084168" y="3471127"/>
            <a:ext cx="2979532" cy="235368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41303" y="835863"/>
            <a:ext cx="8406426" cy="85725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C00000"/>
                </a:solidFill>
              </a:rPr>
              <a:t>Ресурсный центр «</a:t>
            </a:r>
            <a:r>
              <a:rPr lang="ru-RU" sz="3000" b="1" dirty="0" err="1">
                <a:solidFill>
                  <a:srgbClr val="C00000"/>
                </a:solidFill>
              </a:rPr>
              <a:t>Профориентир</a:t>
            </a:r>
            <a:r>
              <a:rPr lang="ru-RU" sz="3000" b="1" dirty="0">
                <a:solidFill>
                  <a:srgbClr val="C00000"/>
                </a:solidFill>
              </a:rPr>
              <a:t> Кубани» </a:t>
            </a:r>
            <a:endParaRPr lang="ru-RU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61910" y="2996953"/>
            <a:ext cx="4131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/>
              <a:t>                                                     </a:t>
            </a:r>
          </a:p>
          <a:p>
            <a:endParaRPr lang="ru-RU" sz="135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294" y="857250"/>
            <a:ext cx="1695870" cy="2043500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78" y="2564904"/>
            <a:ext cx="5344001" cy="356439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301" y="3239326"/>
            <a:ext cx="2024844" cy="27232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" y="1808820"/>
            <a:ext cx="4065993" cy="407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6043" y="1420641"/>
            <a:ext cx="9054498" cy="3394472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sz="2100" b="1" i="1" spc="225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Инженерное  образование</a:t>
            </a:r>
            <a:r>
              <a:rPr lang="ru-RU" sz="2100" b="1" spc="225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школьников крайне востребованная инновация для решения стратегических задач развития инновационного образования,  инновационной экономики.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26522" y="3915054"/>
            <a:ext cx="9343038" cy="2085696"/>
          </a:xfrm>
          <a:prstGeom prst="rect">
            <a:avLst/>
          </a:prstGeom>
          <a:blipFill dpi="0" rotWithShape="1">
            <a:blip r:embed="rId2" cstate="email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7253" y="2185603"/>
            <a:ext cx="2428882" cy="2341091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305526" y="949147"/>
            <a:ext cx="3162414" cy="156175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/>
              <a:t>МАОУ лицей № 48</a:t>
            </a:r>
          </a:p>
          <a:p>
            <a:r>
              <a:rPr lang="ru-RU" sz="1500" b="1" dirty="0"/>
              <a:t>углубленные предметы:</a:t>
            </a:r>
          </a:p>
          <a:p>
            <a:r>
              <a:rPr lang="ru-RU" sz="1350" dirty="0"/>
              <a:t>«Информатика»</a:t>
            </a:r>
          </a:p>
          <a:p>
            <a:r>
              <a:rPr lang="ru-RU" sz="1350" dirty="0"/>
              <a:t>«Введение в естественно-научные предметы»</a:t>
            </a:r>
          </a:p>
          <a:p>
            <a:r>
              <a:rPr lang="ru-RU" sz="1350" dirty="0"/>
              <a:t>«Решение нестандартных задач по математике»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941103"/>
            <a:ext cx="3024336" cy="146178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Краснодарский колледж электронного приборостроения: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500" dirty="0"/>
              <a:t>- «</a:t>
            </a:r>
            <a:r>
              <a:rPr lang="ru-RU" sz="1500" dirty="0" err="1"/>
              <a:t>Прототипирование</a:t>
            </a:r>
            <a:r>
              <a:rPr lang="ru-RU" sz="1500" dirty="0"/>
              <a:t>»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500" dirty="0"/>
              <a:t>«Мультипроцессоры»</a:t>
            </a:r>
          </a:p>
          <a:p>
            <a:pPr algn="ctr"/>
            <a:endParaRPr lang="ru-RU" sz="1500" dirty="0"/>
          </a:p>
          <a:p>
            <a:pPr algn="ctr"/>
            <a:endParaRPr lang="ru-RU" sz="15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51713" y="4734206"/>
            <a:ext cx="2942047" cy="167610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«ШКОЛА ПРОГРАММИРОВАНИЯ АЛГОРИТМИКА</a:t>
            </a:r>
            <a:r>
              <a:rPr lang="ru-RU" sz="1500" dirty="0"/>
              <a:t>»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500" dirty="0"/>
              <a:t>«Основы программирования»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394376"/>
            <a:ext cx="2813080" cy="149477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Краснодарский технический колледж: </a:t>
            </a:r>
          </a:p>
          <a:p>
            <a:endParaRPr lang="ru-RU" sz="1500" dirty="0"/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500" dirty="0"/>
              <a:t> «Электромонтажные работы»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500" dirty="0"/>
              <a:t>«Экология»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5526" y="2433408"/>
            <a:ext cx="2923783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Инженерный</a:t>
            </a:r>
          </a:p>
          <a:p>
            <a:pPr algn="ctr"/>
            <a:r>
              <a:rPr lang="ru-RU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профиль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28085" y="2469568"/>
            <a:ext cx="3674429" cy="184961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«</a:t>
            </a:r>
            <a:r>
              <a:rPr lang="en-US" b="1" dirty="0"/>
              <a:t>IT - cud</a:t>
            </a:r>
            <a:r>
              <a:rPr lang="ru-RU" sz="1500" dirty="0"/>
              <a:t>»</a:t>
            </a:r>
          </a:p>
          <a:p>
            <a:r>
              <a:rPr lang="ru-RU" sz="1500" dirty="0"/>
              <a:t>- Системное администрирование</a:t>
            </a:r>
          </a:p>
          <a:p>
            <a:r>
              <a:rPr lang="ru-RU" sz="1500" dirty="0"/>
              <a:t>- Язык программирования </a:t>
            </a:r>
            <a:r>
              <a:rPr lang="en-US" sz="1500" dirty="0"/>
              <a:t>Java</a:t>
            </a:r>
            <a:endParaRPr lang="ru-RU" sz="1500" dirty="0"/>
          </a:p>
          <a:p>
            <a:r>
              <a:rPr lang="ru-RU" sz="1500" dirty="0"/>
              <a:t>- Разработка мобильных приложений</a:t>
            </a:r>
          </a:p>
          <a:p>
            <a:pPr marL="214313" indent="-214313">
              <a:buFontTx/>
              <a:buChar char="-"/>
            </a:pPr>
            <a:r>
              <a:rPr lang="ru-RU" sz="1500" dirty="0"/>
              <a:t>Основы программирования на языке </a:t>
            </a:r>
            <a:r>
              <a:rPr lang="en-US" sz="1500" dirty="0"/>
              <a:t>Python</a:t>
            </a:r>
          </a:p>
          <a:p>
            <a:pPr marL="214313" indent="-214313">
              <a:buFontTx/>
              <a:buChar char="-"/>
            </a:pPr>
            <a:r>
              <a:rPr lang="ru-RU" sz="1500" dirty="0" err="1"/>
              <a:t>Кибергигиена</a:t>
            </a:r>
            <a:endParaRPr lang="ru-RU" sz="1500" dirty="0"/>
          </a:p>
          <a:p>
            <a:endParaRPr lang="ru-RU" sz="15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5248223"/>
            <a:ext cx="2788362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КВАНТОРИУМ</a:t>
            </a:r>
            <a:endParaRPr lang="en-US" sz="1500" b="1" dirty="0"/>
          </a:p>
          <a:p>
            <a:pPr algn="ctr"/>
            <a:r>
              <a:rPr lang="ru-RU" sz="1500" dirty="0"/>
              <a:t>Обучение в </a:t>
            </a:r>
            <a:r>
              <a:rPr lang="en-US" sz="1500" dirty="0"/>
              <a:t>IT - </a:t>
            </a:r>
            <a:r>
              <a:rPr lang="ru-RU" sz="1500" dirty="0"/>
              <a:t>КВАНТУМЕ</a:t>
            </a:r>
          </a:p>
          <a:p>
            <a:pPr algn="ctr"/>
            <a:endParaRPr lang="ru-RU" sz="15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4489198"/>
            <a:ext cx="2136052" cy="89628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sz="1500" b="1" dirty="0" err="1"/>
              <a:t>КубГУ</a:t>
            </a:r>
            <a:r>
              <a:rPr lang="ru-RU" sz="1500" b="1" dirty="0"/>
              <a:t>, </a:t>
            </a:r>
            <a:r>
              <a:rPr lang="ru-RU" sz="1500" b="1" dirty="0" err="1"/>
              <a:t>КубГТУ</a:t>
            </a:r>
            <a:r>
              <a:rPr lang="ru-RU" sz="1500" b="1" dirty="0"/>
              <a:t>, ВШЭ</a:t>
            </a:r>
            <a:endParaRPr lang="ru-RU" sz="1500" dirty="0"/>
          </a:p>
          <a:p>
            <a:pPr algn="ctr"/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94595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99038" y="4660709"/>
            <a:ext cx="9343038" cy="2085696"/>
          </a:xfrm>
          <a:prstGeom prst="rect">
            <a:avLst/>
          </a:prstGeom>
          <a:blipFill dpi="0" rotWithShape="1">
            <a:blip r:embed="rId2" cstate="email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876509"/>
            <a:ext cx="6697289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Объект, предмет и гипотеза проекта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502" y="1592797"/>
            <a:ext cx="8858148" cy="3394472"/>
          </a:xfrm>
          <a:noFill/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образовательный процесс общеобразовательной организации.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инженерно-технологическая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подготовка и профильное обучения.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 исследования: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качество инженерно-технологического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обеспечено,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определены  и реализованы оптимальные условия и механизмы непрерывной инженерно-технологической профилизации,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подготовки и профильного обучения, а также будет проводится мониторинг данного процесса.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инновационного проекта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93528"/>
            <a:ext cx="9144000" cy="36430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определение оптимальных условий и механизмов непрерывной инженерно-технологической профилизации,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подготовки и профильного обучения на основе многомерного сетевого взаимодействия посредством инновационной технологизации образовательного процесса.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26522" y="3915054"/>
            <a:ext cx="9343038" cy="2085696"/>
          </a:xfrm>
          <a:prstGeom prst="rect">
            <a:avLst/>
          </a:prstGeom>
          <a:blipFill dpi="0" rotWithShape="1">
            <a:blip r:embed="rId2" cstate="email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0" y="932838"/>
            <a:ext cx="862821" cy="831635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на школьном этапе образования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325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Бесплатные занятия по: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Программированию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Авиомоделированию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Робототехнике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Алгоритмике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Прототипирование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Мультипроцессоры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Системное администрирование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Язык программирования </a:t>
            </a:r>
            <a:r>
              <a:rPr lang="en-US" sz="1800" dirty="0"/>
              <a:t>Java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Разработка мобильных приложений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Основы программирования на языке </a:t>
            </a:r>
            <a:r>
              <a:rPr lang="en-US" sz="1800" dirty="0"/>
              <a:t>Python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Кибергигиена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Электродинамика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800" dirty="0"/>
              <a:t> Электромонтажные работы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800" dirty="0"/>
              <a:t>Обучение в </a:t>
            </a:r>
            <a:r>
              <a:rPr lang="en-US" sz="1800" dirty="0"/>
              <a:t>IT - </a:t>
            </a:r>
            <a:r>
              <a:rPr lang="ru-RU" sz="1800" dirty="0"/>
              <a:t>КВАНТУМЕ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 marL="0" indent="0">
              <a:buNone/>
            </a:pPr>
            <a:endParaRPr lang="ru-RU" sz="1950" dirty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3567258"/>
            <a:ext cx="3396810" cy="254760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426" y="1664632"/>
            <a:ext cx="2924082" cy="219306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747" y="1436193"/>
            <a:ext cx="3533254" cy="2649941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1984" y="3464925"/>
            <a:ext cx="2232853" cy="270710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21487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5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инновационного проекта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503" y="998730"/>
            <a:ext cx="1052912" cy="1014855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48" y="2013585"/>
            <a:ext cx="9147647" cy="3987165"/>
          </a:xfrm>
        </p:spPr>
        <p:txBody>
          <a:bodyPr>
            <a:normAutofit fontScale="70000" lnSpcReduction="20000"/>
          </a:bodyPr>
          <a:lstStyle/>
          <a:p>
            <a:pPr marL="272654" indent="-70247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апробировать сетевую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и профильного обучения, реализуемую через систему взаимодействия лицея с учреждениями СПО, как инструмент повышения качества общего образования.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2654" indent="-70247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систему мониторинга качества общего образования в условиях введения профильного обучения.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2654" indent="-70247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спектр внеурочных, элективных и профильных курсов для обучающихся посредством сетевого взаимодействия образовательных учреждений, обеспеченных высококвалифицированными кадрами и оборудованием.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2654" indent="-70247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индивидуализации образования через построение индивидуальных образовательных маршрутов на основе сетевых образовательных программ.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2654" lvl="3" indent="-70247" algn="just">
              <a:buFont typeface="Wingdings" panose="05000000000000000000" pitchFamily="2" charset="2"/>
              <a:buChar char="Ø"/>
            </a:pPr>
            <a:r>
              <a:rPr lang="ru-RU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мотивацию школьников к изучению предметов инженерного кластера через проведение конкурсных игровых мероприятий в очной и дистанционной форме.</a:t>
            </a:r>
          </a:p>
          <a:p>
            <a:pPr marL="272654" lvl="3" indent="-70247" algn="just">
              <a:buFont typeface="Wingdings" panose="05000000000000000000" pitchFamily="2" charset="2"/>
              <a:buChar char="Ø"/>
            </a:pPr>
            <a:r>
              <a:rPr lang="ru-RU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Повышение качества преподавания предметов инженерного кластера и мотивации школьников через развитие педагогических кадров, повышение квалификации, проведение мероприятий, обобщающих и распространяющих педагогический опыт.</a:t>
            </a:r>
          </a:p>
          <a:p>
            <a:pPr marL="272654" lvl="3" indent="-70247" algn="just">
              <a:buFont typeface="Wingdings" panose="05000000000000000000" pitchFamily="2" charset="2"/>
              <a:buChar char="Ø"/>
            </a:pPr>
            <a:r>
              <a:rPr lang="ru-RU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Работать с детьми и молодежью в формате проектной изобретательской деятельности.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323" y="1062034"/>
            <a:ext cx="6804470" cy="85725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Обоснование идеи инновационного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60911"/>
            <a:ext cx="8946486" cy="339447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Создание Концепции инженерного образования</a:t>
            </a:r>
            <a:endParaRPr lang="ru-RU" dirty="0"/>
          </a:p>
        </p:txBody>
      </p:sp>
      <p:pic>
        <p:nvPicPr>
          <p:cNvPr id="4" name="Picture 3" descr="C:\Users\Ульяна\Downloads\лого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803658"/>
            <a:ext cx="751979" cy="6429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26522" y="3915054"/>
            <a:ext cx="9343038" cy="2085696"/>
          </a:xfrm>
          <a:prstGeom prst="rect">
            <a:avLst/>
          </a:prstGeom>
          <a:blipFill dpi="0" rotWithShape="1">
            <a:blip r:embed="rId3" cstate="email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73079965"/>
              </p:ext>
            </p:extLst>
          </p:nvPr>
        </p:nvGraphicFramePr>
        <p:xfrm>
          <a:off x="251520" y="1484784"/>
          <a:ext cx="7890018" cy="451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2074376"/>
            <a:ext cx="1908986" cy="284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68" y="1393014"/>
            <a:ext cx="3240000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" y="3472226"/>
            <a:ext cx="3645000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067" y="3365856"/>
            <a:ext cx="3646424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81" y="1557623"/>
            <a:ext cx="3654719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79" y="1317500"/>
            <a:ext cx="3240000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2771" y="3517094"/>
            <a:ext cx="3827547" cy="243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3824"/>
            <a:ext cx="6172200" cy="857250"/>
          </a:xfrm>
        </p:spPr>
        <p:txBody>
          <a:bodyPr>
            <a:noAutofit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на современном оборудовании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8405</TotalTime>
  <Words>682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Муниципальное автономное общеобразовательное учреждение муниципального образования город Краснодар лицей № 48 имени Александра Васильевича Суворова </vt:lpstr>
      <vt:lpstr>Актуальность проекта</vt:lpstr>
      <vt:lpstr>Презентация PowerPoint</vt:lpstr>
      <vt:lpstr>Объект, предмет и гипотеза проекта</vt:lpstr>
      <vt:lpstr>Цель инновационного проекта</vt:lpstr>
      <vt:lpstr>Возможности на школьном этапе образования</vt:lpstr>
      <vt:lpstr>Задачи инновационного проекта</vt:lpstr>
      <vt:lpstr>Обоснование идеи инновационного проекта </vt:lpstr>
      <vt:lpstr>Обучение на современном оборудовании</vt:lpstr>
      <vt:lpstr>Дополнительные общеобразовательные программы</vt:lpstr>
      <vt:lpstr>Олимпиадное движение</vt:lpstr>
      <vt:lpstr>Региональная площадка</vt:lpstr>
      <vt:lpstr>Проектно-исследовательская деятельность</vt:lpstr>
      <vt:lpstr>Транслирование результатов деятельности в рамках проекта</vt:lpstr>
      <vt:lpstr>Ресурсный центр «Профориентир Кубани»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муниципального образования город Краснодар лицей № 48 имени Александра Васильевича Суворова</dc:title>
  <dc:creator>Master</dc:creator>
  <cp:lastModifiedBy>Светлана Викторовна</cp:lastModifiedBy>
  <cp:revision>76</cp:revision>
  <cp:lastPrinted>2020-02-11T14:34:42Z</cp:lastPrinted>
  <dcterms:created xsi:type="dcterms:W3CDTF">2020-02-03T16:01:19Z</dcterms:created>
  <dcterms:modified xsi:type="dcterms:W3CDTF">2022-01-17T13:02:36Z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707345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