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20" r:id="rId2"/>
    <p:sldId id="311" r:id="rId3"/>
    <p:sldId id="299" r:id="rId4"/>
    <p:sldId id="298" r:id="rId5"/>
    <p:sldId id="317" r:id="rId6"/>
    <p:sldId id="300" r:id="rId7"/>
    <p:sldId id="314" r:id="rId8"/>
    <p:sldId id="321" r:id="rId9"/>
    <p:sldId id="31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3399FF"/>
    <a:srgbClr val="CCCCFF"/>
    <a:srgbClr val="CC99FF"/>
    <a:srgbClr val="FFFFFF"/>
    <a:srgbClr val="990099"/>
    <a:srgbClr val="CC66FF"/>
    <a:srgbClr val="FF99FF"/>
    <a:srgbClr val="FF7C80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43" autoAdjust="0"/>
    <p:restoredTop sz="89178" autoAdjust="0"/>
  </p:normalViewPr>
  <p:slideViewPr>
    <p:cSldViewPr snapToGrid="0">
      <p:cViewPr>
        <p:scale>
          <a:sx n="82" d="100"/>
          <a:sy n="82" d="100"/>
        </p:scale>
        <p:origin x="-149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879E3-4C5F-436A-AD18-07C6EFE388FB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67EFF-062F-4D0F-88C5-6208005E4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67EFF-062F-4D0F-88C5-6208005E409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0B4-E803-4F4B-ACED-CFA532837DF4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B593-444E-4DF8-9BD3-BFFF6E94C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45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/>
      </p:transition>
    </mc:Choice>
    <mc:Fallback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0B4-E803-4F4B-ACED-CFA532837DF4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B593-444E-4DF8-9BD3-BFFF6E94C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997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/>
      </p:transition>
    </mc:Choice>
    <mc:Fallback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0B4-E803-4F4B-ACED-CFA532837DF4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B593-444E-4DF8-9BD3-BFFF6E94C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8180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/>
      </p:transition>
    </mc:Choice>
    <mc:Fallback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0B4-E803-4F4B-ACED-CFA532837DF4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B593-444E-4DF8-9BD3-BFFF6E94C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4302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/>
      </p:transition>
    </mc:Choice>
    <mc:Fallback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0B4-E803-4F4B-ACED-CFA532837DF4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B593-444E-4DF8-9BD3-BFFF6E94C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987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/>
      </p:transition>
    </mc:Choice>
    <mc:Fallback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0B4-E803-4F4B-ACED-CFA532837DF4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B593-444E-4DF8-9BD3-BFFF6E94C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41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/>
      </p:transition>
    </mc:Choice>
    <mc:Fallback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0B4-E803-4F4B-ACED-CFA532837DF4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B593-444E-4DF8-9BD3-BFFF6E94C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6860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/>
      </p:transition>
    </mc:Choice>
    <mc:Fallback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0B4-E803-4F4B-ACED-CFA532837DF4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B593-444E-4DF8-9BD3-BFFF6E94C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048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/>
      </p:transition>
    </mc:Choice>
    <mc:Fallback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0B4-E803-4F4B-ACED-CFA532837DF4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B593-444E-4DF8-9BD3-BFFF6E94C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320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/>
      </p:transition>
    </mc:Choice>
    <mc:Fallback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0B4-E803-4F4B-ACED-CFA532837DF4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B593-444E-4DF8-9BD3-BFFF6E94C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80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/>
      </p:transition>
    </mc:Choice>
    <mc:Fallback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0B4-E803-4F4B-ACED-CFA532837DF4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B593-444E-4DF8-9BD3-BFFF6E94C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150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/>
      </p:transition>
    </mc:Choice>
    <mc:Fallback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A00B4-E803-4F4B-ACED-CFA532837DF4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B593-444E-4DF8-9BD3-BFFF6E94C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133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50">
        <p:cover/>
      </p:transition>
    </mc:Choice>
    <mc:Fallback>
      <p:transition spd="slow">
        <p:cov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1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17" Type="http://schemas.openxmlformats.org/officeDocument/2006/relationships/image" Target="../media/image46.png"/><Relationship Id="rId2" Type="http://schemas.openxmlformats.org/officeDocument/2006/relationships/image" Target="../media/image11.jpe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image" Target="../media/image39.jpe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Relationship Id="rId22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jpeg"/><Relationship Id="rId9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hyperlink" Target="mailto:mdsk60@mail.r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370693" y="178130"/>
            <a:ext cx="8508621" cy="6445771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tabLst>
                <a:tab pos="450215" algn="l"/>
              </a:tabLst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77141" y="3205983"/>
            <a:ext cx="6602681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tabLst>
                <a:tab pos="450215" algn="l"/>
              </a:tabLst>
            </a:pP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  <a:cs typeface="Arial" pitchFamily="34" charset="0"/>
              </a:rPr>
              <a:t>  </a:t>
            </a:r>
            <a:r>
              <a:rPr lang="ru-RU" sz="2400" b="1" cap="all" dirty="0" smtClean="0">
                <a:ln w="0"/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cap="all" dirty="0" err="1" smtClean="0">
                <a:ln w="0"/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Инфографика</a:t>
            </a:r>
            <a:r>
              <a:rPr lang="ru-RU" sz="2400" b="1" cap="all" dirty="0" smtClean="0">
                <a:ln w="0"/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 средство социализации и индивидуализации развития детей с общим недоразвитием речи</a:t>
            </a:r>
            <a:r>
              <a:rPr lang="ru-RU" sz="2400" b="1" cap="all" dirty="0" smtClean="0">
                <a:ln w="0"/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400" b="1" cap="all" dirty="0" smtClean="0">
              <a:ln w="0"/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938" name="AutoShape 2" descr="http://cdn.onlinewebfonts.com/svg/img_7081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http://cdn.onlinewebfonts.com/svg/img_7081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https://w7.pngwing.com/pngs/459/566/png-transparent-various-arrows-and-dotted-lines-dotted-line-dividing-line-separat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http://cdn.onlinewebfonts.com/svg/img_7081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6" name="AutoShape 10" descr="https://e7.pngegg.com/pngimages/280/982/png-clipart-arrow-computer-icons-circle-dotted-circle-angle-tex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6" descr="https://www.nicepng.com/png/full/1005-10050849_infographic-graphic-button-arrow-png-image-.png"/>
          <p:cNvPicPr>
            <a:picLocks noChangeAspect="1" noChangeArrowheads="1"/>
          </p:cNvPicPr>
          <p:nvPr/>
        </p:nvPicPr>
        <p:blipFill>
          <a:blip r:embed="rId2" cstate="print"/>
          <a:srcRect l="-748" t="-4167" r="78846" b="66667"/>
          <a:stretch>
            <a:fillRect/>
          </a:stretch>
        </p:blipFill>
        <p:spPr bwMode="auto">
          <a:xfrm rot="16200000" flipH="1">
            <a:off x="713398" y="2972352"/>
            <a:ext cx="911321" cy="1781298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68698" y="3620532"/>
            <a:ext cx="1330036" cy="388051"/>
          </a:xfrm>
          <a:prstGeom prst="homePlat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Script" pitchFamily="34" charset="0"/>
                <a:cs typeface="Arial" pitchFamily="34" charset="0"/>
              </a:rPr>
              <a:t>ТЕМА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6" descr="https://www.nicepng.com/png/full/1005-10050849_infographic-graphic-button-arrow-png-image-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748" t="-4167" r="78846" b="66667"/>
          <a:stretch>
            <a:fillRect/>
          </a:stretch>
        </p:blipFill>
        <p:spPr bwMode="auto">
          <a:xfrm rot="16200000" flipH="1">
            <a:off x="1185223" y="4440387"/>
            <a:ext cx="1009405" cy="2626428"/>
          </a:xfrm>
          <a:prstGeom prst="rect">
            <a:avLst/>
          </a:prstGeom>
          <a:noFill/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392542" y="5464503"/>
            <a:ext cx="2317669" cy="388051"/>
          </a:xfrm>
          <a:prstGeom prst="homePlat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Segoe Script" pitchFamily="34" charset="0"/>
                <a:cs typeface="Arial" pitchFamily="34" charset="0"/>
              </a:rPr>
              <a:t>АВТОРЫ ПРОЕКТА: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6" descr="https://www.nicepng.com/png/full/1005-10050849_infographic-graphic-button-arrow-png-image-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748" t="-4167" r="78846" b="66667"/>
          <a:stretch>
            <a:fillRect/>
          </a:stretch>
        </p:blipFill>
        <p:spPr bwMode="auto">
          <a:xfrm rot="16200000" flipH="1">
            <a:off x="1028757" y="-154817"/>
            <a:ext cx="911321" cy="1865744"/>
          </a:xfrm>
          <a:prstGeom prst="rect">
            <a:avLst/>
          </a:prstGeom>
          <a:noFill/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638629" y="530967"/>
            <a:ext cx="1620982" cy="388051"/>
          </a:xfrm>
          <a:prstGeom prst="homePlat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Segoe Script" pitchFamily="34" charset="0"/>
                <a:cs typeface="Arial" pitchFamily="34" charset="0"/>
              </a:rPr>
              <a:t>НАЗВАНИЕ ОО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 descr="https://xn--b1aydt.xn--p1ai/downloads/img/news/d97ebf4e5fd2e958c6e0f3b99c726f9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877" y="1297211"/>
            <a:ext cx="2037710" cy="1440548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2395517" y="411986"/>
            <a:ext cx="6051798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7030A0"/>
                </a:solidFill>
                <a:latin typeface="Segoe Script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автономное образовательное учреждение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«Детский сад комбинированного вида №60»  муниципального образования Красноармейский район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525485" y="1518993"/>
            <a:ext cx="5863772" cy="113680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КРАЕВОЙ ИННОВАЦИОННОЙ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ЗА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034145" y="5181600"/>
            <a:ext cx="5238998" cy="11695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Segoe Script" pitchFamily="34" charset="0"/>
                <a:cs typeface="Arial" pitchFamily="34" charset="0"/>
              </a:rPr>
              <a:t> </a:t>
            </a:r>
            <a:r>
              <a:rPr lang="ru-RU" sz="1400" b="1" u="sng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Коник Наталья Анатольевна, заведующий; </a:t>
            </a:r>
            <a:endParaRPr lang="ru-RU" sz="1400" b="1" spc="-1" dirty="0" smtClean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Сысоенко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Сергеевна, старший воспитатель;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Салькова Ирина Викторовна старший воспитатель; </a:t>
            </a:r>
          </a:p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Кибальниченко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Николаевна, учитель-логопед.</a:t>
            </a:r>
            <a:endParaRPr lang="ru-RU" sz="1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s://i.pinimg.com/736x/09/80/0e/09800e6cac005d017db18f23d346b75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33297">
            <a:off x="7039366" y="2214168"/>
            <a:ext cx="1227278" cy="1032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935424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Семинар Школа в фокусе\фоны\1621063020_9-phonoteka_org-p-fon-dlya-oblozhki-broshyuri-11.jpg"/>
          <p:cNvPicPr>
            <a:picLocks noChangeAspect="1" noChangeArrowheads="1"/>
          </p:cNvPicPr>
          <p:nvPr/>
        </p:nvPicPr>
        <p:blipFill>
          <a:blip r:embed="rId2" cstate="print"/>
          <a:srcRect l="296" t="379" r="423" b="1538"/>
          <a:stretch>
            <a:fillRect/>
          </a:stretch>
        </p:blipFill>
        <p:spPr bwMode="auto">
          <a:xfrm>
            <a:off x="0" y="0"/>
            <a:ext cx="9144000" cy="6833286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85638" y="11414"/>
            <a:ext cx="9006621" cy="655722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59279" y="1787188"/>
            <a:ext cx="5293277" cy="91339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Провести мониторинг промежуточных результатов проектной деятельности</a:t>
            </a:r>
            <a:endParaRPr lang="ru-RU" sz="1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98764" y="3922578"/>
            <a:ext cx="5041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Разработать  продукты инновационной деятельности для педагогов и родителей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0" name="Picture 16" descr="H:\ИНФОГРАФИКА\Книги наши\Книги август 3. шт. 2022\вставка (3)\kisspng-infographic-portable-network-graphics-psd-computer-free-download-infographic-vector-free-download-in-5b66c061844118.84264602153346057754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83" t="13529" r="20510" b="63530"/>
          <a:stretch>
            <a:fillRect/>
          </a:stretch>
        </p:blipFill>
        <p:spPr bwMode="auto">
          <a:xfrm>
            <a:off x="-57228" y="3017"/>
            <a:ext cx="4912659" cy="1398494"/>
          </a:xfrm>
          <a:prstGeom prst="rect">
            <a:avLst/>
          </a:prstGeom>
          <a:noFill/>
        </p:spPr>
      </p:pic>
      <p:pic>
        <p:nvPicPr>
          <p:cNvPr id="75" name="Picture 16" descr="H:\ИНФОГРАФИКА\Книги наши\Книги август 3. шт. 2022\вставка (3)\kisspng-infographic-portable-network-graphics-psd-computer-free-download-infographic-vector-free-download-in-5b66c061844118.84264602153346057754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856" t="25878" r="25606" b="63984"/>
          <a:stretch>
            <a:fillRect/>
          </a:stretch>
        </p:blipFill>
        <p:spPr bwMode="auto">
          <a:xfrm>
            <a:off x="1649506" y="251012"/>
            <a:ext cx="4714576" cy="1376224"/>
          </a:xfrm>
          <a:prstGeom prst="rect">
            <a:avLst/>
          </a:prstGeom>
          <a:noFill/>
        </p:spPr>
      </p:pic>
      <p:sp>
        <p:nvSpPr>
          <p:cNvPr id="77" name="Прямоугольник 76"/>
          <p:cNvSpPr/>
          <p:nvPr/>
        </p:nvSpPr>
        <p:spPr>
          <a:xfrm>
            <a:off x="1681248" y="323073"/>
            <a:ext cx="4305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Разработка, апробация и внедрение в практику детского сада специальной образовательной модели оказания  комплексной помощи  детям дошкольного возраста с общим  недоразвитием  речи,    способствующей их позитивной социализации и    индивидуализации посредством применения инфографики.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54378" y="338463"/>
            <a:ext cx="1372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sz="32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 descr="квадратная фигура">
            <a:extLst>
              <a:ext uri="{FF2B5EF4-FFF2-40B4-BE49-F238E27FC236}">
                <a16:creationId xmlns:a16="http://schemas.microsoft.com/office/drawing/2014/main" xmlns="" id="{678C7D4F-45A6-43B9-9916-37D3716D5D94}"/>
              </a:ext>
            </a:extLst>
          </p:cNvPr>
          <p:cNvGrpSpPr/>
          <p:nvPr/>
        </p:nvGrpSpPr>
        <p:grpSpPr>
          <a:xfrm>
            <a:off x="6311249" y="821910"/>
            <a:ext cx="2690739" cy="2827084"/>
            <a:chOff x="2495551" y="6873876"/>
            <a:chExt cx="1851025" cy="1851025"/>
          </a:xfrm>
        </p:grpSpPr>
        <p:sp>
          <p:nvSpPr>
            <p:cNvPr id="29" name="Freeform 252">
              <a:extLst>
                <a:ext uri="{FF2B5EF4-FFF2-40B4-BE49-F238E27FC236}">
                  <a16:creationId xmlns:a16="http://schemas.microsoft.com/office/drawing/2014/main" xmlns="" id="{07674523-3C81-4B0A-9CB3-7A9B36B33B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6873876"/>
              <a:ext cx="476250" cy="1849438"/>
            </a:xfrm>
            <a:custGeom>
              <a:avLst/>
              <a:gdLst>
                <a:gd name="T0" fmla="*/ 0 w 300"/>
                <a:gd name="T1" fmla="*/ 1165 h 1165"/>
                <a:gd name="T2" fmla="*/ 0 w 300"/>
                <a:gd name="T3" fmla="*/ 0 h 1165"/>
                <a:gd name="T4" fmla="*/ 300 w 300"/>
                <a:gd name="T5" fmla="*/ 300 h 1165"/>
                <a:gd name="T6" fmla="*/ 300 w 300"/>
                <a:gd name="T7" fmla="*/ 863 h 1165"/>
                <a:gd name="T8" fmla="*/ 0 w 300"/>
                <a:gd name="T9" fmla="*/ 1165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165">
                  <a:moveTo>
                    <a:pt x="0" y="1165"/>
                  </a:moveTo>
                  <a:lnTo>
                    <a:pt x="0" y="0"/>
                  </a:lnTo>
                  <a:lnTo>
                    <a:pt x="300" y="300"/>
                  </a:lnTo>
                  <a:lnTo>
                    <a:pt x="300" y="863"/>
                  </a:lnTo>
                  <a:lnTo>
                    <a:pt x="0" y="11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" name="Freeform 253">
              <a:extLst>
                <a:ext uri="{FF2B5EF4-FFF2-40B4-BE49-F238E27FC236}">
                  <a16:creationId xmlns:a16="http://schemas.microsoft.com/office/drawing/2014/main" xmlns="" id="{86C51085-01B5-4529-AA39-723E34A6F4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6873876"/>
              <a:ext cx="476250" cy="1849438"/>
            </a:xfrm>
            <a:custGeom>
              <a:avLst/>
              <a:gdLst>
                <a:gd name="T0" fmla="*/ 0 w 300"/>
                <a:gd name="T1" fmla="*/ 1165 h 1165"/>
                <a:gd name="T2" fmla="*/ 0 w 300"/>
                <a:gd name="T3" fmla="*/ 0 h 1165"/>
                <a:gd name="T4" fmla="*/ 300 w 300"/>
                <a:gd name="T5" fmla="*/ 300 h 1165"/>
                <a:gd name="T6" fmla="*/ 300 w 300"/>
                <a:gd name="T7" fmla="*/ 863 h 1165"/>
                <a:gd name="T8" fmla="*/ 0 w 300"/>
                <a:gd name="T9" fmla="*/ 1165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165">
                  <a:moveTo>
                    <a:pt x="0" y="1165"/>
                  </a:moveTo>
                  <a:lnTo>
                    <a:pt x="0" y="0"/>
                  </a:lnTo>
                  <a:lnTo>
                    <a:pt x="300" y="300"/>
                  </a:lnTo>
                  <a:lnTo>
                    <a:pt x="300" y="863"/>
                  </a:lnTo>
                  <a:lnTo>
                    <a:pt x="0" y="11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" name="Freeform 254">
              <a:extLst>
                <a:ext uri="{FF2B5EF4-FFF2-40B4-BE49-F238E27FC236}">
                  <a16:creationId xmlns:a16="http://schemas.microsoft.com/office/drawing/2014/main" xmlns="" id="{FAB98CD4-4568-4389-B7DB-27A3B0BFFF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6873876"/>
              <a:ext cx="1851025" cy="476250"/>
            </a:xfrm>
            <a:custGeom>
              <a:avLst/>
              <a:gdLst>
                <a:gd name="T0" fmla="*/ 1166 w 1166"/>
                <a:gd name="T1" fmla="*/ 300 h 300"/>
                <a:gd name="T2" fmla="*/ 0 w 1166"/>
                <a:gd name="T3" fmla="*/ 300 h 300"/>
                <a:gd name="T4" fmla="*/ 300 w 1166"/>
                <a:gd name="T5" fmla="*/ 0 h 300"/>
                <a:gd name="T6" fmla="*/ 866 w 1166"/>
                <a:gd name="T7" fmla="*/ 0 h 300"/>
                <a:gd name="T8" fmla="*/ 1166 w 1166"/>
                <a:gd name="T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6" h="300">
                  <a:moveTo>
                    <a:pt x="1166" y="300"/>
                  </a:moveTo>
                  <a:lnTo>
                    <a:pt x="0" y="300"/>
                  </a:lnTo>
                  <a:lnTo>
                    <a:pt x="300" y="0"/>
                  </a:lnTo>
                  <a:lnTo>
                    <a:pt x="866" y="0"/>
                  </a:lnTo>
                  <a:lnTo>
                    <a:pt x="1166" y="3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" name="Freeform 255">
              <a:extLst>
                <a:ext uri="{FF2B5EF4-FFF2-40B4-BE49-F238E27FC236}">
                  <a16:creationId xmlns:a16="http://schemas.microsoft.com/office/drawing/2014/main" xmlns="" id="{4857D8DF-ECF2-4A12-8D5F-4D42D946BB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6873876"/>
              <a:ext cx="1851025" cy="476250"/>
            </a:xfrm>
            <a:custGeom>
              <a:avLst/>
              <a:gdLst>
                <a:gd name="T0" fmla="*/ 1166 w 1166"/>
                <a:gd name="T1" fmla="*/ 300 h 300"/>
                <a:gd name="T2" fmla="*/ 0 w 1166"/>
                <a:gd name="T3" fmla="*/ 300 h 300"/>
                <a:gd name="T4" fmla="*/ 300 w 1166"/>
                <a:gd name="T5" fmla="*/ 0 h 300"/>
                <a:gd name="T6" fmla="*/ 866 w 1166"/>
                <a:gd name="T7" fmla="*/ 0 h 300"/>
                <a:gd name="T8" fmla="*/ 1166 w 1166"/>
                <a:gd name="T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6" h="300">
                  <a:moveTo>
                    <a:pt x="1166" y="300"/>
                  </a:moveTo>
                  <a:lnTo>
                    <a:pt x="0" y="300"/>
                  </a:lnTo>
                  <a:lnTo>
                    <a:pt x="300" y="0"/>
                  </a:lnTo>
                  <a:lnTo>
                    <a:pt x="866" y="0"/>
                  </a:lnTo>
                  <a:lnTo>
                    <a:pt x="1166" y="3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" name="Freeform 256">
              <a:extLst>
                <a:ext uri="{FF2B5EF4-FFF2-40B4-BE49-F238E27FC236}">
                  <a16:creationId xmlns:a16="http://schemas.microsoft.com/office/drawing/2014/main" xmlns="" id="{4EC1C637-A68D-4A65-8A03-B135A1C6DF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6873876"/>
              <a:ext cx="476250" cy="1849438"/>
            </a:xfrm>
            <a:custGeom>
              <a:avLst/>
              <a:gdLst>
                <a:gd name="T0" fmla="*/ 0 w 300"/>
                <a:gd name="T1" fmla="*/ 863 h 1165"/>
                <a:gd name="T2" fmla="*/ 0 w 300"/>
                <a:gd name="T3" fmla="*/ 280 h 1165"/>
                <a:gd name="T4" fmla="*/ 300 w 300"/>
                <a:gd name="T5" fmla="*/ 0 h 1165"/>
                <a:gd name="T6" fmla="*/ 300 w 300"/>
                <a:gd name="T7" fmla="*/ 1165 h 1165"/>
                <a:gd name="T8" fmla="*/ 0 w 300"/>
                <a:gd name="T9" fmla="*/ 863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165">
                  <a:moveTo>
                    <a:pt x="0" y="863"/>
                  </a:moveTo>
                  <a:lnTo>
                    <a:pt x="0" y="280"/>
                  </a:lnTo>
                  <a:lnTo>
                    <a:pt x="300" y="0"/>
                  </a:lnTo>
                  <a:lnTo>
                    <a:pt x="300" y="1165"/>
                  </a:lnTo>
                  <a:lnTo>
                    <a:pt x="0" y="8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" name="Freeform 257">
              <a:extLst>
                <a:ext uri="{FF2B5EF4-FFF2-40B4-BE49-F238E27FC236}">
                  <a16:creationId xmlns:a16="http://schemas.microsoft.com/office/drawing/2014/main" xmlns="" id="{E26A710A-DE09-4EB2-9EA5-32E795E8FF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6873876"/>
              <a:ext cx="476250" cy="1849438"/>
            </a:xfrm>
            <a:custGeom>
              <a:avLst/>
              <a:gdLst>
                <a:gd name="T0" fmla="*/ 0 w 300"/>
                <a:gd name="T1" fmla="*/ 863 h 1165"/>
                <a:gd name="T2" fmla="*/ 0 w 300"/>
                <a:gd name="T3" fmla="*/ 280 h 1165"/>
                <a:gd name="T4" fmla="*/ 300 w 300"/>
                <a:gd name="T5" fmla="*/ 0 h 1165"/>
                <a:gd name="T6" fmla="*/ 300 w 300"/>
                <a:gd name="T7" fmla="*/ 1165 h 1165"/>
                <a:gd name="T8" fmla="*/ 0 w 300"/>
                <a:gd name="T9" fmla="*/ 863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165">
                  <a:moveTo>
                    <a:pt x="0" y="863"/>
                  </a:moveTo>
                  <a:lnTo>
                    <a:pt x="0" y="280"/>
                  </a:lnTo>
                  <a:lnTo>
                    <a:pt x="300" y="0"/>
                  </a:lnTo>
                  <a:lnTo>
                    <a:pt x="300" y="1165"/>
                  </a:lnTo>
                  <a:lnTo>
                    <a:pt x="0" y="8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" name="Freeform 258">
              <a:extLst>
                <a:ext uri="{FF2B5EF4-FFF2-40B4-BE49-F238E27FC236}">
                  <a16:creationId xmlns:a16="http://schemas.microsoft.com/office/drawing/2014/main" xmlns="" id="{7A7E53D2-8EAC-4633-8C0F-9DBC48069B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8243888"/>
              <a:ext cx="1374775" cy="479425"/>
            </a:xfrm>
            <a:custGeom>
              <a:avLst/>
              <a:gdLst>
                <a:gd name="T0" fmla="*/ 866 w 866"/>
                <a:gd name="T1" fmla="*/ 302 h 302"/>
                <a:gd name="T2" fmla="*/ 300 w 866"/>
                <a:gd name="T3" fmla="*/ 302 h 302"/>
                <a:gd name="T4" fmla="*/ 0 w 866"/>
                <a:gd name="T5" fmla="*/ 0 h 302"/>
                <a:gd name="T6" fmla="*/ 866 w 866"/>
                <a:gd name="T7" fmla="*/ 0 h 302"/>
                <a:gd name="T8" fmla="*/ 866 w 866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302">
                  <a:moveTo>
                    <a:pt x="866" y="302"/>
                  </a:moveTo>
                  <a:lnTo>
                    <a:pt x="300" y="302"/>
                  </a:lnTo>
                  <a:lnTo>
                    <a:pt x="0" y="0"/>
                  </a:lnTo>
                  <a:lnTo>
                    <a:pt x="866" y="0"/>
                  </a:lnTo>
                  <a:lnTo>
                    <a:pt x="866" y="3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" name="Freeform 259">
              <a:extLst>
                <a:ext uri="{FF2B5EF4-FFF2-40B4-BE49-F238E27FC236}">
                  <a16:creationId xmlns:a16="http://schemas.microsoft.com/office/drawing/2014/main" xmlns="" id="{0BD1B5E1-73A5-4D47-9D88-80A51A2A5D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8243888"/>
              <a:ext cx="1374775" cy="479425"/>
            </a:xfrm>
            <a:custGeom>
              <a:avLst/>
              <a:gdLst>
                <a:gd name="T0" fmla="*/ 866 w 866"/>
                <a:gd name="T1" fmla="*/ 302 h 302"/>
                <a:gd name="T2" fmla="*/ 300 w 866"/>
                <a:gd name="T3" fmla="*/ 302 h 302"/>
                <a:gd name="T4" fmla="*/ 0 w 866"/>
                <a:gd name="T5" fmla="*/ 0 h 302"/>
                <a:gd name="T6" fmla="*/ 866 w 866"/>
                <a:gd name="T7" fmla="*/ 0 h 302"/>
                <a:gd name="T8" fmla="*/ 866 w 866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302">
                  <a:moveTo>
                    <a:pt x="866" y="302"/>
                  </a:moveTo>
                  <a:lnTo>
                    <a:pt x="300" y="302"/>
                  </a:lnTo>
                  <a:lnTo>
                    <a:pt x="0" y="0"/>
                  </a:lnTo>
                  <a:lnTo>
                    <a:pt x="866" y="0"/>
                  </a:lnTo>
                  <a:lnTo>
                    <a:pt x="866" y="3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" name="Freeform 260">
              <a:extLst>
                <a:ext uri="{FF2B5EF4-FFF2-40B4-BE49-F238E27FC236}">
                  <a16:creationId xmlns:a16="http://schemas.microsoft.com/office/drawing/2014/main" xmlns="" id="{A2B12559-16A2-4F83-B01E-1052D5A476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1" y="6873876"/>
              <a:ext cx="234950" cy="476250"/>
            </a:xfrm>
            <a:custGeom>
              <a:avLst/>
              <a:gdLst>
                <a:gd name="T0" fmla="*/ 58 w 148"/>
                <a:gd name="T1" fmla="*/ 0 h 300"/>
                <a:gd name="T2" fmla="*/ 0 w 148"/>
                <a:gd name="T3" fmla="*/ 0 h 300"/>
                <a:gd name="T4" fmla="*/ 0 w 148"/>
                <a:gd name="T5" fmla="*/ 300 h 300"/>
                <a:gd name="T6" fmla="*/ 148 w 148"/>
                <a:gd name="T7" fmla="*/ 300 h 300"/>
                <a:gd name="T8" fmla="*/ 58 w 148"/>
                <a:gd name="T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300">
                  <a:moveTo>
                    <a:pt x="58" y="0"/>
                  </a:moveTo>
                  <a:lnTo>
                    <a:pt x="0" y="0"/>
                  </a:lnTo>
                  <a:lnTo>
                    <a:pt x="0" y="300"/>
                  </a:lnTo>
                  <a:lnTo>
                    <a:pt x="148" y="30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9" name="Freeform 261">
              <a:extLst>
                <a:ext uri="{FF2B5EF4-FFF2-40B4-BE49-F238E27FC236}">
                  <a16:creationId xmlns:a16="http://schemas.microsoft.com/office/drawing/2014/main" xmlns="" id="{A3C48440-DBF5-4CB3-A11E-2570B0BCBE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1" y="6873876"/>
              <a:ext cx="234950" cy="476250"/>
            </a:xfrm>
            <a:custGeom>
              <a:avLst/>
              <a:gdLst>
                <a:gd name="T0" fmla="*/ 58 w 148"/>
                <a:gd name="T1" fmla="*/ 0 h 300"/>
                <a:gd name="T2" fmla="*/ 0 w 148"/>
                <a:gd name="T3" fmla="*/ 0 h 300"/>
                <a:gd name="T4" fmla="*/ 0 w 148"/>
                <a:gd name="T5" fmla="*/ 300 h 300"/>
                <a:gd name="T6" fmla="*/ 148 w 148"/>
                <a:gd name="T7" fmla="*/ 300 h 300"/>
                <a:gd name="T8" fmla="*/ 58 w 148"/>
                <a:gd name="T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300">
                  <a:moveTo>
                    <a:pt x="58" y="0"/>
                  </a:moveTo>
                  <a:lnTo>
                    <a:pt x="0" y="0"/>
                  </a:lnTo>
                  <a:lnTo>
                    <a:pt x="0" y="300"/>
                  </a:lnTo>
                  <a:lnTo>
                    <a:pt x="148" y="300"/>
                  </a:lnTo>
                  <a:lnTo>
                    <a:pt x="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1" name="Rectangle 262">
              <a:extLst>
                <a:ext uri="{FF2B5EF4-FFF2-40B4-BE49-F238E27FC236}">
                  <a16:creationId xmlns:a16="http://schemas.microsoft.com/office/drawing/2014/main" xmlns="" id="{2C796026-2492-41BB-A70D-DEE9D2A6F5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326" y="8723313"/>
              <a:ext cx="1588" cy="15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" name="Freeform 263">
              <a:extLst>
                <a:ext uri="{FF2B5EF4-FFF2-40B4-BE49-F238E27FC236}">
                  <a16:creationId xmlns:a16="http://schemas.microsoft.com/office/drawing/2014/main" xmlns="" id="{5F22F09D-178A-4A31-A47D-0145BA7C68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8723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" name="Freeform 264">
              <a:extLst>
                <a:ext uri="{FF2B5EF4-FFF2-40B4-BE49-F238E27FC236}">
                  <a16:creationId xmlns:a16="http://schemas.microsoft.com/office/drawing/2014/main" xmlns="" id="{31CA711D-F7C4-464B-9450-2240C397D5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8243888"/>
              <a:ext cx="0" cy="479425"/>
            </a:xfrm>
            <a:custGeom>
              <a:avLst/>
              <a:gdLst>
                <a:gd name="T0" fmla="*/ 0 h 302"/>
                <a:gd name="T1" fmla="*/ 0 h 302"/>
                <a:gd name="T2" fmla="*/ 0 h 302"/>
                <a:gd name="T3" fmla="*/ 302 h 302"/>
                <a:gd name="T4" fmla="*/ 302 h 302"/>
                <a:gd name="T5" fmla="*/ 0 h 30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0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" name="Freeform 265">
              <a:extLst>
                <a:ext uri="{FF2B5EF4-FFF2-40B4-BE49-F238E27FC236}">
                  <a16:creationId xmlns:a16="http://schemas.microsoft.com/office/drawing/2014/main" xmlns="" id="{923892F0-D51E-47F2-AE2E-8DEBD998C5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8243888"/>
              <a:ext cx="0" cy="479425"/>
            </a:xfrm>
            <a:custGeom>
              <a:avLst/>
              <a:gdLst>
                <a:gd name="T0" fmla="*/ 0 h 302"/>
                <a:gd name="T1" fmla="*/ 0 h 302"/>
                <a:gd name="T2" fmla="*/ 0 h 302"/>
                <a:gd name="T3" fmla="*/ 302 h 302"/>
                <a:gd name="T4" fmla="*/ 302 h 302"/>
                <a:gd name="T5" fmla="*/ 0 h 30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0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5" name="Freeform 266">
              <a:extLst>
                <a:ext uri="{FF2B5EF4-FFF2-40B4-BE49-F238E27FC236}">
                  <a16:creationId xmlns:a16="http://schemas.microsoft.com/office/drawing/2014/main" xmlns="" id="{7F7FB021-B955-44BA-9261-CFDDB0DCC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6" y="8243888"/>
              <a:ext cx="234950" cy="479425"/>
            </a:xfrm>
            <a:custGeom>
              <a:avLst/>
              <a:gdLst>
                <a:gd name="T0" fmla="*/ 148 w 148"/>
                <a:gd name="T1" fmla="*/ 0 h 302"/>
                <a:gd name="T2" fmla="*/ 148 w 148"/>
                <a:gd name="T3" fmla="*/ 0 h 302"/>
                <a:gd name="T4" fmla="*/ 0 w 148"/>
                <a:gd name="T5" fmla="*/ 0 h 302"/>
                <a:gd name="T6" fmla="*/ 90 w 148"/>
                <a:gd name="T7" fmla="*/ 302 h 302"/>
                <a:gd name="T8" fmla="*/ 148 w 148"/>
                <a:gd name="T9" fmla="*/ 302 h 302"/>
                <a:gd name="T10" fmla="*/ 148 w 148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302">
                  <a:moveTo>
                    <a:pt x="148" y="0"/>
                  </a:moveTo>
                  <a:lnTo>
                    <a:pt x="148" y="0"/>
                  </a:lnTo>
                  <a:lnTo>
                    <a:pt x="0" y="0"/>
                  </a:lnTo>
                  <a:lnTo>
                    <a:pt x="90" y="302"/>
                  </a:lnTo>
                  <a:lnTo>
                    <a:pt x="148" y="302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6" name="Freeform 267">
              <a:extLst>
                <a:ext uri="{FF2B5EF4-FFF2-40B4-BE49-F238E27FC236}">
                  <a16:creationId xmlns:a16="http://schemas.microsoft.com/office/drawing/2014/main" xmlns="" id="{B603B8EE-1CBE-49B2-AB15-B6AA9F7570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6" y="8243888"/>
              <a:ext cx="234950" cy="479425"/>
            </a:xfrm>
            <a:custGeom>
              <a:avLst/>
              <a:gdLst>
                <a:gd name="T0" fmla="*/ 148 w 148"/>
                <a:gd name="T1" fmla="*/ 0 h 302"/>
                <a:gd name="T2" fmla="*/ 148 w 148"/>
                <a:gd name="T3" fmla="*/ 0 h 302"/>
                <a:gd name="T4" fmla="*/ 0 w 148"/>
                <a:gd name="T5" fmla="*/ 0 h 302"/>
                <a:gd name="T6" fmla="*/ 90 w 148"/>
                <a:gd name="T7" fmla="*/ 302 h 302"/>
                <a:gd name="T8" fmla="*/ 148 w 148"/>
                <a:gd name="T9" fmla="*/ 302 h 302"/>
                <a:gd name="T10" fmla="*/ 148 w 148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302">
                  <a:moveTo>
                    <a:pt x="148" y="0"/>
                  </a:moveTo>
                  <a:lnTo>
                    <a:pt x="148" y="0"/>
                  </a:lnTo>
                  <a:lnTo>
                    <a:pt x="0" y="0"/>
                  </a:lnTo>
                  <a:lnTo>
                    <a:pt x="90" y="302"/>
                  </a:lnTo>
                  <a:lnTo>
                    <a:pt x="148" y="302"/>
                  </a:lnTo>
                  <a:lnTo>
                    <a:pt x="1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7" name="Freeform 270">
              <a:extLst>
                <a:ext uri="{FF2B5EF4-FFF2-40B4-BE49-F238E27FC236}">
                  <a16:creationId xmlns:a16="http://schemas.microsoft.com/office/drawing/2014/main" xmlns="" id="{F5CE7759-C0D2-4740-A360-8EA1AC9CFF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7350126"/>
              <a:ext cx="476250" cy="234950"/>
            </a:xfrm>
            <a:custGeom>
              <a:avLst/>
              <a:gdLst>
                <a:gd name="T0" fmla="*/ 300 w 300"/>
                <a:gd name="T1" fmla="*/ 0 h 148"/>
                <a:gd name="T2" fmla="*/ 0 w 300"/>
                <a:gd name="T3" fmla="*/ 0 h 148"/>
                <a:gd name="T4" fmla="*/ 0 w 300"/>
                <a:gd name="T5" fmla="*/ 148 h 148"/>
                <a:gd name="T6" fmla="*/ 300 w 300"/>
                <a:gd name="T7" fmla="*/ 58 h 148"/>
                <a:gd name="T8" fmla="*/ 300 w 300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48">
                  <a:moveTo>
                    <a:pt x="300" y="0"/>
                  </a:moveTo>
                  <a:lnTo>
                    <a:pt x="0" y="0"/>
                  </a:lnTo>
                  <a:lnTo>
                    <a:pt x="0" y="148"/>
                  </a:lnTo>
                  <a:lnTo>
                    <a:pt x="300" y="58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8" name="Freeform 271">
              <a:extLst>
                <a:ext uri="{FF2B5EF4-FFF2-40B4-BE49-F238E27FC236}">
                  <a16:creationId xmlns:a16="http://schemas.microsoft.com/office/drawing/2014/main" xmlns="" id="{8C8439BE-6513-4C3A-876A-02030BD5FE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7350126"/>
              <a:ext cx="476250" cy="234950"/>
            </a:xfrm>
            <a:custGeom>
              <a:avLst/>
              <a:gdLst>
                <a:gd name="T0" fmla="*/ 300 w 300"/>
                <a:gd name="T1" fmla="*/ 0 h 148"/>
                <a:gd name="T2" fmla="*/ 0 w 300"/>
                <a:gd name="T3" fmla="*/ 0 h 148"/>
                <a:gd name="T4" fmla="*/ 0 w 300"/>
                <a:gd name="T5" fmla="*/ 148 h 148"/>
                <a:gd name="T6" fmla="*/ 300 w 300"/>
                <a:gd name="T7" fmla="*/ 58 h 148"/>
                <a:gd name="T8" fmla="*/ 300 w 300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48">
                  <a:moveTo>
                    <a:pt x="300" y="0"/>
                  </a:moveTo>
                  <a:lnTo>
                    <a:pt x="0" y="0"/>
                  </a:lnTo>
                  <a:lnTo>
                    <a:pt x="0" y="148"/>
                  </a:lnTo>
                  <a:lnTo>
                    <a:pt x="300" y="58"/>
                  </a:lnTo>
                  <a:lnTo>
                    <a:pt x="3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0" name="Rectangle 272">
              <a:extLst>
                <a:ext uri="{FF2B5EF4-FFF2-40B4-BE49-F238E27FC236}">
                  <a16:creationId xmlns:a16="http://schemas.microsoft.com/office/drawing/2014/main" xmlns="" id="{2ABBA41A-221E-4CC0-8235-5C54F2D0B1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326" y="7350126"/>
              <a:ext cx="476250" cy="1588"/>
            </a:xfrm>
            <a:prstGeom prst="rect">
              <a:avLst/>
            </a:prstGeom>
            <a:solidFill>
              <a:srgbClr val="82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1" name="Rectangle 273">
              <a:extLst>
                <a:ext uri="{FF2B5EF4-FFF2-40B4-BE49-F238E27FC236}">
                  <a16:creationId xmlns:a16="http://schemas.microsoft.com/office/drawing/2014/main" xmlns="" id="{B9C9B621-856D-477D-93DD-A11300B16D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326" y="7350126"/>
              <a:ext cx="4762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2" name="Rectangle 274">
              <a:extLst>
                <a:ext uri="{FF2B5EF4-FFF2-40B4-BE49-F238E27FC236}">
                  <a16:creationId xmlns:a16="http://schemas.microsoft.com/office/drawing/2014/main" xmlns="" id="{B0C9A58D-7E69-4B9A-8CE2-444CBC02A0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1" y="8012113"/>
              <a:ext cx="1588" cy="23177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9" name="Rectangle 275">
              <a:extLst>
                <a:ext uri="{FF2B5EF4-FFF2-40B4-BE49-F238E27FC236}">
                  <a16:creationId xmlns:a16="http://schemas.microsoft.com/office/drawing/2014/main" xmlns="" id="{F85AC38B-3579-4315-A7A4-68EFA3C8F4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1" y="8012113"/>
              <a:ext cx="158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5" name="Freeform 276">
              <a:extLst>
                <a:ext uri="{FF2B5EF4-FFF2-40B4-BE49-F238E27FC236}">
                  <a16:creationId xmlns:a16="http://schemas.microsoft.com/office/drawing/2014/main" xmlns="" id="{2066F6A7-B027-4335-A499-BC9073E3E1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8012113"/>
              <a:ext cx="476250" cy="231775"/>
            </a:xfrm>
            <a:custGeom>
              <a:avLst/>
              <a:gdLst>
                <a:gd name="T0" fmla="*/ 300 w 300"/>
                <a:gd name="T1" fmla="*/ 0 h 146"/>
                <a:gd name="T2" fmla="*/ 0 w 300"/>
                <a:gd name="T3" fmla="*/ 90 h 146"/>
                <a:gd name="T4" fmla="*/ 0 w 300"/>
                <a:gd name="T5" fmla="*/ 146 h 146"/>
                <a:gd name="T6" fmla="*/ 300 w 300"/>
                <a:gd name="T7" fmla="*/ 146 h 146"/>
                <a:gd name="T8" fmla="*/ 300 w 300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46">
                  <a:moveTo>
                    <a:pt x="300" y="0"/>
                  </a:moveTo>
                  <a:lnTo>
                    <a:pt x="0" y="90"/>
                  </a:lnTo>
                  <a:lnTo>
                    <a:pt x="0" y="146"/>
                  </a:lnTo>
                  <a:lnTo>
                    <a:pt x="300" y="14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6" name="Freeform 277">
              <a:extLst>
                <a:ext uri="{FF2B5EF4-FFF2-40B4-BE49-F238E27FC236}">
                  <a16:creationId xmlns:a16="http://schemas.microsoft.com/office/drawing/2014/main" xmlns="" id="{468A92B9-DA99-4BAB-8393-5D8F51EE64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8012113"/>
              <a:ext cx="476250" cy="231775"/>
            </a:xfrm>
            <a:custGeom>
              <a:avLst/>
              <a:gdLst>
                <a:gd name="T0" fmla="*/ 300 w 300"/>
                <a:gd name="T1" fmla="*/ 0 h 146"/>
                <a:gd name="T2" fmla="*/ 0 w 300"/>
                <a:gd name="T3" fmla="*/ 90 h 146"/>
                <a:gd name="T4" fmla="*/ 0 w 300"/>
                <a:gd name="T5" fmla="*/ 146 h 146"/>
                <a:gd name="T6" fmla="*/ 300 w 300"/>
                <a:gd name="T7" fmla="*/ 146 h 146"/>
                <a:gd name="T8" fmla="*/ 300 w 300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46">
                  <a:moveTo>
                    <a:pt x="300" y="0"/>
                  </a:moveTo>
                  <a:lnTo>
                    <a:pt x="0" y="90"/>
                  </a:lnTo>
                  <a:lnTo>
                    <a:pt x="0" y="146"/>
                  </a:lnTo>
                  <a:lnTo>
                    <a:pt x="300" y="146"/>
                  </a:lnTo>
                  <a:lnTo>
                    <a:pt x="3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7" name="Freeform 278">
              <a:extLst>
                <a:ext uri="{FF2B5EF4-FFF2-40B4-BE49-F238E27FC236}">
                  <a16:creationId xmlns:a16="http://schemas.microsoft.com/office/drawing/2014/main" xmlns="" id="{3D75C148-F2B4-4316-8160-8547394730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8243888"/>
              <a:ext cx="476250" cy="0"/>
            </a:xfrm>
            <a:custGeom>
              <a:avLst/>
              <a:gdLst>
                <a:gd name="T0" fmla="*/ 300 w 300"/>
                <a:gd name="T1" fmla="*/ 300 w 300"/>
                <a:gd name="T2" fmla="*/ 0 w 300"/>
                <a:gd name="T3" fmla="*/ 0 w 300"/>
                <a:gd name="T4" fmla="*/ 0 w 300"/>
                <a:gd name="T5" fmla="*/ 300 w 300"/>
                <a:gd name="T6" fmla="*/ 300 w 3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300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0" y="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DF5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8" name="Freeform 279">
              <a:extLst>
                <a:ext uri="{FF2B5EF4-FFF2-40B4-BE49-F238E27FC236}">
                  <a16:creationId xmlns:a16="http://schemas.microsoft.com/office/drawing/2014/main" xmlns="" id="{2DF636B7-BCD9-4425-89F9-CCACAB95C8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8243888"/>
              <a:ext cx="476250" cy="0"/>
            </a:xfrm>
            <a:custGeom>
              <a:avLst/>
              <a:gdLst>
                <a:gd name="T0" fmla="*/ 300 w 300"/>
                <a:gd name="T1" fmla="*/ 300 w 300"/>
                <a:gd name="T2" fmla="*/ 0 w 300"/>
                <a:gd name="T3" fmla="*/ 0 w 300"/>
                <a:gd name="T4" fmla="*/ 0 w 300"/>
                <a:gd name="T5" fmla="*/ 300 w 300"/>
                <a:gd name="T6" fmla="*/ 300 w 3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300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0" y="0"/>
                  </a:lnTo>
                  <a:lnTo>
                    <a:pt x="3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70" name="Группа 69" descr="квадратная фигура">
            <a:extLst>
              <a:ext uri="{FF2B5EF4-FFF2-40B4-BE49-F238E27FC236}">
                <a16:creationId xmlns:a16="http://schemas.microsoft.com/office/drawing/2014/main" xmlns="" id="{678C7D4F-45A6-43B9-9916-37D3716D5D94}"/>
              </a:ext>
            </a:extLst>
          </p:cNvPr>
          <p:cNvGrpSpPr/>
          <p:nvPr/>
        </p:nvGrpSpPr>
        <p:grpSpPr>
          <a:xfrm>
            <a:off x="6345592" y="3741764"/>
            <a:ext cx="2688666" cy="2883539"/>
            <a:chOff x="2495551" y="6868093"/>
            <a:chExt cx="1851025" cy="1856808"/>
          </a:xfrm>
        </p:grpSpPr>
        <p:sp>
          <p:nvSpPr>
            <p:cNvPr id="71" name="Freeform 252">
              <a:extLst>
                <a:ext uri="{FF2B5EF4-FFF2-40B4-BE49-F238E27FC236}">
                  <a16:creationId xmlns:a16="http://schemas.microsoft.com/office/drawing/2014/main" xmlns="" id="{07674523-3C81-4B0A-9CB3-7A9B36B33B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6873876"/>
              <a:ext cx="476250" cy="1849438"/>
            </a:xfrm>
            <a:custGeom>
              <a:avLst/>
              <a:gdLst>
                <a:gd name="T0" fmla="*/ 0 w 300"/>
                <a:gd name="T1" fmla="*/ 1165 h 1165"/>
                <a:gd name="T2" fmla="*/ 0 w 300"/>
                <a:gd name="T3" fmla="*/ 0 h 1165"/>
                <a:gd name="T4" fmla="*/ 300 w 300"/>
                <a:gd name="T5" fmla="*/ 300 h 1165"/>
                <a:gd name="T6" fmla="*/ 300 w 300"/>
                <a:gd name="T7" fmla="*/ 863 h 1165"/>
                <a:gd name="T8" fmla="*/ 0 w 300"/>
                <a:gd name="T9" fmla="*/ 1165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165">
                  <a:moveTo>
                    <a:pt x="0" y="1165"/>
                  </a:moveTo>
                  <a:lnTo>
                    <a:pt x="0" y="0"/>
                  </a:lnTo>
                  <a:lnTo>
                    <a:pt x="300" y="300"/>
                  </a:lnTo>
                  <a:lnTo>
                    <a:pt x="300" y="863"/>
                  </a:lnTo>
                  <a:lnTo>
                    <a:pt x="0" y="11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3" name="Freeform 253">
              <a:extLst>
                <a:ext uri="{FF2B5EF4-FFF2-40B4-BE49-F238E27FC236}">
                  <a16:creationId xmlns:a16="http://schemas.microsoft.com/office/drawing/2014/main" xmlns="" id="{86C51085-01B5-4529-AA39-723E34A6F4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6873876"/>
              <a:ext cx="476250" cy="1849438"/>
            </a:xfrm>
            <a:custGeom>
              <a:avLst/>
              <a:gdLst>
                <a:gd name="T0" fmla="*/ 0 w 300"/>
                <a:gd name="T1" fmla="*/ 1165 h 1165"/>
                <a:gd name="T2" fmla="*/ 0 w 300"/>
                <a:gd name="T3" fmla="*/ 0 h 1165"/>
                <a:gd name="T4" fmla="*/ 300 w 300"/>
                <a:gd name="T5" fmla="*/ 300 h 1165"/>
                <a:gd name="T6" fmla="*/ 300 w 300"/>
                <a:gd name="T7" fmla="*/ 863 h 1165"/>
                <a:gd name="T8" fmla="*/ 0 w 300"/>
                <a:gd name="T9" fmla="*/ 1165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165">
                  <a:moveTo>
                    <a:pt x="0" y="1165"/>
                  </a:moveTo>
                  <a:lnTo>
                    <a:pt x="0" y="0"/>
                  </a:lnTo>
                  <a:lnTo>
                    <a:pt x="300" y="300"/>
                  </a:lnTo>
                  <a:lnTo>
                    <a:pt x="300" y="863"/>
                  </a:lnTo>
                  <a:lnTo>
                    <a:pt x="0" y="11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4" name="Freeform 254">
              <a:extLst>
                <a:ext uri="{FF2B5EF4-FFF2-40B4-BE49-F238E27FC236}">
                  <a16:creationId xmlns:a16="http://schemas.microsoft.com/office/drawing/2014/main" xmlns="" id="{FAB98CD4-4568-4389-B7DB-27A3B0BFFF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6868093"/>
              <a:ext cx="1851025" cy="482033"/>
            </a:xfrm>
            <a:custGeom>
              <a:avLst/>
              <a:gdLst>
                <a:gd name="T0" fmla="*/ 1166 w 1166"/>
                <a:gd name="T1" fmla="*/ 300 h 300"/>
                <a:gd name="T2" fmla="*/ 0 w 1166"/>
                <a:gd name="T3" fmla="*/ 300 h 300"/>
                <a:gd name="T4" fmla="*/ 300 w 1166"/>
                <a:gd name="T5" fmla="*/ 0 h 300"/>
                <a:gd name="T6" fmla="*/ 866 w 1166"/>
                <a:gd name="T7" fmla="*/ 0 h 300"/>
                <a:gd name="T8" fmla="*/ 1166 w 1166"/>
                <a:gd name="T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6" h="300">
                  <a:moveTo>
                    <a:pt x="1166" y="300"/>
                  </a:moveTo>
                  <a:lnTo>
                    <a:pt x="0" y="300"/>
                  </a:lnTo>
                  <a:lnTo>
                    <a:pt x="300" y="0"/>
                  </a:lnTo>
                  <a:lnTo>
                    <a:pt x="866" y="0"/>
                  </a:lnTo>
                  <a:lnTo>
                    <a:pt x="1166" y="3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6" name="Freeform 255">
              <a:extLst>
                <a:ext uri="{FF2B5EF4-FFF2-40B4-BE49-F238E27FC236}">
                  <a16:creationId xmlns:a16="http://schemas.microsoft.com/office/drawing/2014/main" xmlns="" id="{4857D8DF-ECF2-4A12-8D5F-4D42D946BB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6873876"/>
              <a:ext cx="1851025" cy="476250"/>
            </a:xfrm>
            <a:custGeom>
              <a:avLst/>
              <a:gdLst>
                <a:gd name="T0" fmla="*/ 1166 w 1166"/>
                <a:gd name="T1" fmla="*/ 300 h 300"/>
                <a:gd name="T2" fmla="*/ 0 w 1166"/>
                <a:gd name="T3" fmla="*/ 300 h 300"/>
                <a:gd name="T4" fmla="*/ 300 w 1166"/>
                <a:gd name="T5" fmla="*/ 0 h 300"/>
                <a:gd name="T6" fmla="*/ 866 w 1166"/>
                <a:gd name="T7" fmla="*/ 0 h 300"/>
                <a:gd name="T8" fmla="*/ 1166 w 1166"/>
                <a:gd name="T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6" h="300">
                  <a:moveTo>
                    <a:pt x="1166" y="300"/>
                  </a:moveTo>
                  <a:lnTo>
                    <a:pt x="0" y="300"/>
                  </a:lnTo>
                  <a:lnTo>
                    <a:pt x="300" y="0"/>
                  </a:lnTo>
                  <a:lnTo>
                    <a:pt x="866" y="0"/>
                  </a:lnTo>
                  <a:lnTo>
                    <a:pt x="1166" y="3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9" name="Freeform 256">
              <a:extLst>
                <a:ext uri="{FF2B5EF4-FFF2-40B4-BE49-F238E27FC236}">
                  <a16:creationId xmlns:a16="http://schemas.microsoft.com/office/drawing/2014/main" xmlns="" id="{4EC1C637-A68D-4A65-8A03-B135A1C6DF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6873876"/>
              <a:ext cx="476250" cy="1849438"/>
            </a:xfrm>
            <a:custGeom>
              <a:avLst/>
              <a:gdLst>
                <a:gd name="T0" fmla="*/ 0 w 300"/>
                <a:gd name="T1" fmla="*/ 863 h 1165"/>
                <a:gd name="T2" fmla="*/ 0 w 300"/>
                <a:gd name="T3" fmla="*/ 280 h 1165"/>
                <a:gd name="T4" fmla="*/ 300 w 300"/>
                <a:gd name="T5" fmla="*/ 0 h 1165"/>
                <a:gd name="T6" fmla="*/ 300 w 300"/>
                <a:gd name="T7" fmla="*/ 1165 h 1165"/>
                <a:gd name="T8" fmla="*/ 0 w 300"/>
                <a:gd name="T9" fmla="*/ 863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165">
                  <a:moveTo>
                    <a:pt x="0" y="863"/>
                  </a:moveTo>
                  <a:lnTo>
                    <a:pt x="0" y="280"/>
                  </a:lnTo>
                  <a:lnTo>
                    <a:pt x="300" y="0"/>
                  </a:lnTo>
                  <a:lnTo>
                    <a:pt x="300" y="1165"/>
                  </a:lnTo>
                  <a:lnTo>
                    <a:pt x="0" y="8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0" name="Freeform 257">
              <a:extLst>
                <a:ext uri="{FF2B5EF4-FFF2-40B4-BE49-F238E27FC236}">
                  <a16:creationId xmlns:a16="http://schemas.microsoft.com/office/drawing/2014/main" xmlns="" id="{E26A710A-DE09-4EB2-9EA5-32E795E8FF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6873876"/>
              <a:ext cx="476250" cy="1849438"/>
            </a:xfrm>
            <a:custGeom>
              <a:avLst/>
              <a:gdLst>
                <a:gd name="T0" fmla="*/ 0 w 300"/>
                <a:gd name="T1" fmla="*/ 863 h 1165"/>
                <a:gd name="T2" fmla="*/ 0 w 300"/>
                <a:gd name="T3" fmla="*/ 280 h 1165"/>
                <a:gd name="T4" fmla="*/ 300 w 300"/>
                <a:gd name="T5" fmla="*/ 0 h 1165"/>
                <a:gd name="T6" fmla="*/ 300 w 300"/>
                <a:gd name="T7" fmla="*/ 1165 h 1165"/>
                <a:gd name="T8" fmla="*/ 0 w 300"/>
                <a:gd name="T9" fmla="*/ 863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165">
                  <a:moveTo>
                    <a:pt x="0" y="863"/>
                  </a:moveTo>
                  <a:lnTo>
                    <a:pt x="0" y="280"/>
                  </a:lnTo>
                  <a:lnTo>
                    <a:pt x="300" y="0"/>
                  </a:lnTo>
                  <a:lnTo>
                    <a:pt x="300" y="1165"/>
                  </a:lnTo>
                  <a:lnTo>
                    <a:pt x="0" y="8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1" name="Freeform 258">
              <a:extLst>
                <a:ext uri="{FF2B5EF4-FFF2-40B4-BE49-F238E27FC236}">
                  <a16:creationId xmlns:a16="http://schemas.microsoft.com/office/drawing/2014/main" xmlns="" id="{7A7E53D2-8EAC-4633-8C0F-9DBC48069B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8243888"/>
              <a:ext cx="1374775" cy="479425"/>
            </a:xfrm>
            <a:custGeom>
              <a:avLst/>
              <a:gdLst>
                <a:gd name="T0" fmla="*/ 866 w 866"/>
                <a:gd name="T1" fmla="*/ 302 h 302"/>
                <a:gd name="T2" fmla="*/ 300 w 866"/>
                <a:gd name="T3" fmla="*/ 302 h 302"/>
                <a:gd name="T4" fmla="*/ 0 w 866"/>
                <a:gd name="T5" fmla="*/ 0 h 302"/>
                <a:gd name="T6" fmla="*/ 866 w 866"/>
                <a:gd name="T7" fmla="*/ 0 h 302"/>
                <a:gd name="T8" fmla="*/ 866 w 866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302">
                  <a:moveTo>
                    <a:pt x="866" y="302"/>
                  </a:moveTo>
                  <a:lnTo>
                    <a:pt x="300" y="302"/>
                  </a:lnTo>
                  <a:lnTo>
                    <a:pt x="0" y="0"/>
                  </a:lnTo>
                  <a:lnTo>
                    <a:pt x="866" y="0"/>
                  </a:lnTo>
                  <a:lnTo>
                    <a:pt x="866" y="3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2" name="Freeform 259">
              <a:extLst>
                <a:ext uri="{FF2B5EF4-FFF2-40B4-BE49-F238E27FC236}">
                  <a16:creationId xmlns:a16="http://schemas.microsoft.com/office/drawing/2014/main" xmlns="" id="{0BD1B5E1-73A5-4D47-9D88-80A51A2A5D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8243888"/>
              <a:ext cx="1374775" cy="479425"/>
            </a:xfrm>
            <a:custGeom>
              <a:avLst/>
              <a:gdLst>
                <a:gd name="T0" fmla="*/ 866 w 866"/>
                <a:gd name="T1" fmla="*/ 302 h 302"/>
                <a:gd name="T2" fmla="*/ 300 w 866"/>
                <a:gd name="T3" fmla="*/ 302 h 302"/>
                <a:gd name="T4" fmla="*/ 0 w 866"/>
                <a:gd name="T5" fmla="*/ 0 h 302"/>
                <a:gd name="T6" fmla="*/ 866 w 866"/>
                <a:gd name="T7" fmla="*/ 0 h 302"/>
                <a:gd name="T8" fmla="*/ 866 w 866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302">
                  <a:moveTo>
                    <a:pt x="866" y="302"/>
                  </a:moveTo>
                  <a:lnTo>
                    <a:pt x="300" y="302"/>
                  </a:lnTo>
                  <a:lnTo>
                    <a:pt x="0" y="0"/>
                  </a:lnTo>
                  <a:lnTo>
                    <a:pt x="866" y="0"/>
                  </a:lnTo>
                  <a:lnTo>
                    <a:pt x="866" y="3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3" name="Freeform 260">
              <a:extLst>
                <a:ext uri="{FF2B5EF4-FFF2-40B4-BE49-F238E27FC236}">
                  <a16:creationId xmlns:a16="http://schemas.microsoft.com/office/drawing/2014/main" xmlns="" id="{A2B12559-16A2-4F83-B01E-1052D5A476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1" y="6873876"/>
              <a:ext cx="234950" cy="476250"/>
            </a:xfrm>
            <a:custGeom>
              <a:avLst/>
              <a:gdLst>
                <a:gd name="T0" fmla="*/ 58 w 148"/>
                <a:gd name="T1" fmla="*/ 0 h 300"/>
                <a:gd name="T2" fmla="*/ 0 w 148"/>
                <a:gd name="T3" fmla="*/ 0 h 300"/>
                <a:gd name="T4" fmla="*/ 0 w 148"/>
                <a:gd name="T5" fmla="*/ 300 h 300"/>
                <a:gd name="T6" fmla="*/ 148 w 148"/>
                <a:gd name="T7" fmla="*/ 300 h 300"/>
                <a:gd name="T8" fmla="*/ 58 w 148"/>
                <a:gd name="T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300">
                  <a:moveTo>
                    <a:pt x="58" y="0"/>
                  </a:moveTo>
                  <a:lnTo>
                    <a:pt x="0" y="0"/>
                  </a:lnTo>
                  <a:lnTo>
                    <a:pt x="0" y="300"/>
                  </a:lnTo>
                  <a:lnTo>
                    <a:pt x="148" y="30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4" name="Freeform 261">
              <a:extLst>
                <a:ext uri="{FF2B5EF4-FFF2-40B4-BE49-F238E27FC236}">
                  <a16:creationId xmlns:a16="http://schemas.microsoft.com/office/drawing/2014/main" xmlns="" id="{A3C48440-DBF5-4CB3-A11E-2570B0BCBE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1" y="6873876"/>
              <a:ext cx="234950" cy="476250"/>
            </a:xfrm>
            <a:custGeom>
              <a:avLst/>
              <a:gdLst>
                <a:gd name="T0" fmla="*/ 58 w 148"/>
                <a:gd name="T1" fmla="*/ 0 h 300"/>
                <a:gd name="T2" fmla="*/ 0 w 148"/>
                <a:gd name="T3" fmla="*/ 0 h 300"/>
                <a:gd name="T4" fmla="*/ 0 w 148"/>
                <a:gd name="T5" fmla="*/ 300 h 300"/>
                <a:gd name="T6" fmla="*/ 148 w 148"/>
                <a:gd name="T7" fmla="*/ 300 h 300"/>
                <a:gd name="T8" fmla="*/ 58 w 148"/>
                <a:gd name="T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300">
                  <a:moveTo>
                    <a:pt x="58" y="0"/>
                  </a:moveTo>
                  <a:lnTo>
                    <a:pt x="0" y="0"/>
                  </a:lnTo>
                  <a:lnTo>
                    <a:pt x="0" y="300"/>
                  </a:lnTo>
                  <a:lnTo>
                    <a:pt x="148" y="300"/>
                  </a:lnTo>
                  <a:lnTo>
                    <a:pt x="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5" name="Rectangle 262">
              <a:extLst>
                <a:ext uri="{FF2B5EF4-FFF2-40B4-BE49-F238E27FC236}">
                  <a16:creationId xmlns:a16="http://schemas.microsoft.com/office/drawing/2014/main" xmlns="" id="{2C796026-2492-41BB-A70D-DEE9D2A6F5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326" y="8723313"/>
              <a:ext cx="1588" cy="15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6" name="Freeform 263">
              <a:extLst>
                <a:ext uri="{FF2B5EF4-FFF2-40B4-BE49-F238E27FC236}">
                  <a16:creationId xmlns:a16="http://schemas.microsoft.com/office/drawing/2014/main" xmlns="" id="{5F22F09D-178A-4A31-A47D-0145BA7C68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8723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7" name="Freeform 264">
              <a:extLst>
                <a:ext uri="{FF2B5EF4-FFF2-40B4-BE49-F238E27FC236}">
                  <a16:creationId xmlns:a16="http://schemas.microsoft.com/office/drawing/2014/main" xmlns="" id="{31CA711D-F7C4-464B-9450-2240C397D5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8243888"/>
              <a:ext cx="0" cy="479425"/>
            </a:xfrm>
            <a:custGeom>
              <a:avLst/>
              <a:gdLst>
                <a:gd name="T0" fmla="*/ 0 h 302"/>
                <a:gd name="T1" fmla="*/ 0 h 302"/>
                <a:gd name="T2" fmla="*/ 0 h 302"/>
                <a:gd name="T3" fmla="*/ 302 h 302"/>
                <a:gd name="T4" fmla="*/ 302 h 302"/>
                <a:gd name="T5" fmla="*/ 0 h 30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0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8" name="Freeform 265">
              <a:extLst>
                <a:ext uri="{FF2B5EF4-FFF2-40B4-BE49-F238E27FC236}">
                  <a16:creationId xmlns:a16="http://schemas.microsoft.com/office/drawing/2014/main" xmlns="" id="{923892F0-D51E-47F2-AE2E-8DEBD998C5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8243888"/>
              <a:ext cx="0" cy="479425"/>
            </a:xfrm>
            <a:custGeom>
              <a:avLst/>
              <a:gdLst>
                <a:gd name="T0" fmla="*/ 0 h 302"/>
                <a:gd name="T1" fmla="*/ 0 h 302"/>
                <a:gd name="T2" fmla="*/ 0 h 302"/>
                <a:gd name="T3" fmla="*/ 302 h 302"/>
                <a:gd name="T4" fmla="*/ 302 h 302"/>
                <a:gd name="T5" fmla="*/ 0 h 30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0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9" name="Freeform 266">
              <a:extLst>
                <a:ext uri="{FF2B5EF4-FFF2-40B4-BE49-F238E27FC236}">
                  <a16:creationId xmlns:a16="http://schemas.microsoft.com/office/drawing/2014/main" xmlns="" id="{7F7FB021-B955-44BA-9261-CFDDB0DCC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6" y="8243888"/>
              <a:ext cx="234950" cy="479425"/>
            </a:xfrm>
            <a:custGeom>
              <a:avLst/>
              <a:gdLst>
                <a:gd name="T0" fmla="*/ 148 w 148"/>
                <a:gd name="T1" fmla="*/ 0 h 302"/>
                <a:gd name="T2" fmla="*/ 148 w 148"/>
                <a:gd name="T3" fmla="*/ 0 h 302"/>
                <a:gd name="T4" fmla="*/ 0 w 148"/>
                <a:gd name="T5" fmla="*/ 0 h 302"/>
                <a:gd name="T6" fmla="*/ 90 w 148"/>
                <a:gd name="T7" fmla="*/ 302 h 302"/>
                <a:gd name="T8" fmla="*/ 148 w 148"/>
                <a:gd name="T9" fmla="*/ 302 h 302"/>
                <a:gd name="T10" fmla="*/ 148 w 148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302">
                  <a:moveTo>
                    <a:pt x="148" y="0"/>
                  </a:moveTo>
                  <a:lnTo>
                    <a:pt x="148" y="0"/>
                  </a:lnTo>
                  <a:lnTo>
                    <a:pt x="0" y="0"/>
                  </a:lnTo>
                  <a:lnTo>
                    <a:pt x="90" y="302"/>
                  </a:lnTo>
                  <a:lnTo>
                    <a:pt x="148" y="302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0" name="Freeform 267">
              <a:extLst>
                <a:ext uri="{FF2B5EF4-FFF2-40B4-BE49-F238E27FC236}">
                  <a16:creationId xmlns:a16="http://schemas.microsoft.com/office/drawing/2014/main" xmlns="" id="{B603B8EE-1CBE-49B2-AB15-B6AA9F7570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6" y="8243888"/>
              <a:ext cx="234950" cy="479425"/>
            </a:xfrm>
            <a:custGeom>
              <a:avLst/>
              <a:gdLst>
                <a:gd name="T0" fmla="*/ 148 w 148"/>
                <a:gd name="T1" fmla="*/ 0 h 302"/>
                <a:gd name="T2" fmla="*/ 148 w 148"/>
                <a:gd name="T3" fmla="*/ 0 h 302"/>
                <a:gd name="T4" fmla="*/ 0 w 148"/>
                <a:gd name="T5" fmla="*/ 0 h 302"/>
                <a:gd name="T6" fmla="*/ 90 w 148"/>
                <a:gd name="T7" fmla="*/ 302 h 302"/>
                <a:gd name="T8" fmla="*/ 148 w 148"/>
                <a:gd name="T9" fmla="*/ 302 h 302"/>
                <a:gd name="T10" fmla="*/ 148 w 148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302">
                  <a:moveTo>
                    <a:pt x="148" y="0"/>
                  </a:moveTo>
                  <a:lnTo>
                    <a:pt x="148" y="0"/>
                  </a:lnTo>
                  <a:lnTo>
                    <a:pt x="0" y="0"/>
                  </a:lnTo>
                  <a:lnTo>
                    <a:pt x="90" y="302"/>
                  </a:lnTo>
                  <a:lnTo>
                    <a:pt x="148" y="302"/>
                  </a:lnTo>
                  <a:lnTo>
                    <a:pt x="1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1" name="Freeform 270">
              <a:extLst>
                <a:ext uri="{FF2B5EF4-FFF2-40B4-BE49-F238E27FC236}">
                  <a16:creationId xmlns:a16="http://schemas.microsoft.com/office/drawing/2014/main" xmlns="" id="{F5CE7759-C0D2-4740-A360-8EA1AC9CFF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7350126"/>
              <a:ext cx="476250" cy="234950"/>
            </a:xfrm>
            <a:custGeom>
              <a:avLst/>
              <a:gdLst>
                <a:gd name="T0" fmla="*/ 300 w 300"/>
                <a:gd name="T1" fmla="*/ 0 h 148"/>
                <a:gd name="T2" fmla="*/ 0 w 300"/>
                <a:gd name="T3" fmla="*/ 0 h 148"/>
                <a:gd name="T4" fmla="*/ 0 w 300"/>
                <a:gd name="T5" fmla="*/ 148 h 148"/>
                <a:gd name="T6" fmla="*/ 300 w 300"/>
                <a:gd name="T7" fmla="*/ 58 h 148"/>
                <a:gd name="T8" fmla="*/ 300 w 300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48">
                  <a:moveTo>
                    <a:pt x="300" y="0"/>
                  </a:moveTo>
                  <a:lnTo>
                    <a:pt x="0" y="0"/>
                  </a:lnTo>
                  <a:lnTo>
                    <a:pt x="0" y="148"/>
                  </a:lnTo>
                  <a:lnTo>
                    <a:pt x="300" y="58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2" name="Freeform 271">
              <a:extLst>
                <a:ext uri="{FF2B5EF4-FFF2-40B4-BE49-F238E27FC236}">
                  <a16:creationId xmlns:a16="http://schemas.microsoft.com/office/drawing/2014/main" xmlns="" id="{8C8439BE-6513-4C3A-876A-02030BD5FE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7350126"/>
              <a:ext cx="476250" cy="234950"/>
            </a:xfrm>
            <a:custGeom>
              <a:avLst/>
              <a:gdLst>
                <a:gd name="T0" fmla="*/ 300 w 300"/>
                <a:gd name="T1" fmla="*/ 0 h 148"/>
                <a:gd name="T2" fmla="*/ 0 w 300"/>
                <a:gd name="T3" fmla="*/ 0 h 148"/>
                <a:gd name="T4" fmla="*/ 0 w 300"/>
                <a:gd name="T5" fmla="*/ 148 h 148"/>
                <a:gd name="T6" fmla="*/ 300 w 300"/>
                <a:gd name="T7" fmla="*/ 58 h 148"/>
                <a:gd name="T8" fmla="*/ 300 w 300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48">
                  <a:moveTo>
                    <a:pt x="300" y="0"/>
                  </a:moveTo>
                  <a:lnTo>
                    <a:pt x="0" y="0"/>
                  </a:lnTo>
                  <a:lnTo>
                    <a:pt x="0" y="148"/>
                  </a:lnTo>
                  <a:lnTo>
                    <a:pt x="300" y="58"/>
                  </a:lnTo>
                  <a:lnTo>
                    <a:pt x="3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3" name="Rectangle 272">
              <a:extLst>
                <a:ext uri="{FF2B5EF4-FFF2-40B4-BE49-F238E27FC236}">
                  <a16:creationId xmlns:a16="http://schemas.microsoft.com/office/drawing/2014/main" xmlns="" id="{2ABBA41A-221E-4CC0-8235-5C54F2D0B1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326" y="7350126"/>
              <a:ext cx="476250" cy="1588"/>
            </a:xfrm>
            <a:prstGeom prst="rect">
              <a:avLst/>
            </a:prstGeom>
            <a:solidFill>
              <a:srgbClr val="82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4" name="Rectangle 273">
              <a:extLst>
                <a:ext uri="{FF2B5EF4-FFF2-40B4-BE49-F238E27FC236}">
                  <a16:creationId xmlns:a16="http://schemas.microsoft.com/office/drawing/2014/main" xmlns="" id="{B9C9B621-856D-477D-93DD-A11300B16D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326" y="7350126"/>
              <a:ext cx="4762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5" name="Rectangle 274">
              <a:extLst>
                <a:ext uri="{FF2B5EF4-FFF2-40B4-BE49-F238E27FC236}">
                  <a16:creationId xmlns:a16="http://schemas.microsoft.com/office/drawing/2014/main" xmlns="" id="{B0C9A58D-7E69-4B9A-8CE2-444CBC02A0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1" y="8012113"/>
              <a:ext cx="1588" cy="23177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6" name="Rectangle 275">
              <a:extLst>
                <a:ext uri="{FF2B5EF4-FFF2-40B4-BE49-F238E27FC236}">
                  <a16:creationId xmlns:a16="http://schemas.microsoft.com/office/drawing/2014/main" xmlns="" id="{F85AC38B-3579-4315-A7A4-68EFA3C8F4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1" y="8012113"/>
              <a:ext cx="158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7" name="Freeform 276">
              <a:extLst>
                <a:ext uri="{FF2B5EF4-FFF2-40B4-BE49-F238E27FC236}">
                  <a16:creationId xmlns:a16="http://schemas.microsoft.com/office/drawing/2014/main" xmlns="" id="{2066F6A7-B027-4335-A499-BC9073E3E1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8012113"/>
              <a:ext cx="476250" cy="231775"/>
            </a:xfrm>
            <a:custGeom>
              <a:avLst/>
              <a:gdLst>
                <a:gd name="T0" fmla="*/ 300 w 300"/>
                <a:gd name="T1" fmla="*/ 0 h 146"/>
                <a:gd name="T2" fmla="*/ 0 w 300"/>
                <a:gd name="T3" fmla="*/ 90 h 146"/>
                <a:gd name="T4" fmla="*/ 0 w 300"/>
                <a:gd name="T5" fmla="*/ 146 h 146"/>
                <a:gd name="T6" fmla="*/ 300 w 300"/>
                <a:gd name="T7" fmla="*/ 146 h 146"/>
                <a:gd name="T8" fmla="*/ 300 w 300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46">
                  <a:moveTo>
                    <a:pt x="300" y="0"/>
                  </a:moveTo>
                  <a:lnTo>
                    <a:pt x="0" y="90"/>
                  </a:lnTo>
                  <a:lnTo>
                    <a:pt x="0" y="146"/>
                  </a:lnTo>
                  <a:lnTo>
                    <a:pt x="300" y="14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8" name="Freeform 277">
              <a:extLst>
                <a:ext uri="{FF2B5EF4-FFF2-40B4-BE49-F238E27FC236}">
                  <a16:creationId xmlns:a16="http://schemas.microsoft.com/office/drawing/2014/main" xmlns="" id="{468A92B9-DA99-4BAB-8393-5D8F51EE64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8012113"/>
              <a:ext cx="476250" cy="231775"/>
            </a:xfrm>
            <a:custGeom>
              <a:avLst/>
              <a:gdLst>
                <a:gd name="T0" fmla="*/ 300 w 300"/>
                <a:gd name="T1" fmla="*/ 0 h 146"/>
                <a:gd name="T2" fmla="*/ 0 w 300"/>
                <a:gd name="T3" fmla="*/ 90 h 146"/>
                <a:gd name="T4" fmla="*/ 0 w 300"/>
                <a:gd name="T5" fmla="*/ 146 h 146"/>
                <a:gd name="T6" fmla="*/ 300 w 300"/>
                <a:gd name="T7" fmla="*/ 146 h 146"/>
                <a:gd name="T8" fmla="*/ 300 w 300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46">
                  <a:moveTo>
                    <a:pt x="300" y="0"/>
                  </a:moveTo>
                  <a:lnTo>
                    <a:pt x="0" y="90"/>
                  </a:lnTo>
                  <a:lnTo>
                    <a:pt x="0" y="146"/>
                  </a:lnTo>
                  <a:lnTo>
                    <a:pt x="300" y="146"/>
                  </a:lnTo>
                  <a:lnTo>
                    <a:pt x="3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9" name="Freeform 278">
              <a:extLst>
                <a:ext uri="{FF2B5EF4-FFF2-40B4-BE49-F238E27FC236}">
                  <a16:creationId xmlns:a16="http://schemas.microsoft.com/office/drawing/2014/main" xmlns="" id="{3D75C148-F2B4-4316-8160-8547394730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8243888"/>
              <a:ext cx="476250" cy="0"/>
            </a:xfrm>
            <a:custGeom>
              <a:avLst/>
              <a:gdLst>
                <a:gd name="T0" fmla="*/ 300 w 300"/>
                <a:gd name="T1" fmla="*/ 300 w 300"/>
                <a:gd name="T2" fmla="*/ 0 w 300"/>
                <a:gd name="T3" fmla="*/ 0 w 300"/>
                <a:gd name="T4" fmla="*/ 0 w 300"/>
                <a:gd name="T5" fmla="*/ 300 w 300"/>
                <a:gd name="T6" fmla="*/ 300 w 3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300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0" y="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DF5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0" name="Freeform 279">
              <a:extLst>
                <a:ext uri="{FF2B5EF4-FFF2-40B4-BE49-F238E27FC236}">
                  <a16:creationId xmlns:a16="http://schemas.microsoft.com/office/drawing/2014/main" xmlns="" id="{2DF636B7-BCD9-4425-89F9-CCACAB95C8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8243888"/>
              <a:ext cx="476250" cy="0"/>
            </a:xfrm>
            <a:custGeom>
              <a:avLst/>
              <a:gdLst>
                <a:gd name="T0" fmla="*/ 300 w 300"/>
                <a:gd name="T1" fmla="*/ 300 w 300"/>
                <a:gd name="T2" fmla="*/ 0 w 300"/>
                <a:gd name="T3" fmla="*/ 0 w 300"/>
                <a:gd name="T4" fmla="*/ 0 w 300"/>
                <a:gd name="T5" fmla="*/ 300 w 300"/>
                <a:gd name="T6" fmla="*/ 300 w 3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300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0" y="0"/>
                  </a:lnTo>
                  <a:lnTo>
                    <a:pt x="3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6487886" y="1088571"/>
            <a:ext cx="2278743" cy="21045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6473370" y="4034971"/>
            <a:ext cx="2481943" cy="22497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6574972" y="1195626"/>
            <a:ext cx="21626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могут быть диссеминированы на территории Краснодарского края, модель использования  инфографики  как средство социализации и индивидуализации развития детей с общим недоразвитием речи может быть эффективно распространена в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организациях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края.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6560456" y="4035201"/>
            <a:ext cx="22787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 могут быть использованы для разработки модульной программы повышения квалификации руководителей образовательных организаций. Материалы инфографики по разной тематике могут использоваться для оформления информационных стендов, папок –передвижек  для родителей и др.</a:t>
            </a:r>
          </a:p>
        </p:txBody>
      </p:sp>
      <p:pic>
        <p:nvPicPr>
          <p:cNvPr id="104" name="Picture 45" descr="H:\Семинар Школа в фокусе\август 2022\САлькова\вставки для презентации\1613643099_57-p-fon-dlya-prezentatsii-strelki-66.p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D5D7DA"/>
              </a:clrFrom>
              <a:clrTo>
                <a:srgbClr val="D5D7DA">
                  <a:alpha val="0"/>
                </a:srgbClr>
              </a:clrTo>
            </a:clrChange>
          </a:blip>
          <a:srcRect l="-1" t="29765" r="7673" b="49185"/>
          <a:stretch/>
        </p:blipFill>
        <p:spPr bwMode="auto">
          <a:xfrm flipH="1">
            <a:off x="6364082" y="-12433"/>
            <a:ext cx="2688666" cy="852491"/>
          </a:xfrm>
          <a:prstGeom prst="rect">
            <a:avLst/>
          </a:prstGeom>
          <a:noFill/>
        </p:spPr>
      </p:pic>
      <p:sp>
        <p:nvSpPr>
          <p:cNvPr id="105" name="Прямоугольник 104"/>
          <p:cNvSpPr/>
          <p:nvPr/>
        </p:nvSpPr>
        <p:spPr>
          <a:xfrm>
            <a:off x="7092444" y="0"/>
            <a:ext cx="1695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33814"/>
            <a:ext cx="6058354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" name="Picture 4" descr="https://i.ytimg.com/vi/JOJ9NCKpUvw/maxresdefaul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5" t="27273" r="59920"/>
          <a:stretch/>
        </p:blipFill>
        <p:spPr bwMode="auto">
          <a:xfrm>
            <a:off x="382712" y="812799"/>
            <a:ext cx="623934" cy="623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128969" y="282807"/>
            <a:ext cx="8787741" cy="645631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89697" y="2829410"/>
            <a:ext cx="436953" cy="7230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21" name="Picture 2" descr="https://i-a.d-cd.net/qIAAAgEK6eA-19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7904" y="245098"/>
            <a:ext cx="1210194" cy="1210194"/>
          </a:xfrm>
          <a:prstGeom prst="rect">
            <a:avLst/>
          </a:prstGeom>
          <a:noFill/>
        </p:spPr>
      </p:pic>
      <p:grpSp>
        <p:nvGrpSpPr>
          <p:cNvPr id="60" name="Группа 59" descr="круги со стрелками">
            <a:extLst>
              <a:ext uri="{FF2B5EF4-FFF2-40B4-BE49-F238E27FC236}">
                <a16:creationId xmlns:a16="http://schemas.microsoft.com/office/drawing/2014/main" xmlns="" id="{73BF2C22-C177-4C40-9FA1-763520599CBB}"/>
              </a:ext>
            </a:extLst>
          </p:cNvPr>
          <p:cNvGrpSpPr/>
          <p:nvPr/>
        </p:nvGrpSpPr>
        <p:grpSpPr>
          <a:xfrm rot="10800000">
            <a:off x="4505387" y="173621"/>
            <a:ext cx="2459895" cy="1343228"/>
            <a:chOff x="382696" y="1698148"/>
            <a:chExt cx="1285962" cy="687600"/>
          </a:xfrm>
        </p:grpSpPr>
        <p:sp>
          <p:nvSpPr>
            <p:cNvPr id="65" name="Oval 25">
              <a:extLst>
                <a:ext uri="{FF2B5EF4-FFF2-40B4-BE49-F238E27FC236}">
                  <a16:creationId xmlns:a16="http://schemas.microsoft.com/office/drawing/2014/main" xmlns="" id="{70BCFC15-3A8B-452D-80AF-9673366EBF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2696" y="1698148"/>
              <a:ext cx="687600" cy="687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66" name="Rectangle 26">
              <a:extLst>
                <a:ext uri="{FF2B5EF4-FFF2-40B4-BE49-F238E27FC236}">
                  <a16:creationId xmlns:a16="http://schemas.microsoft.com/office/drawing/2014/main" xmlns="" id="{A2CD33FE-368F-4EE1-A7E6-9EF0B7E015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978651" y="1873654"/>
              <a:ext cx="490859" cy="3365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67" name="Isosceles Triangle 27">
              <a:extLst>
                <a:ext uri="{FF2B5EF4-FFF2-40B4-BE49-F238E27FC236}">
                  <a16:creationId xmlns:a16="http://schemas.microsoft.com/office/drawing/2014/main" xmlns="" id="{13CFC791-FE6B-43F3-89D6-05B4FFA4E7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5400000">
              <a:off x="1308227" y="1942374"/>
              <a:ext cx="521714" cy="19914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71" name="Oval 47">
              <a:extLst>
                <a:ext uri="{FF2B5EF4-FFF2-40B4-BE49-F238E27FC236}">
                  <a16:creationId xmlns:a16="http://schemas.microsoft.com/office/drawing/2014/main" xmlns="" id="{6D7889C0-4E04-45A9-9D80-6BD0A81E06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456496" y="1771948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81" name="Прямоугольник 80"/>
          <p:cNvSpPr/>
          <p:nvPr/>
        </p:nvSpPr>
        <p:spPr>
          <a:xfrm>
            <a:off x="5680307" y="505170"/>
            <a:ext cx="1368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«Ребенок –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педагог»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13" descr="H:\ИНФОГРАФИКА\Книги наши\Книги август 3. шт. 2022\вставка (3)\63e15f78f8e2850c80cca1991b92c99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7229" t="4851" r="37450" b="71588"/>
          <a:stretch>
            <a:fillRect/>
          </a:stretch>
        </p:blipFill>
        <p:spPr bwMode="auto">
          <a:xfrm flipV="1">
            <a:off x="0" y="280372"/>
            <a:ext cx="2163514" cy="861518"/>
          </a:xfrm>
          <a:prstGeom prst="rect">
            <a:avLst/>
          </a:prstGeom>
          <a:noFill/>
        </p:spPr>
      </p:pic>
      <p:pic>
        <p:nvPicPr>
          <p:cNvPr id="37" name="Picture 13" descr="H:\ИНФОГРАФИКА\Книги наши\Книги август 3. шт. 2022\вставка (3)\63e15f78f8e2850c80cca1991b92c99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7229" t="4851" r="37450" b="71588"/>
          <a:stretch>
            <a:fillRect/>
          </a:stretch>
        </p:blipFill>
        <p:spPr bwMode="auto">
          <a:xfrm rot="10800000" flipV="1">
            <a:off x="1913434" y="224639"/>
            <a:ext cx="2163514" cy="87638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84879" y="510809"/>
            <a:ext cx="1966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4028" y="1951474"/>
            <a:ext cx="5482181" cy="379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794" y="1169044"/>
            <a:ext cx="3028536" cy="255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3315" y="4120587"/>
            <a:ext cx="3148502" cy="238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/>
          <p:cNvSpPr/>
          <p:nvPr/>
        </p:nvSpPr>
        <p:spPr>
          <a:xfrm>
            <a:off x="277791" y="173620"/>
            <a:ext cx="8611565" cy="651654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 проекта</a:t>
            </a:r>
            <a:r>
              <a:rPr lang="ru-RU" dirty="0" smtClean="0"/>
              <a:t>:</a:t>
            </a:r>
            <a:endParaRPr lang="ru-RU" dirty="0"/>
          </a:p>
        </p:txBody>
      </p:sp>
      <p:grpSp>
        <p:nvGrpSpPr>
          <p:cNvPr id="64" name="Группа 63" descr="квадратная фигура">
            <a:extLst>
              <a:ext uri="{FF2B5EF4-FFF2-40B4-BE49-F238E27FC236}">
                <a16:creationId xmlns:a16="http://schemas.microsoft.com/office/drawing/2014/main" xmlns="" id="{678C7D4F-45A6-43B9-9916-37D3716D5D94}"/>
              </a:ext>
            </a:extLst>
          </p:cNvPr>
          <p:cNvGrpSpPr/>
          <p:nvPr/>
        </p:nvGrpSpPr>
        <p:grpSpPr>
          <a:xfrm>
            <a:off x="372738" y="2620178"/>
            <a:ext cx="4320448" cy="3339947"/>
            <a:chOff x="2495551" y="6873876"/>
            <a:chExt cx="1851025" cy="1851025"/>
          </a:xfrm>
        </p:grpSpPr>
        <p:sp>
          <p:nvSpPr>
            <p:cNvPr id="65" name="Freeform 252">
              <a:extLst>
                <a:ext uri="{FF2B5EF4-FFF2-40B4-BE49-F238E27FC236}">
                  <a16:creationId xmlns:a16="http://schemas.microsoft.com/office/drawing/2014/main" xmlns="" id="{07674523-3C81-4B0A-9CB3-7A9B36B33B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6873876"/>
              <a:ext cx="476250" cy="1849438"/>
            </a:xfrm>
            <a:custGeom>
              <a:avLst/>
              <a:gdLst>
                <a:gd name="T0" fmla="*/ 0 w 300"/>
                <a:gd name="T1" fmla="*/ 1165 h 1165"/>
                <a:gd name="T2" fmla="*/ 0 w 300"/>
                <a:gd name="T3" fmla="*/ 0 h 1165"/>
                <a:gd name="T4" fmla="*/ 300 w 300"/>
                <a:gd name="T5" fmla="*/ 300 h 1165"/>
                <a:gd name="T6" fmla="*/ 300 w 300"/>
                <a:gd name="T7" fmla="*/ 863 h 1165"/>
                <a:gd name="T8" fmla="*/ 0 w 300"/>
                <a:gd name="T9" fmla="*/ 1165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165">
                  <a:moveTo>
                    <a:pt x="0" y="1165"/>
                  </a:moveTo>
                  <a:lnTo>
                    <a:pt x="0" y="0"/>
                  </a:lnTo>
                  <a:lnTo>
                    <a:pt x="300" y="300"/>
                  </a:lnTo>
                  <a:lnTo>
                    <a:pt x="300" y="863"/>
                  </a:lnTo>
                  <a:lnTo>
                    <a:pt x="0" y="11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6" name="Freeform 253">
              <a:extLst>
                <a:ext uri="{FF2B5EF4-FFF2-40B4-BE49-F238E27FC236}">
                  <a16:creationId xmlns:a16="http://schemas.microsoft.com/office/drawing/2014/main" xmlns="" id="{86C51085-01B5-4529-AA39-723E34A6F4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6873876"/>
              <a:ext cx="476250" cy="1849438"/>
            </a:xfrm>
            <a:custGeom>
              <a:avLst/>
              <a:gdLst>
                <a:gd name="T0" fmla="*/ 0 w 300"/>
                <a:gd name="T1" fmla="*/ 1165 h 1165"/>
                <a:gd name="T2" fmla="*/ 0 w 300"/>
                <a:gd name="T3" fmla="*/ 0 h 1165"/>
                <a:gd name="T4" fmla="*/ 300 w 300"/>
                <a:gd name="T5" fmla="*/ 300 h 1165"/>
                <a:gd name="T6" fmla="*/ 300 w 300"/>
                <a:gd name="T7" fmla="*/ 863 h 1165"/>
                <a:gd name="T8" fmla="*/ 0 w 300"/>
                <a:gd name="T9" fmla="*/ 1165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165">
                  <a:moveTo>
                    <a:pt x="0" y="1165"/>
                  </a:moveTo>
                  <a:lnTo>
                    <a:pt x="0" y="0"/>
                  </a:lnTo>
                  <a:lnTo>
                    <a:pt x="300" y="300"/>
                  </a:lnTo>
                  <a:lnTo>
                    <a:pt x="300" y="863"/>
                  </a:lnTo>
                  <a:lnTo>
                    <a:pt x="0" y="11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7" name="Freeform 254">
              <a:extLst>
                <a:ext uri="{FF2B5EF4-FFF2-40B4-BE49-F238E27FC236}">
                  <a16:creationId xmlns:a16="http://schemas.microsoft.com/office/drawing/2014/main" xmlns="" id="{FAB98CD4-4568-4389-B7DB-27A3B0BFFF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6873876"/>
              <a:ext cx="1851025" cy="476250"/>
            </a:xfrm>
            <a:custGeom>
              <a:avLst/>
              <a:gdLst>
                <a:gd name="T0" fmla="*/ 1166 w 1166"/>
                <a:gd name="T1" fmla="*/ 300 h 300"/>
                <a:gd name="T2" fmla="*/ 0 w 1166"/>
                <a:gd name="T3" fmla="*/ 300 h 300"/>
                <a:gd name="T4" fmla="*/ 300 w 1166"/>
                <a:gd name="T5" fmla="*/ 0 h 300"/>
                <a:gd name="T6" fmla="*/ 866 w 1166"/>
                <a:gd name="T7" fmla="*/ 0 h 300"/>
                <a:gd name="T8" fmla="*/ 1166 w 1166"/>
                <a:gd name="T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6" h="300">
                  <a:moveTo>
                    <a:pt x="1166" y="300"/>
                  </a:moveTo>
                  <a:lnTo>
                    <a:pt x="0" y="300"/>
                  </a:lnTo>
                  <a:lnTo>
                    <a:pt x="300" y="0"/>
                  </a:lnTo>
                  <a:lnTo>
                    <a:pt x="866" y="0"/>
                  </a:lnTo>
                  <a:lnTo>
                    <a:pt x="1166" y="3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8" name="Freeform 255">
              <a:extLst>
                <a:ext uri="{FF2B5EF4-FFF2-40B4-BE49-F238E27FC236}">
                  <a16:creationId xmlns:a16="http://schemas.microsoft.com/office/drawing/2014/main" xmlns="" id="{4857D8DF-ECF2-4A12-8D5F-4D42D946BB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6873876"/>
              <a:ext cx="1851025" cy="476250"/>
            </a:xfrm>
            <a:custGeom>
              <a:avLst/>
              <a:gdLst>
                <a:gd name="T0" fmla="*/ 1166 w 1166"/>
                <a:gd name="T1" fmla="*/ 300 h 300"/>
                <a:gd name="T2" fmla="*/ 0 w 1166"/>
                <a:gd name="T3" fmla="*/ 300 h 300"/>
                <a:gd name="T4" fmla="*/ 300 w 1166"/>
                <a:gd name="T5" fmla="*/ 0 h 300"/>
                <a:gd name="T6" fmla="*/ 866 w 1166"/>
                <a:gd name="T7" fmla="*/ 0 h 300"/>
                <a:gd name="T8" fmla="*/ 1166 w 1166"/>
                <a:gd name="T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6" h="300">
                  <a:moveTo>
                    <a:pt x="1166" y="300"/>
                  </a:moveTo>
                  <a:lnTo>
                    <a:pt x="0" y="300"/>
                  </a:lnTo>
                  <a:lnTo>
                    <a:pt x="300" y="0"/>
                  </a:lnTo>
                  <a:lnTo>
                    <a:pt x="866" y="0"/>
                  </a:lnTo>
                  <a:lnTo>
                    <a:pt x="1166" y="3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9" name="Freeform 256">
              <a:extLst>
                <a:ext uri="{FF2B5EF4-FFF2-40B4-BE49-F238E27FC236}">
                  <a16:creationId xmlns:a16="http://schemas.microsoft.com/office/drawing/2014/main" xmlns="" id="{4EC1C637-A68D-4A65-8A03-B135A1C6DF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6873876"/>
              <a:ext cx="476250" cy="1849438"/>
            </a:xfrm>
            <a:custGeom>
              <a:avLst/>
              <a:gdLst>
                <a:gd name="T0" fmla="*/ 0 w 300"/>
                <a:gd name="T1" fmla="*/ 863 h 1165"/>
                <a:gd name="T2" fmla="*/ 0 w 300"/>
                <a:gd name="T3" fmla="*/ 280 h 1165"/>
                <a:gd name="T4" fmla="*/ 300 w 300"/>
                <a:gd name="T5" fmla="*/ 0 h 1165"/>
                <a:gd name="T6" fmla="*/ 300 w 300"/>
                <a:gd name="T7" fmla="*/ 1165 h 1165"/>
                <a:gd name="T8" fmla="*/ 0 w 300"/>
                <a:gd name="T9" fmla="*/ 863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165">
                  <a:moveTo>
                    <a:pt x="0" y="863"/>
                  </a:moveTo>
                  <a:lnTo>
                    <a:pt x="0" y="280"/>
                  </a:lnTo>
                  <a:lnTo>
                    <a:pt x="300" y="0"/>
                  </a:lnTo>
                  <a:lnTo>
                    <a:pt x="300" y="1165"/>
                  </a:lnTo>
                  <a:lnTo>
                    <a:pt x="0" y="8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0" name="Freeform 257">
              <a:extLst>
                <a:ext uri="{FF2B5EF4-FFF2-40B4-BE49-F238E27FC236}">
                  <a16:creationId xmlns:a16="http://schemas.microsoft.com/office/drawing/2014/main" xmlns="" id="{E26A710A-DE09-4EB2-9EA5-32E795E8FF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6873876"/>
              <a:ext cx="476250" cy="1849438"/>
            </a:xfrm>
            <a:custGeom>
              <a:avLst/>
              <a:gdLst>
                <a:gd name="T0" fmla="*/ 0 w 300"/>
                <a:gd name="T1" fmla="*/ 863 h 1165"/>
                <a:gd name="T2" fmla="*/ 0 w 300"/>
                <a:gd name="T3" fmla="*/ 280 h 1165"/>
                <a:gd name="T4" fmla="*/ 300 w 300"/>
                <a:gd name="T5" fmla="*/ 0 h 1165"/>
                <a:gd name="T6" fmla="*/ 300 w 300"/>
                <a:gd name="T7" fmla="*/ 1165 h 1165"/>
                <a:gd name="T8" fmla="*/ 0 w 300"/>
                <a:gd name="T9" fmla="*/ 863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165">
                  <a:moveTo>
                    <a:pt x="0" y="863"/>
                  </a:moveTo>
                  <a:lnTo>
                    <a:pt x="0" y="280"/>
                  </a:lnTo>
                  <a:lnTo>
                    <a:pt x="300" y="0"/>
                  </a:lnTo>
                  <a:lnTo>
                    <a:pt x="300" y="1165"/>
                  </a:lnTo>
                  <a:lnTo>
                    <a:pt x="0" y="8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1" name="Freeform 258">
              <a:extLst>
                <a:ext uri="{FF2B5EF4-FFF2-40B4-BE49-F238E27FC236}">
                  <a16:creationId xmlns:a16="http://schemas.microsoft.com/office/drawing/2014/main" xmlns="" id="{7A7E53D2-8EAC-4633-8C0F-9DBC48069B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8243888"/>
              <a:ext cx="1374775" cy="479425"/>
            </a:xfrm>
            <a:custGeom>
              <a:avLst/>
              <a:gdLst>
                <a:gd name="T0" fmla="*/ 866 w 866"/>
                <a:gd name="T1" fmla="*/ 302 h 302"/>
                <a:gd name="T2" fmla="*/ 300 w 866"/>
                <a:gd name="T3" fmla="*/ 302 h 302"/>
                <a:gd name="T4" fmla="*/ 0 w 866"/>
                <a:gd name="T5" fmla="*/ 0 h 302"/>
                <a:gd name="T6" fmla="*/ 866 w 866"/>
                <a:gd name="T7" fmla="*/ 0 h 302"/>
                <a:gd name="T8" fmla="*/ 866 w 866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302">
                  <a:moveTo>
                    <a:pt x="866" y="302"/>
                  </a:moveTo>
                  <a:lnTo>
                    <a:pt x="300" y="302"/>
                  </a:lnTo>
                  <a:lnTo>
                    <a:pt x="0" y="0"/>
                  </a:lnTo>
                  <a:lnTo>
                    <a:pt x="866" y="0"/>
                  </a:lnTo>
                  <a:lnTo>
                    <a:pt x="866" y="3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2" name="Freeform 259">
              <a:extLst>
                <a:ext uri="{FF2B5EF4-FFF2-40B4-BE49-F238E27FC236}">
                  <a16:creationId xmlns:a16="http://schemas.microsoft.com/office/drawing/2014/main" xmlns="" id="{0BD1B5E1-73A5-4D47-9D88-80A51A2A5D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8243888"/>
              <a:ext cx="1374775" cy="479425"/>
            </a:xfrm>
            <a:custGeom>
              <a:avLst/>
              <a:gdLst>
                <a:gd name="T0" fmla="*/ 866 w 866"/>
                <a:gd name="T1" fmla="*/ 302 h 302"/>
                <a:gd name="T2" fmla="*/ 300 w 866"/>
                <a:gd name="T3" fmla="*/ 302 h 302"/>
                <a:gd name="T4" fmla="*/ 0 w 866"/>
                <a:gd name="T5" fmla="*/ 0 h 302"/>
                <a:gd name="T6" fmla="*/ 866 w 866"/>
                <a:gd name="T7" fmla="*/ 0 h 302"/>
                <a:gd name="T8" fmla="*/ 866 w 866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302">
                  <a:moveTo>
                    <a:pt x="866" y="302"/>
                  </a:moveTo>
                  <a:lnTo>
                    <a:pt x="300" y="302"/>
                  </a:lnTo>
                  <a:lnTo>
                    <a:pt x="0" y="0"/>
                  </a:lnTo>
                  <a:lnTo>
                    <a:pt x="866" y="0"/>
                  </a:lnTo>
                  <a:lnTo>
                    <a:pt x="866" y="3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3" name="Freeform 260">
              <a:extLst>
                <a:ext uri="{FF2B5EF4-FFF2-40B4-BE49-F238E27FC236}">
                  <a16:creationId xmlns:a16="http://schemas.microsoft.com/office/drawing/2014/main" xmlns="" id="{A2B12559-16A2-4F83-B01E-1052D5A476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1" y="6873876"/>
              <a:ext cx="234950" cy="476250"/>
            </a:xfrm>
            <a:custGeom>
              <a:avLst/>
              <a:gdLst>
                <a:gd name="T0" fmla="*/ 58 w 148"/>
                <a:gd name="T1" fmla="*/ 0 h 300"/>
                <a:gd name="T2" fmla="*/ 0 w 148"/>
                <a:gd name="T3" fmla="*/ 0 h 300"/>
                <a:gd name="T4" fmla="*/ 0 w 148"/>
                <a:gd name="T5" fmla="*/ 300 h 300"/>
                <a:gd name="T6" fmla="*/ 148 w 148"/>
                <a:gd name="T7" fmla="*/ 300 h 300"/>
                <a:gd name="T8" fmla="*/ 58 w 148"/>
                <a:gd name="T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300">
                  <a:moveTo>
                    <a:pt x="58" y="0"/>
                  </a:moveTo>
                  <a:lnTo>
                    <a:pt x="0" y="0"/>
                  </a:lnTo>
                  <a:lnTo>
                    <a:pt x="0" y="300"/>
                  </a:lnTo>
                  <a:lnTo>
                    <a:pt x="148" y="30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4" name="Freeform 261">
              <a:extLst>
                <a:ext uri="{FF2B5EF4-FFF2-40B4-BE49-F238E27FC236}">
                  <a16:creationId xmlns:a16="http://schemas.microsoft.com/office/drawing/2014/main" xmlns="" id="{A3C48440-DBF5-4CB3-A11E-2570B0BCBE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1" y="6873876"/>
              <a:ext cx="234950" cy="476250"/>
            </a:xfrm>
            <a:custGeom>
              <a:avLst/>
              <a:gdLst>
                <a:gd name="T0" fmla="*/ 58 w 148"/>
                <a:gd name="T1" fmla="*/ 0 h 300"/>
                <a:gd name="T2" fmla="*/ 0 w 148"/>
                <a:gd name="T3" fmla="*/ 0 h 300"/>
                <a:gd name="T4" fmla="*/ 0 w 148"/>
                <a:gd name="T5" fmla="*/ 300 h 300"/>
                <a:gd name="T6" fmla="*/ 148 w 148"/>
                <a:gd name="T7" fmla="*/ 300 h 300"/>
                <a:gd name="T8" fmla="*/ 58 w 148"/>
                <a:gd name="T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300">
                  <a:moveTo>
                    <a:pt x="58" y="0"/>
                  </a:moveTo>
                  <a:lnTo>
                    <a:pt x="0" y="0"/>
                  </a:lnTo>
                  <a:lnTo>
                    <a:pt x="0" y="300"/>
                  </a:lnTo>
                  <a:lnTo>
                    <a:pt x="148" y="300"/>
                  </a:lnTo>
                  <a:lnTo>
                    <a:pt x="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5" name="Rectangle 262">
              <a:extLst>
                <a:ext uri="{FF2B5EF4-FFF2-40B4-BE49-F238E27FC236}">
                  <a16:creationId xmlns:a16="http://schemas.microsoft.com/office/drawing/2014/main" xmlns="" id="{2C796026-2492-41BB-A70D-DEE9D2A6F5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326" y="8723313"/>
              <a:ext cx="1588" cy="15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6" name="Freeform 263">
              <a:extLst>
                <a:ext uri="{FF2B5EF4-FFF2-40B4-BE49-F238E27FC236}">
                  <a16:creationId xmlns:a16="http://schemas.microsoft.com/office/drawing/2014/main" xmlns="" id="{5F22F09D-178A-4A31-A47D-0145BA7C68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8723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7" name="Freeform 264">
              <a:extLst>
                <a:ext uri="{FF2B5EF4-FFF2-40B4-BE49-F238E27FC236}">
                  <a16:creationId xmlns:a16="http://schemas.microsoft.com/office/drawing/2014/main" xmlns="" id="{31CA711D-F7C4-464B-9450-2240C397D5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8243888"/>
              <a:ext cx="0" cy="479425"/>
            </a:xfrm>
            <a:custGeom>
              <a:avLst/>
              <a:gdLst>
                <a:gd name="T0" fmla="*/ 0 h 302"/>
                <a:gd name="T1" fmla="*/ 0 h 302"/>
                <a:gd name="T2" fmla="*/ 0 h 302"/>
                <a:gd name="T3" fmla="*/ 302 h 302"/>
                <a:gd name="T4" fmla="*/ 302 h 302"/>
                <a:gd name="T5" fmla="*/ 0 h 30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0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8" name="Freeform 265">
              <a:extLst>
                <a:ext uri="{FF2B5EF4-FFF2-40B4-BE49-F238E27FC236}">
                  <a16:creationId xmlns:a16="http://schemas.microsoft.com/office/drawing/2014/main" xmlns="" id="{923892F0-D51E-47F2-AE2E-8DEBD998C5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8243888"/>
              <a:ext cx="0" cy="479425"/>
            </a:xfrm>
            <a:custGeom>
              <a:avLst/>
              <a:gdLst>
                <a:gd name="T0" fmla="*/ 0 h 302"/>
                <a:gd name="T1" fmla="*/ 0 h 302"/>
                <a:gd name="T2" fmla="*/ 0 h 302"/>
                <a:gd name="T3" fmla="*/ 302 h 302"/>
                <a:gd name="T4" fmla="*/ 302 h 302"/>
                <a:gd name="T5" fmla="*/ 0 h 30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0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9" name="Freeform 266">
              <a:extLst>
                <a:ext uri="{FF2B5EF4-FFF2-40B4-BE49-F238E27FC236}">
                  <a16:creationId xmlns:a16="http://schemas.microsoft.com/office/drawing/2014/main" xmlns="" id="{7F7FB021-B955-44BA-9261-CFDDB0DCC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6" y="8243888"/>
              <a:ext cx="234950" cy="479425"/>
            </a:xfrm>
            <a:custGeom>
              <a:avLst/>
              <a:gdLst>
                <a:gd name="T0" fmla="*/ 148 w 148"/>
                <a:gd name="T1" fmla="*/ 0 h 302"/>
                <a:gd name="T2" fmla="*/ 148 w 148"/>
                <a:gd name="T3" fmla="*/ 0 h 302"/>
                <a:gd name="T4" fmla="*/ 0 w 148"/>
                <a:gd name="T5" fmla="*/ 0 h 302"/>
                <a:gd name="T6" fmla="*/ 90 w 148"/>
                <a:gd name="T7" fmla="*/ 302 h 302"/>
                <a:gd name="T8" fmla="*/ 148 w 148"/>
                <a:gd name="T9" fmla="*/ 302 h 302"/>
                <a:gd name="T10" fmla="*/ 148 w 148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302">
                  <a:moveTo>
                    <a:pt x="148" y="0"/>
                  </a:moveTo>
                  <a:lnTo>
                    <a:pt x="148" y="0"/>
                  </a:lnTo>
                  <a:lnTo>
                    <a:pt x="0" y="0"/>
                  </a:lnTo>
                  <a:lnTo>
                    <a:pt x="90" y="302"/>
                  </a:lnTo>
                  <a:lnTo>
                    <a:pt x="148" y="302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0" name="Freeform 267">
              <a:extLst>
                <a:ext uri="{FF2B5EF4-FFF2-40B4-BE49-F238E27FC236}">
                  <a16:creationId xmlns:a16="http://schemas.microsoft.com/office/drawing/2014/main" xmlns="" id="{B603B8EE-1CBE-49B2-AB15-B6AA9F7570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6" y="8243888"/>
              <a:ext cx="234950" cy="479425"/>
            </a:xfrm>
            <a:custGeom>
              <a:avLst/>
              <a:gdLst>
                <a:gd name="T0" fmla="*/ 148 w 148"/>
                <a:gd name="T1" fmla="*/ 0 h 302"/>
                <a:gd name="T2" fmla="*/ 148 w 148"/>
                <a:gd name="T3" fmla="*/ 0 h 302"/>
                <a:gd name="T4" fmla="*/ 0 w 148"/>
                <a:gd name="T5" fmla="*/ 0 h 302"/>
                <a:gd name="T6" fmla="*/ 90 w 148"/>
                <a:gd name="T7" fmla="*/ 302 h 302"/>
                <a:gd name="T8" fmla="*/ 148 w 148"/>
                <a:gd name="T9" fmla="*/ 302 h 302"/>
                <a:gd name="T10" fmla="*/ 148 w 148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302">
                  <a:moveTo>
                    <a:pt x="148" y="0"/>
                  </a:moveTo>
                  <a:lnTo>
                    <a:pt x="148" y="0"/>
                  </a:lnTo>
                  <a:lnTo>
                    <a:pt x="0" y="0"/>
                  </a:lnTo>
                  <a:lnTo>
                    <a:pt x="90" y="302"/>
                  </a:lnTo>
                  <a:lnTo>
                    <a:pt x="148" y="302"/>
                  </a:lnTo>
                  <a:lnTo>
                    <a:pt x="1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1" name="Freeform 270">
              <a:extLst>
                <a:ext uri="{FF2B5EF4-FFF2-40B4-BE49-F238E27FC236}">
                  <a16:creationId xmlns:a16="http://schemas.microsoft.com/office/drawing/2014/main" xmlns="" id="{F5CE7759-C0D2-4740-A360-8EA1AC9CFF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7350126"/>
              <a:ext cx="476250" cy="234950"/>
            </a:xfrm>
            <a:custGeom>
              <a:avLst/>
              <a:gdLst>
                <a:gd name="T0" fmla="*/ 300 w 300"/>
                <a:gd name="T1" fmla="*/ 0 h 148"/>
                <a:gd name="T2" fmla="*/ 0 w 300"/>
                <a:gd name="T3" fmla="*/ 0 h 148"/>
                <a:gd name="T4" fmla="*/ 0 w 300"/>
                <a:gd name="T5" fmla="*/ 148 h 148"/>
                <a:gd name="T6" fmla="*/ 300 w 300"/>
                <a:gd name="T7" fmla="*/ 58 h 148"/>
                <a:gd name="T8" fmla="*/ 300 w 300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48">
                  <a:moveTo>
                    <a:pt x="300" y="0"/>
                  </a:moveTo>
                  <a:lnTo>
                    <a:pt x="0" y="0"/>
                  </a:lnTo>
                  <a:lnTo>
                    <a:pt x="0" y="148"/>
                  </a:lnTo>
                  <a:lnTo>
                    <a:pt x="300" y="58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2" name="Freeform 271">
              <a:extLst>
                <a:ext uri="{FF2B5EF4-FFF2-40B4-BE49-F238E27FC236}">
                  <a16:creationId xmlns:a16="http://schemas.microsoft.com/office/drawing/2014/main" xmlns="" id="{8C8439BE-6513-4C3A-876A-02030BD5FE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7350126"/>
              <a:ext cx="476250" cy="234950"/>
            </a:xfrm>
            <a:custGeom>
              <a:avLst/>
              <a:gdLst>
                <a:gd name="T0" fmla="*/ 300 w 300"/>
                <a:gd name="T1" fmla="*/ 0 h 148"/>
                <a:gd name="T2" fmla="*/ 0 w 300"/>
                <a:gd name="T3" fmla="*/ 0 h 148"/>
                <a:gd name="T4" fmla="*/ 0 w 300"/>
                <a:gd name="T5" fmla="*/ 148 h 148"/>
                <a:gd name="T6" fmla="*/ 300 w 300"/>
                <a:gd name="T7" fmla="*/ 58 h 148"/>
                <a:gd name="T8" fmla="*/ 300 w 300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48">
                  <a:moveTo>
                    <a:pt x="300" y="0"/>
                  </a:moveTo>
                  <a:lnTo>
                    <a:pt x="0" y="0"/>
                  </a:lnTo>
                  <a:lnTo>
                    <a:pt x="0" y="148"/>
                  </a:lnTo>
                  <a:lnTo>
                    <a:pt x="300" y="58"/>
                  </a:lnTo>
                  <a:lnTo>
                    <a:pt x="3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3" name="Rectangle 272">
              <a:extLst>
                <a:ext uri="{FF2B5EF4-FFF2-40B4-BE49-F238E27FC236}">
                  <a16:creationId xmlns:a16="http://schemas.microsoft.com/office/drawing/2014/main" xmlns="" id="{2ABBA41A-221E-4CC0-8235-5C54F2D0B1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326" y="7350126"/>
              <a:ext cx="476250" cy="1588"/>
            </a:xfrm>
            <a:prstGeom prst="rect">
              <a:avLst/>
            </a:prstGeom>
            <a:solidFill>
              <a:srgbClr val="82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4" name="Rectangle 273">
              <a:extLst>
                <a:ext uri="{FF2B5EF4-FFF2-40B4-BE49-F238E27FC236}">
                  <a16:creationId xmlns:a16="http://schemas.microsoft.com/office/drawing/2014/main" xmlns="" id="{B9C9B621-856D-477D-93DD-A11300B16D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326" y="7350126"/>
              <a:ext cx="4762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5" name="Rectangle 274">
              <a:extLst>
                <a:ext uri="{FF2B5EF4-FFF2-40B4-BE49-F238E27FC236}">
                  <a16:creationId xmlns:a16="http://schemas.microsoft.com/office/drawing/2014/main" xmlns="" id="{B0C9A58D-7E69-4B9A-8CE2-444CBC02A0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1" y="8012113"/>
              <a:ext cx="1588" cy="23177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6" name="Rectangle 275">
              <a:extLst>
                <a:ext uri="{FF2B5EF4-FFF2-40B4-BE49-F238E27FC236}">
                  <a16:creationId xmlns:a16="http://schemas.microsoft.com/office/drawing/2014/main" xmlns="" id="{F85AC38B-3579-4315-A7A4-68EFA3C8F4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1" y="8012113"/>
              <a:ext cx="158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7" name="Freeform 276">
              <a:extLst>
                <a:ext uri="{FF2B5EF4-FFF2-40B4-BE49-F238E27FC236}">
                  <a16:creationId xmlns:a16="http://schemas.microsoft.com/office/drawing/2014/main" xmlns="" id="{2066F6A7-B027-4335-A499-BC9073E3E1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8012113"/>
              <a:ext cx="476250" cy="231775"/>
            </a:xfrm>
            <a:custGeom>
              <a:avLst/>
              <a:gdLst>
                <a:gd name="T0" fmla="*/ 300 w 300"/>
                <a:gd name="T1" fmla="*/ 0 h 146"/>
                <a:gd name="T2" fmla="*/ 0 w 300"/>
                <a:gd name="T3" fmla="*/ 90 h 146"/>
                <a:gd name="T4" fmla="*/ 0 w 300"/>
                <a:gd name="T5" fmla="*/ 146 h 146"/>
                <a:gd name="T6" fmla="*/ 300 w 300"/>
                <a:gd name="T7" fmla="*/ 146 h 146"/>
                <a:gd name="T8" fmla="*/ 300 w 300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46">
                  <a:moveTo>
                    <a:pt x="300" y="0"/>
                  </a:moveTo>
                  <a:lnTo>
                    <a:pt x="0" y="90"/>
                  </a:lnTo>
                  <a:lnTo>
                    <a:pt x="0" y="146"/>
                  </a:lnTo>
                  <a:lnTo>
                    <a:pt x="300" y="14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8" name="Freeform 277">
              <a:extLst>
                <a:ext uri="{FF2B5EF4-FFF2-40B4-BE49-F238E27FC236}">
                  <a16:creationId xmlns:a16="http://schemas.microsoft.com/office/drawing/2014/main" xmlns="" id="{468A92B9-DA99-4BAB-8393-5D8F51EE64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8012113"/>
              <a:ext cx="476250" cy="231775"/>
            </a:xfrm>
            <a:custGeom>
              <a:avLst/>
              <a:gdLst>
                <a:gd name="T0" fmla="*/ 300 w 300"/>
                <a:gd name="T1" fmla="*/ 0 h 146"/>
                <a:gd name="T2" fmla="*/ 0 w 300"/>
                <a:gd name="T3" fmla="*/ 90 h 146"/>
                <a:gd name="T4" fmla="*/ 0 w 300"/>
                <a:gd name="T5" fmla="*/ 146 h 146"/>
                <a:gd name="T6" fmla="*/ 300 w 300"/>
                <a:gd name="T7" fmla="*/ 146 h 146"/>
                <a:gd name="T8" fmla="*/ 300 w 300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46">
                  <a:moveTo>
                    <a:pt x="300" y="0"/>
                  </a:moveTo>
                  <a:lnTo>
                    <a:pt x="0" y="90"/>
                  </a:lnTo>
                  <a:lnTo>
                    <a:pt x="0" y="146"/>
                  </a:lnTo>
                  <a:lnTo>
                    <a:pt x="300" y="146"/>
                  </a:lnTo>
                  <a:lnTo>
                    <a:pt x="3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9" name="Freeform 278">
              <a:extLst>
                <a:ext uri="{FF2B5EF4-FFF2-40B4-BE49-F238E27FC236}">
                  <a16:creationId xmlns:a16="http://schemas.microsoft.com/office/drawing/2014/main" xmlns="" id="{3D75C148-F2B4-4316-8160-8547394730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8243888"/>
              <a:ext cx="476250" cy="0"/>
            </a:xfrm>
            <a:custGeom>
              <a:avLst/>
              <a:gdLst>
                <a:gd name="T0" fmla="*/ 300 w 300"/>
                <a:gd name="T1" fmla="*/ 300 w 300"/>
                <a:gd name="T2" fmla="*/ 0 w 300"/>
                <a:gd name="T3" fmla="*/ 0 w 300"/>
                <a:gd name="T4" fmla="*/ 0 w 300"/>
                <a:gd name="T5" fmla="*/ 300 w 300"/>
                <a:gd name="T6" fmla="*/ 300 w 3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300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0" y="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DF5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0" name="Freeform 279">
              <a:extLst>
                <a:ext uri="{FF2B5EF4-FFF2-40B4-BE49-F238E27FC236}">
                  <a16:creationId xmlns:a16="http://schemas.microsoft.com/office/drawing/2014/main" xmlns="" id="{2DF636B7-BCD9-4425-89F9-CCACAB95C8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8243888"/>
              <a:ext cx="476250" cy="0"/>
            </a:xfrm>
            <a:custGeom>
              <a:avLst/>
              <a:gdLst>
                <a:gd name="T0" fmla="*/ 300 w 300"/>
                <a:gd name="T1" fmla="*/ 300 w 300"/>
                <a:gd name="T2" fmla="*/ 0 w 300"/>
                <a:gd name="T3" fmla="*/ 0 w 300"/>
                <a:gd name="T4" fmla="*/ 0 w 300"/>
                <a:gd name="T5" fmla="*/ 300 w 300"/>
                <a:gd name="T6" fmla="*/ 300 w 3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300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0" y="0"/>
                  </a:lnTo>
                  <a:lnTo>
                    <a:pt x="3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92" name="Группа 91" descr="квадратная фигура">
            <a:extLst>
              <a:ext uri="{FF2B5EF4-FFF2-40B4-BE49-F238E27FC236}">
                <a16:creationId xmlns:a16="http://schemas.microsoft.com/office/drawing/2014/main" xmlns="" id="{678C7D4F-45A6-43B9-9916-37D3716D5D94}"/>
              </a:ext>
            </a:extLst>
          </p:cNvPr>
          <p:cNvGrpSpPr/>
          <p:nvPr/>
        </p:nvGrpSpPr>
        <p:grpSpPr>
          <a:xfrm>
            <a:off x="4746432" y="2622014"/>
            <a:ext cx="4210281" cy="3338111"/>
            <a:chOff x="2495551" y="6873876"/>
            <a:chExt cx="1851025" cy="1851025"/>
          </a:xfrm>
        </p:grpSpPr>
        <p:sp>
          <p:nvSpPr>
            <p:cNvPr id="93" name="Freeform 252">
              <a:extLst>
                <a:ext uri="{FF2B5EF4-FFF2-40B4-BE49-F238E27FC236}">
                  <a16:creationId xmlns:a16="http://schemas.microsoft.com/office/drawing/2014/main" xmlns="" id="{07674523-3C81-4B0A-9CB3-7A9B36B33B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6873876"/>
              <a:ext cx="476250" cy="1849438"/>
            </a:xfrm>
            <a:custGeom>
              <a:avLst/>
              <a:gdLst>
                <a:gd name="T0" fmla="*/ 0 w 300"/>
                <a:gd name="T1" fmla="*/ 1165 h 1165"/>
                <a:gd name="T2" fmla="*/ 0 w 300"/>
                <a:gd name="T3" fmla="*/ 0 h 1165"/>
                <a:gd name="T4" fmla="*/ 300 w 300"/>
                <a:gd name="T5" fmla="*/ 300 h 1165"/>
                <a:gd name="T6" fmla="*/ 300 w 300"/>
                <a:gd name="T7" fmla="*/ 863 h 1165"/>
                <a:gd name="T8" fmla="*/ 0 w 300"/>
                <a:gd name="T9" fmla="*/ 1165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165">
                  <a:moveTo>
                    <a:pt x="0" y="1165"/>
                  </a:moveTo>
                  <a:lnTo>
                    <a:pt x="0" y="0"/>
                  </a:lnTo>
                  <a:lnTo>
                    <a:pt x="300" y="300"/>
                  </a:lnTo>
                  <a:lnTo>
                    <a:pt x="300" y="863"/>
                  </a:lnTo>
                  <a:lnTo>
                    <a:pt x="0" y="11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4" name="Freeform 253">
              <a:extLst>
                <a:ext uri="{FF2B5EF4-FFF2-40B4-BE49-F238E27FC236}">
                  <a16:creationId xmlns:a16="http://schemas.microsoft.com/office/drawing/2014/main" xmlns="" id="{86C51085-01B5-4529-AA39-723E34A6F4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6873876"/>
              <a:ext cx="476250" cy="1849438"/>
            </a:xfrm>
            <a:custGeom>
              <a:avLst/>
              <a:gdLst>
                <a:gd name="T0" fmla="*/ 0 w 300"/>
                <a:gd name="T1" fmla="*/ 1165 h 1165"/>
                <a:gd name="T2" fmla="*/ 0 w 300"/>
                <a:gd name="T3" fmla="*/ 0 h 1165"/>
                <a:gd name="T4" fmla="*/ 300 w 300"/>
                <a:gd name="T5" fmla="*/ 300 h 1165"/>
                <a:gd name="T6" fmla="*/ 300 w 300"/>
                <a:gd name="T7" fmla="*/ 863 h 1165"/>
                <a:gd name="T8" fmla="*/ 0 w 300"/>
                <a:gd name="T9" fmla="*/ 1165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165">
                  <a:moveTo>
                    <a:pt x="0" y="1165"/>
                  </a:moveTo>
                  <a:lnTo>
                    <a:pt x="0" y="0"/>
                  </a:lnTo>
                  <a:lnTo>
                    <a:pt x="300" y="300"/>
                  </a:lnTo>
                  <a:lnTo>
                    <a:pt x="300" y="863"/>
                  </a:lnTo>
                  <a:lnTo>
                    <a:pt x="0" y="11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5" name="Freeform 254">
              <a:extLst>
                <a:ext uri="{FF2B5EF4-FFF2-40B4-BE49-F238E27FC236}">
                  <a16:creationId xmlns:a16="http://schemas.microsoft.com/office/drawing/2014/main" xmlns="" id="{FAB98CD4-4568-4389-B7DB-27A3B0BFFF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6873876"/>
              <a:ext cx="1851025" cy="476250"/>
            </a:xfrm>
            <a:custGeom>
              <a:avLst/>
              <a:gdLst>
                <a:gd name="T0" fmla="*/ 1166 w 1166"/>
                <a:gd name="T1" fmla="*/ 300 h 300"/>
                <a:gd name="T2" fmla="*/ 0 w 1166"/>
                <a:gd name="T3" fmla="*/ 300 h 300"/>
                <a:gd name="T4" fmla="*/ 300 w 1166"/>
                <a:gd name="T5" fmla="*/ 0 h 300"/>
                <a:gd name="T6" fmla="*/ 866 w 1166"/>
                <a:gd name="T7" fmla="*/ 0 h 300"/>
                <a:gd name="T8" fmla="*/ 1166 w 1166"/>
                <a:gd name="T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6" h="300">
                  <a:moveTo>
                    <a:pt x="1166" y="300"/>
                  </a:moveTo>
                  <a:lnTo>
                    <a:pt x="0" y="300"/>
                  </a:lnTo>
                  <a:lnTo>
                    <a:pt x="300" y="0"/>
                  </a:lnTo>
                  <a:lnTo>
                    <a:pt x="866" y="0"/>
                  </a:lnTo>
                  <a:lnTo>
                    <a:pt x="1166" y="3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6" name="Freeform 255">
              <a:extLst>
                <a:ext uri="{FF2B5EF4-FFF2-40B4-BE49-F238E27FC236}">
                  <a16:creationId xmlns:a16="http://schemas.microsoft.com/office/drawing/2014/main" xmlns="" id="{4857D8DF-ECF2-4A12-8D5F-4D42D946BB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6873876"/>
              <a:ext cx="1851025" cy="476250"/>
            </a:xfrm>
            <a:custGeom>
              <a:avLst/>
              <a:gdLst>
                <a:gd name="T0" fmla="*/ 1166 w 1166"/>
                <a:gd name="T1" fmla="*/ 300 h 300"/>
                <a:gd name="T2" fmla="*/ 0 w 1166"/>
                <a:gd name="T3" fmla="*/ 300 h 300"/>
                <a:gd name="T4" fmla="*/ 300 w 1166"/>
                <a:gd name="T5" fmla="*/ 0 h 300"/>
                <a:gd name="T6" fmla="*/ 866 w 1166"/>
                <a:gd name="T7" fmla="*/ 0 h 300"/>
                <a:gd name="T8" fmla="*/ 1166 w 1166"/>
                <a:gd name="T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6" h="300">
                  <a:moveTo>
                    <a:pt x="1166" y="300"/>
                  </a:moveTo>
                  <a:lnTo>
                    <a:pt x="0" y="300"/>
                  </a:lnTo>
                  <a:lnTo>
                    <a:pt x="300" y="0"/>
                  </a:lnTo>
                  <a:lnTo>
                    <a:pt x="866" y="0"/>
                  </a:lnTo>
                  <a:lnTo>
                    <a:pt x="1166" y="3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7" name="Freeform 256">
              <a:extLst>
                <a:ext uri="{FF2B5EF4-FFF2-40B4-BE49-F238E27FC236}">
                  <a16:creationId xmlns:a16="http://schemas.microsoft.com/office/drawing/2014/main" xmlns="" id="{4EC1C637-A68D-4A65-8A03-B135A1C6DF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6873876"/>
              <a:ext cx="476250" cy="1849438"/>
            </a:xfrm>
            <a:custGeom>
              <a:avLst/>
              <a:gdLst>
                <a:gd name="T0" fmla="*/ 0 w 300"/>
                <a:gd name="T1" fmla="*/ 863 h 1165"/>
                <a:gd name="T2" fmla="*/ 0 w 300"/>
                <a:gd name="T3" fmla="*/ 280 h 1165"/>
                <a:gd name="T4" fmla="*/ 300 w 300"/>
                <a:gd name="T5" fmla="*/ 0 h 1165"/>
                <a:gd name="T6" fmla="*/ 300 w 300"/>
                <a:gd name="T7" fmla="*/ 1165 h 1165"/>
                <a:gd name="T8" fmla="*/ 0 w 300"/>
                <a:gd name="T9" fmla="*/ 863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165">
                  <a:moveTo>
                    <a:pt x="0" y="863"/>
                  </a:moveTo>
                  <a:lnTo>
                    <a:pt x="0" y="280"/>
                  </a:lnTo>
                  <a:lnTo>
                    <a:pt x="300" y="0"/>
                  </a:lnTo>
                  <a:lnTo>
                    <a:pt x="300" y="1165"/>
                  </a:lnTo>
                  <a:lnTo>
                    <a:pt x="0" y="8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8" name="Freeform 257">
              <a:extLst>
                <a:ext uri="{FF2B5EF4-FFF2-40B4-BE49-F238E27FC236}">
                  <a16:creationId xmlns:a16="http://schemas.microsoft.com/office/drawing/2014/main" xmlns="" id="{E26A710A-DE09-4EB2-9EA5-32E795E8FF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6873876"/>
              <a:ext cx="476250" cy="1849438"/>
            </a:xfrm>
            <a:custGeom>
              <a:avLst/>
              <a:gdLst>
                <a:gd name="T0" fmla="*/ 0 w 300"/>
                <a:gd name="T1" fmla="*/ 863 h 1165"/>
                <a:gd name="T2" fmla="*/ 0 w 300"/>
                <a:gd name="T3" fmla="*/ 280 h 1165"/>
                <a:gd name="T4" fmla="*/ 300 w 300"/>
                <a:gd name="T5" fmla="*/ 0 h 1165"/>
                <a:gd name="T6" fmla="*/ 300 w 300"/>
                <a:gd name="T7" fmla="*/ 1165 h 1165"/>
                <a:gd name="T8" fmla="*/ 0 w 300"/>
                <a:gd name="T9" fmla="*/ 863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165">
                  <a:moveTo>
                    <a:pt x="0" y="863"/>
                  </a:moveTo>
                  <a:lnTo>
                    <a:pt x="0" y="280"/>
                  </a:lnTo>
                  <a:lnTo>
                    <a:pt x="300" y="0"/>
                  </a:lnTo>
                  <a:lnTo>
                    <a:pt x="300" y="1165"/>
                  </a:lnTo>
                  <a:lnTo>
                    <a:pt x="0" y="8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9" name="Freeform 258">
              <a:extLst>
                <a:ext uri="{FF2B5EF4-FFF2-40B4-BE49-F238E27FC236}">
                  <a16:creationId xmlns:a16="http://schemas.microsoft.com/office/drawing/2014/main" xmlns="" id="{7A7E53D2-8EAC-4633-8C0F-9DBC48069B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8243888"/>
              <a:ext cx="1374775" cy="479425"/>
            </a:xfrm>
            <a:custGeom>
              <a:avLst/>
              <a:gdLst>
                <a:gd name="T0" fmla="*/ 866 w 866"/>
                <a:gd name="T1" fmla="*/ 302 h 302"/>
                <a:gd name="T2" fmla="*/ 300 w 866"/>
                <a:gd name="T3" fmla="*/ 302 h 302"/>
                <a:gd name="T4" fmla="*/ 0 w 866"/>
                <a:gd name="T5" fmla="*/ 0 h 302"/>
                <a:gd name="T6" fmla="*/ 866 w 866"/>
                <a:gd name="T7" fmla="*/ 0 h 302"/>
                <a:gd name="T8" fmla="*/ 866 w 866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302">
                  <a:moveTo>
                    <a:pt x="866" y="302"/>
                  </a:moveTo>
                  <a:lnTo>
                    <a:pt x="300" y="302"/>
                  </a:lnTo>
                  <a:lnTo>
                    <a:pt x="0" y="0"/>
                  </a:lnTo>
                  <a:lnTo>
                    <a:pt x="866" y="0"/>
                  </a:lnTo>
                  <a:lnTo>
                    <a:pt x="866" y="3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0" name="Freeform 259">
              <a:extLst>
                <a:ext uri="{FF2B5EF4-FFF2-40B4-BE49-F238E27FC236}">
                  <a16:creationId xmlns:a16="http://schemas.microsoft.com/office/drawing/2014/main" xmlns="" id="{0BD1B5E1-73A5-4D47-9D88-80A51A2A5D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8243888"/>
              <a:ext cx="1374775" cy="479425"/>
            </a:xfrm>
            <a:custGeom>
              <a:avLst/>
              <a:gdLst>
                <a:gd name="T0" fmla="*/ 866 w 866"/>
                <a:gd name="T1" fmla="*/ 302 h 302"/>
                <a:gd name="T2" fmla="*/ 300 w 866"/>
                <a:gd name="T3" fmla="*/ 302 h 302"/>
                <a:gd name="T4" fmla="*/ 0 w 866"/>
                <a:gd name="T5" fmla="*/ 0 h 302"/>
                <a:gd name="T6" fmla="*/ 866 w 866"/>
                <a:gd name="T7" fmla="*/ 0 h 302"/>
                <a:gd name="T8" fmla="*/ 866 w 866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302">
                  <a:moveTo>
                    <a:pt x="866" y="302"/>
                  </a:moveTo>
                  <a:lnTo>
                    <a:pt x="300" y="302"/>
                  </a:lnTo>
                  <a:lnTo>
                    <a:pt x="0" y="0"/>
                  </a:lnTo>
                  <a:lnTo>
                    <a:pt x="866" y="0"/>
                  </a:lnTo>
                  <a:lnTo>
                    <a:pt x="866" y="3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1" name="Freeform 260">
              <a:extLst>
                <a:ext uri="{FF2B5EF4-FFF2-40B4-BE49-F238E27FC236}">
                  <a16:creationId xmlns:a16="http://schemas.microsoft.com/office/drawing/2014/main" xmlns="" id="{A2B12559-16A2-4F83-B01E-1052D5A476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1" y="6873876"/>
              <a:ext cx="234950" cy="476250"/>
            </a:xfrm>
            <a:custGeom>
              <a:avLst/>
              <a:gdLst>
                <a:gd name="T0" fmla="*/ 58 w 148"/>
                <a:gd name="T1" fmla="*/ 0 h 300"/>
                <a:gd name="T2" fmla="*/ 0 w 148"/>
                <a:gd name="T3" fmla="*/ 0 h 300"/>
                <a:gd name="T4" fmla="*/ 0 w 148"/>
                <a:gd name="T5" fmla="*/ 300 h 300"/>
                <a:gd name="T6" fmla="*/ 148 w 148"/>
                <a:gd name="T7" fmla="*/ 300 h 300"/>
                <a:gd name="T8" fmla="*/ 58 w 148"/>
                <a:gd name="T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300">
                  <a:moveTo>
                    <a:pt x="58" y="0"/>
                  </a:moveTo>
                  <a:lnTo>
                    <a:pt x="0" y="0"/>
                  </a:lnTo>
                  <a:lnTo>
                    <a:pt x="0" y="300"/>
                  </a:lnTo>
                  <a:lnTo>
                    <a:pt x="148" y="30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2" name="Freeform 261">
              <a:extLst>
                <a:ext uri="{FF2B5EF4-FFF2-40B4-BE49-F238E27FC236}">
                  <a16:creationId xmlns:a16="http://schemas.microsoft.com/office/drawing/2014/main" xmlns="" id="{A3C48440-DBF5-4CB3-A11E-2570B0BCBE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1" y="6873876"/>
              <a:ext cx="234950" cy="476250"/>
            </a:xfrm>
            <a:custGeom>
              <a:avLst/>
              <a:gdLst>
                <a:gd name="T0" fmla="*/ 58 w 148"/>
                <a:gd name="T1" fmla="*/ 0 h 300"/>
                <a:gd name="T2" fmla="*/ 0 w 148"/>
                <a:gd name="T3" fmla="*/ 0 h 300"/>
                <a:gd name="T4" fmla="*/ 0 w 148"/>
                <a:gd name="T5" fmla="*/ 300 h 300"/>
                <a:gd name="T6" fmla="*/ 148 w 148"/>
                <a:gd name="T7" fmla="*/ 300 h 300"/>
                <a:gd name="T8" fmla="*/ 58 w 148"/>
                <a:gd name="T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300">
                  <a:moveTo>
                    <a:pt x="58" y="0"/>
                  </a:moveTo>
                  <a:lnTo>
                    <a:pt x="0" y="0"/>
                  </a:lnTo>
                  <a:lnTo>
                    <a:pt x="0" y="300"/>
                  </a:lnTo>
                  <a:lnTo>
                    <a:pt x="148" y="300"/>
                  </a:lnTo>
                  <a:lnTo>
                    <a:pt x="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3" name="Rectangle 262">
              <a:extLst>
                <a:ext uri="{FF2B5EF4-FFF2-40B4-BE49-F238E27FC236}">
                  <a16:creationId xmlns:a16="http://schemas.microsoft.com/office/drawing/2014/main" xmlns="" id="{2C796026-2492-41BB-A70D-DEE9D2A6F5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326" y="8723313"/>
              <a:ext cx="1588" cy="15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4" name="Freeform 263">
              <a:extLst>
                <a:ext uri="{FF2B5EF4-FFF2-40B4-BE49-F238E27FC236}">
                  <a16:creationId xmlns:a16="http://schemas.microsoft.com/office/drawing/2014/main" xmlns="" id="{5F22F09D-178A-4A31-A47D-0145BA7C68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8723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5" name="Freeform 264">
              <a:extLst>
                <a:ext uri="{FF2B5EF4-FFF2-40B4-BE49-F238E27FC236}">
                  <a16:creationId xmlns:a16="http://schemas.microsoft.com/office/drawing/2014/main" xmlns="" id="{31CA711D-F7C4-464B-9450-2240C397D5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8243888"/>
              <a:ext cx="0" cy="479425"/>
            </a:xfrm>
            <a:custGeom>
              <a:avLst/>
              <a:gdLst>
                <a:gd name="T0" fmla="*/ 0 h 302"/>
                <a:gd name="T1" fmla="*/ 0 h 302"/>
                <a:gd name="T2" fmla="*/ 0 h 302"/>
                <a:gd name="T3" fmla="*/ 302 h 302"/>
                <a:gd name="T4" fmla="*/ 302 h 302"/>
                <a:gd name="T5" fmla="*/ 0 h 30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0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6" name="Freeform 265">
              <a:extLst>
                <a:ext uri="{FF2B5EF4-FFF2-40B4-BE49-F238E27FC236}">
                  <a16:creationId xmlns:a16="http://schemas.microsoft.com/office/drawing/2014/main" xmlns="" id="{923892F0-D51E-47F2-AE2E-8DEBD998C5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8243888"/>
              <a:ext cx="0" cy="479425"/>
            </a:xfrm>
            <a:custGeom>
              <a:avLst/>
              <a:gdLst>
                <a:gd name="T0" fmla="*/ 0 h 302"/>
                <a:gd name="T1" fmla="*/ 0 h 302"/>
                <a:gd name="T2" fmla="*/ 0 h 302"/>
                <a:gd name="T3" fmla="*/ 302 h 302"/>
                <a:gd name="T4" fmla="*/ 302 h 302"/>
                <a:gd name="T5" fmla="*/ 0 h 30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0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7" name="Freeform 266">
              <a:extLst>
                <a:ext uri="{FF2B5EF4-FFF2-40B4-BE49-F238E27FC236}">
                  <a16:creationId xmlns:a16="http://schemas.microsoft.com/office/drawing/2014/main" xmlns="" id="{7F7FB021-B955-44BA-9261-CFDDB0DCC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6" y="8243888"/>
              <a:ext cx="234950" cy="479425"/>
            </a:xfrm>
            <a:custGeom>
              <a:avLst/>
              <a:gdLst>
                <a:gd name="T0" fmla="*/ 148 w 148"/>
                <a:gd name="T1" fmla="*/ 0 h 302"/>
                <a:gd name="T2" fmla="*/ 148 w 148"/>
                <a:gd name="T3" fmla="*/ 0 h 302"/>
                <a:gd name="T4" fmla="*/ 0 w 148"/>
                <a:gd name="T5" fmla="*/ 0 h 302"/>
                <a:gd name="T6" fmla="*/ 90 w 148"/>
                <a:gd name="T7" fmla="*/ 302 h 302"/>
                <a:gd name="T8" fmla="*/ 148 w 148"/>
                <a:gd name="T9" fmla="*/ 302 h 302"/>
                <a:gd name="T10" fmla="*/ 148 w 148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302">
                  <a:moveTo>
                    <a:pt x="148" y="0"/>
                  </a:moveTo>
                  <a:lnTo>
                    <a:pt x="148" y="0"/>
                  </a:lnTo>
                  <a:lnTo>
                    <a:pt x="0" y="0"/>
                  </a:lnTo>
                  <a:lnTo>
                    <a:pt x="90" y="302"/>
                  </a:lnTo>
                  <a:lnTo>
                    <a:pt x="148" y="302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8" name="Freeform 267">
              <a:extLst>
                <a:ext uri="{FF2B5EF4-FFF2-40B4-BE49-F238E27FC236}">
                  <a16:creationId xmlns:a16="http://schemas.microsoft.com/office/drawing/2014/main" xmlns="" id="{B603B8EE-1CBE-49B2-AB15-B6AA9F7570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6" y="8243888"/>
              <a:ext cx="234950" cy="479425"/>
            </a:xfrm>
            <a:custGeom>
              <a:avLst/>
              <a:gdLst>
                <a:gd name="T0" fmla="*/ 148 w 148"/>
                <a:gd name="T1" fmla="*/ 0 h 302"/>
                <a:gd name="T2" fmla="*/ 148 w 148"/>
                <a:gd name="T3" fmla="*/ 0 h 302"/>
                <a:gd name="T4" fmla="*/ 0 w 148"/>
                <a:gd name="T5" fmla="*/ 0 h 302"/>
                <a:gd name="T6" fmla="*/ 90 w 148"/>
                <a:gd name="T7" fmla="*/ 302 h 302"/>
                <a:gd name="T8" fmla="*/ 148 w 148"/>
                <a:gd name="T9" fmla="*/ 302 h 302"/>
                <a:gd name="T10" fmla="*/ 148 w 148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302">
                  <a:moveTo>
                    <a:pt x="148" y="0"/>
                  </a:moveTo>
                  <a:lnTo>
                    <a:pt x="148" y="0"/>
                  </a:lnTo>
                  <a:lnTo>
                    <a:pt x="0" y="0"/>
                  </a:lnTo>
                  <a:lnTo>
                    <a:pt x="90" y="302"/>
                  </a:lnTo>
                  <a:lnTo>
                    <a:pt x="148" y="302"/>
                  </a:lnTo>
                  <a:lnTo>
                    <a:pt x="1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9" name="Freeform 270">
              <a:extLst>
                <a:ext uri="{FF2B5EF4-FFF2-40B4-BE49-F238E27FC236}">
                  <a16:creationId xmlns:a16="http://schemas.microsoft.com/office/drawing/2014/main" xmlns="" id="{F5CE7759-C0D2-4740-A360-8EA1AC9CFF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7350126"/>
              <a:ext cx="476250" cy="234950"/>
            </a:xfrm>
            <a:custGeom>
              <a:avLst/>
              <a:gdLst>
                <a:gd name="T0" fmla="*/ 300 w 300"/>
                <a:gd name="T1" fmla="*/ 0 h 148"/>
                <a:gd name="T2" fmla="*/ 0 w 300"/>
                <a:gd name="T3" fmla="*/ 0 h 148"/>
                <a:gd name="T4" fmla="*/ 0 w 300"/>
                <a:gd name="T5" fmla="*/ 148 h 148"/>
                <a:gd name="T6" fmla="*/ 300 w 300"/>
                <a:gd name="T7" fmla="*/ 58 h 148"/>
                <a:gd name="T8" fmla="*/ 300 w 300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48">
                  <a:moveTo>
                    <a:pt x="300" y="0"/>
                  </a:moveTo>
                  <a:lnTo>
                    <a:pt x="0" y="0"/>
                  </a:lnTo>
                  <a:lnTo>
                    <a:pt x="0" y="148"/>
                  </a:lnTo>
                  <a:lnTo>
                    <a:pt x="300" y="58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0" name="Freeform 271">
              <a:extLst>
                <a:ext uri="{FF2B5EF4-FFF2-40B4-BE49-F238E27FC236}">
                  <a16:creationId xmlns:a16="http://schemas.microsoft.com/office/drawing/2014/main" xmlns="" id="{8C8439BE-6513-4C3A-876A-02030BD5FE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7350126"/>
              <a:ext cx="476250" cy="234950"/>
            </a:xfrm>
            <a:custGeom>
              <a:avLst/>
              <a:gdLst>
                <a:gd name="T0" fmla="*/ 300 w 300"/>
                <a:gd name="T1" fmla="*/ 0 h 148"/>
                <a:gd name="T2" fmla="*/ 0 w 300"/>
                <a:gd name="T3" fmla="*/ 0 h 148"/>
                <a:gd name="T4" fmla="*/ 0 w 300"/>
                <a:gd name="T5" fmla="*/ 148 h 148"/>
                <a:gd name="T6" fmla="*/ 300 w 300"/>
                <a:gd name="T7" fmla="*/ 58 h 148"/>
                <a:gd name="T8" fmla="*/ 300 w 300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48">
                  <a:moveTo>
                    <a:pt x="300" y="0"/>
                  </a:moveTo>
                  <a:lnTo>
                    <a:pt x="0" y="0"/>
                  </a:lnTo>
                  <a:lnTo>
                    <a:pt x="0" y="148"/>
                  </a:lnTo>
                  <a:lnTo>
                    <a:pt x="300" y="58"/>
                  </a:lnTo>
                  <a:lnTo>
                    <a:pt x="3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1" name="Rectangle 272">
              <a:extLst>
                <a:ext uri="{FF2B5EF4-FFF2-40B4-BE49-F238E27FC236}">
                  <a16:creationId xmlns:a16="http://schemas.microsoft.com/office/drawing/2014/main" xmlns="" id="{2ABBA41A-221E-4CC0-8235-5C54F2D0B1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326" y="7350126"/>
              <a:ext cx="476250" cy="1588"/>
            </a:xfrm>
            <a:prstGeom prst="rect">
              <a:avLst/>
            </a:prstGeom>
            <a:solidFill>
              <a:srgbClr val="82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2" name="Rectangle 273">
              <a:extLst>
                <a:ext uri="{FF2B5EF4-FFF2-40B4-BE49-F238E27FC236}">
                  <a16:creationId xmlns:a16="http://schemas.microsoft.com/office/drawing/2014/main" xmlns="" id="{B9C9B621-856D-477D-93DD-A11300B16D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326" y="7350126"/>
              <a:ext cx="4762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3" name="Rectangle 274">
              <a:extLst>
                <a:ext uri="{FF2B5EF4-FFF2-40B4-BE49-F238E27FC236}">
                  <a16:creationId xmlns:a16="http://schemas.microsoft.com/office/drawing/2014/main" xmlns="" id="{B0C9A58D-7E69-4B9A-8CE2-444CBC02A0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1" y="8012113"/>
              <a:ext cx="1588" cy="23177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4" name="Rectangle 275">
              <a:extLst>
                <a:ext uri="{FF2B5EF4-FFF2-40B4-BE49-F238E27FC236}">
                  <a16:creationId xmlns:a16="http://schemas.microsoft.com/office/drawing/2014/main" xmlns="" id="{F85AC38B-3579-4315-A7A4-68EFA3C8F4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1" y="8012113"/>
              <a:ext cx="158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5" name="Freeform 276">
              <a:extLst>
                <a:ext uri="{FF2B5EF4-FFF2-40B4-BE49-F238E27FC236}">
                  <a16:creationId xmlns:a16="http://schemas.microsoft.com/office/drawing/2014/main" xmlns="" id="{2066F6A7-B027-4335-A499-BC9073E3E1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8012113"/>
              <a:ext cx="476250" cy="231775"/>
            </a:xfrm>
            <a:custGeom>
              <a:avLst/>
              <a:gdLst>
                <a:gd name="T0" fmla="*/ 300 w 300"/>
                <a:gd name="T1" fmla="*/ 0 h 146"/>
                <a:gd name="T2" fmla="*/ 0 w 300"/>
                <a:gd name="T3" fmla="*/ 90 h 146"/>
                <a:gd name="T4" fmla="*/ 0 w 300"/>
                <a:gd name="T5" fmla="*/ 146 h 146"/>
                <a:gd name="T6" fmla="*/ 300 w 300"/>
                <a:gd name="T7" fmla="*/ 146 h 146"/>
                <a:gd name="T8" fmla="*/ 300 w 300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46">
                  <a:moveTo>
                    <a:pt x="300" y="0"/>
                  </a:moveTo>
                  <a:lnTo>
                    <a:pt x="0" y="90"/>
                  </a:lnTo>
                  <a:lnTo>
                    <a:pt x="0" y="146"/>
                  </a:lnTo>
                  <a:lnTo>
                    <a:pt x="300" y="14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6" name="Freeform 277">
              <a:extLst>
                <a:ext uri="{FF2B5EF4-FFF2-40B4-BE49-F238E27FC236}">
                  <a16:creationId xmlns:a16="http://schemas.microsoft.com/office/drawing/2014/main" xmlns="" id="{468A92B9-DA99-4BAB-8393-5D8F51EE64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8012113"/>
              <a:ext cx="476250" cy="231775"/>
            </a:xfrm>
            <a:custGeom>
              <a:avLst/>
              <a:gdLst>
                <a:gd name="T0" fmla="*/ 300 w 300"/>
                <a:gd name="T1" fmla="*/ 0 h 146"/>
                <a:gd name="T2" fmla="*/ 0 w 300"/>
                <a:gd name="T3" fmla="*/ 90 h 146"/>
                <a:gd name="T4" fmla="*/ 0 w 300"/>
                <a:gd name="T5" fmla="*/ 146 h 146"/>
                <a:gd name="T6" fmla="*/ 300 w 300"/>
                <a:gd name="T7" fmla="*/ 146 h 146"/>
                <a:gd name="T8" fmla="*/ 300 w 300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46">
                  <a:moveTo>
                    <a:pt x="300" y="0"/>
                  </a:moveTo>
                  <a:lnTo>
                    <a:pt x="0" y="90"/>
                  </a:lnTo>
                  <a:lnTo>
                    <a:pt x="0" y="146"/>
                  </a:lnTo>
                  <a:lnTo>
                    <a:pt x="300" y="146"/>
                  </a:lnTo>
                  <a:lnTo>
                    <a:pt x="3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7" name="Freeform 278">
              <a:extLst>
                <a:ext uri="{FF2B5EF4-FFF2-40B4-BE49-F238E27FC236}">
                  <a16:creationId xmlns:a16="http://schemas.microsoft.com/office/drawing/2014/main" xmlns="" id="{3D75C148-F2B4-4316-8160-8547394730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8243888"/>
              <a:ext cx="476250" cy="0"/>
            </a:xfrm>
            <a:custGeom>
              <a:avLst/>
              <a:gdLst>
                <a:gd name="T0" fmla="*/ 300 w 300"/>
                <a:gd name="T1" fmla="*/ 300 w 300"/>
                <a:gd name="T2" fmla="*/ 0 w 300"/>
                <a:gd name="T3" fmla="*/ 0 w 300"/>
                <a:gd name="T4" fmla="*/ 0 w 300"/>
                <a:gd name="T5" fmla="*/ 300 w 300"/>
                <a:gd name="T6" fmla="*/ 300 w 3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300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0" y="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DF5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8" name="Freeform 279">
              <a:extLst>
                <a:ext uri="{FF2B5EF4-FFF2-40B4-BE49-F238E27FC236}">
                  <a16:creationId xmlns:a16="http://schemas.microsoft.com/office/drawing/2014/main" xmlns="" id="{2DF636B7-BCD9-4425-89F9-CCACAB95C8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1" y="8243888"/>
              <a:ext cx="476250" cy="0"/>
            </a:xfrm>
            <a:custGeom>
              <a:avLst/>
              <a:gdLst>
                <a:gd name="T0" fmla="*/ 300 w 300"/>
                <a:gd name="T1" fmla="*/ 300 w 300"/>
                <a:gd name="T2" fmla="*/ 0 w 300"/>
                <a:gd name="T3" fmla="*/ 0 w 300"/>
                <a:gd name="T4" fmla="*/ 0 w 300"/>
                <a:gd name="T5" fmla="*/ 300 w 300"/>
                <a:gd name="T6" fmla="*/ 300 w 3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300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0" y="0"/>
                  </a:lnTo>
                  <a:lnTo>
                    <a:pt x="3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pic>
        <p:nvPicPr>
          <p:cNvPr id="121" name="Picture 1" descr="H:\ИНФОГРАФИКА\Книги наши\Книги август 3. шт. 2022\вставка (3)\63e15f78f8e2850c80cca1991b92c99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8214" t="28616" r="24909" b="51321"/>
          <a:stretch>
            <a:fillRect/>
          </a:stretch>
        </p:blipFill>
        <p:spPr bwMode="auto">
          <a:xfrm>
            <a:off x="727671" y="958663"/>
            <a:ext cx="3855902" cy="1432191"/>
          </a:xfrm>
          <a:prstGeom prst="rect">
            <a:avLst/>
          </a:prstGeom>
          <a:noFill/>
        </p:spPr>
      </p:pic>
      <p:pic>
        <p:nvPicPr>
          <p:cNvPr id="124" name="Picture 1" descr="H:\ИНФОГРАФИКА\Книги наши\Книги август 3. шт. 2022\вставка (3)\63e15f78f8e2850c80cca1991b92c99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8214" t="28616" r="24909" b="51321"/>
          <a:stretch>
            <a:fillRect/>
          </a:stretch>
        </p:blipFill>
        <p:spPr bwMode="auto">
          <a:xfrm flipH="1">
            <a:off x="4503529" y="961528"/>
            <a:ext cx="3855902" cy="1432191"/>
          </a:xfrm>
          <a:prstGeom prst="rect">
            <a:avLst/>
          </a:prstGeom>
          <a:noFill/>
        </p:spPr>
      </p:pic>
      <p:sp>
        <p:nvSpPr>
          <p:cNvPr id="125" name="Rectangle 3"/>
          <p:cNvSpPr>
            <a:spLocks noChangeArrowheads="1"/>
          </p:cNvSpPr>
          <p:nvPr/>
        </p:nvSpPr>
        <p:spPr bwMode="auto">
          <a:xfrm>
            <a:off x="1902083" y="1190887"/>
            <a:ext cx="52028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Сравнительная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диагностика по выявлению уровня сформированности компонентов социального развития у  детей старшего дошкольного возраста с общим недоразвитием речи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0" name="Picture 45" descr="H:\Семинар Школа в фокусе\август 2022\САлькова\вставки для презентации\1613643099_57-p-fon-dlya-prezentatsii-strelki-66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D5D7DA"/>
              </a:clrFrom>
              <a:clrTo>
                <a:srgbClr val="D5D7DA">
                  <a:alpha val="0"/>
                </a:srgbClr>
              </a:clrTo>
            </a:clrChange>
          </a:blip>
          <a:srcRect t="5579" r="5845" b="69911"/>
          <a:stretch/>
        </p:blipFill>
        <p:spPr bwMode="auto">
          <a:xfrm>
            <a:off x="1484346" y="-93721"/>
            <a:ext cx="4193006" cy="1047749"/>
          </a:xfrm>
          <a:prstGeom prst="rect">
            <a:avLst/>
          </a:prstGeom>
          <a:noFill/>
        </p:spPr>
      </p:pic>
      <p:pic>
        <p:nvPicPr>
          <p:cNvPr id="123" name="Picture 45" descr="H:\Семинар Школа в фокусе\август 2022\САлькова\вставки для презентации\1613643099_57-p-fon-dlya-prezentatsii-strelki-66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D5D7DA"/>
              </a:clrFrom>
              <a:clrTo>
                <a:srgbClr val="D5D7DA">
                  <a:alpha val="0"/>
                </a:srgbClr>
              </a:clrTo>
            </a:clrChange>
          </a:blip>
          <a:srcRect t="5579" r="56267" b="70475"/>
          <a:stretch/>
        </p:blipFill>
        <p:spPr bwMode="auto">
          <a:xfrm>
            <a:off x="257187" y="-90505"/>
            <a:ext cx="1947584" cy="1023678"/>
          </a:xfrm>
          <a:prstGeom prst="rect">
            <a:avLst/>
          </a:prstGeom>
          <a:noFill/>
        </p:spPr>
      </p:pic>
      <p:sp>
        <p:nvSpPr>
          <p:cNvPr id="126" name="Прямоугольник 125"/>
          <p:cNvSpPr/>
          <p:nvPr/>
        </p:nvSpPr>
        <p:spPr>
          <a:xfrm>
            <a:off x="371822" y="173620"/>
            <a:ext cx="38719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Диагностико - результативный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1371" y="2382157"/>
            <a:ext cx="5503636" cy="392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690" y="413729"/>
            <a:ext cx="8611565" cy="6183013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ru-RU" b="1" dirty="0"/>
          </a:p>
        </p:txBody>
      </p:sp>
      <p:pic>
        <p:nvPicPr>
          <p:cNvPr id="7" name="Picture 1" descr="H:\ИНФОГРАФИКА\Второй год. отчет, презентация .Кип 20\шаблоны для инфографики\depositphotos_460131582-stock-illustration-circular-concentric-element-abstract-circ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396" t="1441" r="-3873" b="50504"/>
          <a:stretch>
            <a:fillRect/>
          </a:stretch>
        </p:blipFill>
        <p:spPr bwMode="auto">
          <a:xfrm>
            <a:off x="4911207" y="3202369"/>
            <a:ext cx="4300962" cy="3707726"/>
          </a:xfrm>
          <a:prstGeom prst="rect">
            <a:avLst/>
          </a:prstGeom>
          <a:noFill/>
        </p:spPr>
      </p:pic>
      <p:pic>
        <p:nvPicPr>
          <p:cNvPr id="8" name="Picture 1" descr="H:\ИНФОГРАФИКА\Второй год. отчет, презентация .Кип 20\шаблоны для инфографики\depositphotos_460131582-stock-illustration-circular-concentric-element-abstract-circ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3" t="49443" r="47714" b="2398"/>
          <a:stretch>
            <a:fillRect/>
          </a:stretch>
        </p:blipFill>
        <p:spPr bwMode="auto">
          <a:xfrm>
            <a:off x="204513" y="203200"/>
            <a:ext cx="4060591" cy="3713954"/>
          </a:xfrm>
          <a:prstGeom prst="rect">
            <a:avLst/>
          </a:prstGeom>
          <a:noFill/>
        </p:spPr>
      </p:pic>
      <p:pic>
        <p:nvPicPr>
          <p:cNvPr id="22" name="Picture 13" descr="H:\ИНФОГРАФИКА\Книги наши\Книги август 3. шт. 2022\вставка (3)\63e15f78f8e2850c80cca1991b92c99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7229" t="4851" r="37450" b="71588"/>
          <a:stretch>
            <a:fillRect/>
          </a:stretch>
        </p:blipFill>
        <p:spPr bwMode="auto">
          <a:xfrm flipV="1">
            <a:off x="1879882" y="-126428"/>
            <a:ext cx="3393723" cy="753934"/>
          </a:xfrm>
          <a:prstGeom prst="rect">
            <a:avLst/>
          </a:prstGeom>
          <a:noFill/>
        </p:spPr>
      </p:pic>
      <p:pic>
        <p:nvPicPr>
          <p:cNvPr id="23" name="Picture 13" descr="H:\ИНФОГРАФИКА\Книги наши\Книги август 3. шт. 2022\вставка (3)\63e15f78f8e2850c80cca1991b92c99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7229" t="4851" r="37450" b="71588"/>
          <a:stretch>
            <a:fillRect/>
          </a:stretch>
        </p:blipFill>
        <p:spPr bwMode="auto">
          <a:xfrm rot="10800000" flipV="1">
            <a:off x="4021265" y="-190698"/>
            <a:ext cx="3393723" cy="764381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2957171" y="46822"/>
            <a:ext cx="3393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продукты   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                                                                  </a:t>
            </a:r>
            <a:endParaRPr lang="ru-RU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21" name="Picture 1" descr="H:\ИНФОГРАФИКА\Второй год. отчет, презентация .Кип 20\шаблоны для инфографики\depositphotos_460131582-stock-illustration-circular-concentric-element-abstract-circ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396" b="50990"/>
          <a:stretch>
            <a:fillRect/>
          </a:stretch>
        </p:blipFill>
        <p:spPr bwMode="auto">
          <a:xfrm>
            <a:off x="0" y="3121345"/>
            <a:ext cx="3942247" cy="3736655"/>
          </a:xfrm>
          <a:prstGeom prst="rect">
            <a:avLst/>
          </a:prstGeom>
          <a:noFill/>
        </p:spPr>
      </p:pic>
      <p:pic>
        <p:nvPicPr>
          <p:cNvPr id="25" name="Picture 3" descr="H:\ИНФОГРАФИКА\Второй год. отчет, презентация .Кип 20\шаблоны для инфографики\depositphotos_460131582-stock-illustration-circular-concentric-element-abstract-circ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67" t="50000"/>
          <a:stretch>
            <a:fillRect/>
          </a:stretch>
        </p:blipFill>
        <p:spPr bwMode="auto">
          <a:xfrm>
            <a:off x="5333014" y="46822"/>
            <a:ext cx="3638244" cy="3951817"/>
          </a:xfrm>
          <a:prstGeom prst="rect">
            <a:avLst/>
          </a:prstGeom>
          <a:noFill/>
        </p:spPr>
      </p:pic>
      <p:pic>
        <p:nvPicPr>
          <p:cNvPr id="26" name="Picture 6" descr="https://catherineasquithgallery.com/uploads/posts/2021-02/1613545379_105-p-kartinki-na-belom-fone-dlya-prezentatsii-11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5139" y="2795127"/>
            <a:ext cx="1416561" cy="1177164"/>
          </a:xfrm>
          <a:prstGeom prst="rect">
            <a:avLst/>
          </a:prstGeom>
          <a:noFill/>
        </p:spPr>
      </p:pic>
      <p:grpSp>
        <p:nvGrpSpPr>
          <p:cNvPr id="33" name="Группа 32" descr="круги в окружении круговых диаграмм">
            <a:extLst>
              <a:ext uri="{FF2B5EF4-FFF2-40B4-BE49-F238E27FC236}">
                <a16:creationId xmlns:a16="http://schemas.microsoft.com/office/drawing/2014/main" xmlns="" id="{C4D5C48F-3644-448B-B2B0-117043630805}"/>
              </a:ext>
            </a:extLst>
          </p:cNvPr>
          <p:cNvGrpSpPr/>
          <p:nvPr/>
        </p:nvGrpSpPr>
        <p:grpSpPr>
          <a:xfrm>
            <a:off x="3761766" y="2548215"/>
            <a:ext cx="1857337" cy="1808904"/>
            <a:chOff x="5829300" y="7945438"/>
            <a:chExt cx="781050" cy="842962"/>
          </a:xfrm>
        </p:grpSpPr>
        <p:sp>
          <p:nvSpPr>
            <p:cNvPr id="34" name="Freeform 181">
              <a:extLst>
                <a:ext uri="{FF2B5EF4-FFF2-40B4-BE49-F238E27FC236}">
                  <a16:creationId xmlns:a16="http://schemas.microsoft.com/office/drawing/2014/main" xmlns="" id="{3C2DC6DF-78F9-4064-8D8F-ACC31F5C7D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9625" y="8005763"/>
              <a:ext cx="720725" cy="722312"/>
            </a:xfrm>
            <a:custGeom>
              <a:avLst/>
              <a:gdLst>
                <a:gd name="T0" fmla="*/ 96 w 192"/>
                <a:gd name="T1" fmla="*/ 193 h 193"/>
                <a:gd name="T2" fmla="*/ 0 w 192"/>
                <a:gd name="T3" fmla="*/ 96 h 193"/>
                <a:gd name="T4" fmla="*/ 96 w 192"/>
                <a:gd name="T5" fmla="*/ 0 h 193"/>
                <a:gd name="T6" fmla="*/ 192 w 192"/>
                <a:gd name="T7" fmla="*/ 96 h 193"/>
                <a:gd name="T8" fmla="*/ 96 w 192"/>
                <a:gd name="T9" fmla="*/ 193 h 193"/>
                <a:gd name="T10" fmla="*/ 96 w 192"/>
                <a:gd name="T11" fmla="*/ 8 h 193"/>
                <a:gd name="T12" fmla="*/ 8 w 192"/>
                <a:gd name="T13" fmla="*/ 96 h 193"/>
                <a:gd name="T14" fmla="*/ 96 w 192"/>
                <a:gd name="T15" fmla="*/ 185 h 193"/>
                <a:gd name="T16" fmla="*/ 184 w 192"/>
                <a:gd name="T17" fmla="*/ 96 h 193"/>
                <a:gd name="T18" fmla="*/ 96 w 192"/>
                <a:gd name="T19" fmla="*/ 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cubicBezTo>
                    <a:pt x="43" y="193"/>
                    <a:pt x="0" y="150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50"/>
                    <a:pt x="149" y="193"/>
                    <a:pt x="96" y="193"/>
                  </a:cubicBezTo>
                  <a:close/>
                  <a:moveTo>
                    <a:pt x="96" y="8"/>
                  </a:moveTo>
                  <a:cubicBezTo>
                    <a:pt x="47" y="8"/>
                    <a:pt x="8" y="48"/>
                    <a:pt x="8" y="96"/>
                  </a:cubicBezTo>
                  <a:cubicBezTo>
                    <a:pt x="8" y="145"/>
                    <a:pt x="47" y="185"/>
                    <a:pt x="96" y="185"/>
                  </a:cubicBezTo>
                  <a:cubicBezTo>
                    <a:pt x="145" y="185"/>
                    <a:pt x="184" y="145"/>
                    <a:pt x="184" y="96"/>
                  </a:cubicBezTo>
                  <a:cubicBezTo>
                    <a:pt x="184" y="48"/>
                    <a:pt x="145" y="8"/>
                    <a:pt x="96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" name="Freeform 182">
              <a:extLst>
                <a:ext uri="{FF2B5EF4-FFF2-40B4-BE49-F238E27FC236}">
                  <a16:creationId xmlns:a16="http://schemas.microsoft.com/office/drawing/2014/main" xmlns="" id="{365C2608-191E-43C9-8239-000437E836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00" y="7945438"/>
              <a:ext cx="420688" cy="842962"/>
            </a:xfrm>
            <a:custGeom>
              <a:avLst/>
              <a:gdLst>
                <a:gd name="T0" fmla="*/ 112 w 112"/>
                <a:gd name="T1" fmla="*/ 225 h 225"/>
                <a:gd name="T2" fmla="*/ 32 w 112"/>
                <a:gd name="T3" fmla="*/ 192 h 225"/>
                <a:gd name="T4" fmla="*/ 0 w 112"/>
                <a:gd name="T5" fmla="*/ 112 h 225"/>
                <a:gd name="T6" fmla="*/ 32 w 112"/>
                <a:gd name="T7" fmla="*/ 33 h 225"/>
                <a:gd name="T8" fmla="*/ 112 w 112"/>
                <a:gd name="T9" fmla="*/ 0 h 225"/>
                <a:gd name="T10" fmla="*/ 112 w 112"/>
                <a:gd name="T11" fmla="*/ 40 h 225"/>
                <a:gd name="T12" fmla="*/ 61 w 112"/>
                <a:gd name="T13" fmla="*/ 61 h 225"/>
                <a:gd name="T14" fmla="*/ 40 w 112"/>
                <a:gd name="T15" fmla="*/ 112 h 225"/>
                <a:gd name="T16" fmla="*/ 61 w 112"/>
                <a:gd name="T17" fmla="*/ 164 h 225"/>
                <a:gd name="T18" fmla="*/ 112 w 112"/>
                <a:gd name="T19" fmla="*/ 185 h 225"/>
                <a:gd name="T20" fmla="*/ 112 w 112"/>
                <a:gd name="T2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225">
                  <a:moveTo>
                    <a:pt x="112" y="225"/>
                  </a:moveTo>
                  <a:cubicBezTo>
                    <a:pt x="82" y="225"/>
                    <a:pt x="54" y="213"/>
                    <a:pt x="32" y="192"/>
                  </a:cubicBezTo>
                  <a:cubicBezTo>
                    <a:pt x="11" y="171"/>
                    <a:pt x="0" y="142"/>
                    <a:pt x="0" y="112"/>
                  </a:cubicBezTo>
                  <a:cubicBezTo>
                    <a:pt x="0" y="82"/>
                    <a:pt x="11" y="54"/>
                    <a:pt x="32" y="33"/>
                  </a:cubicBezTo>
                  <a:cubicBezTo>
                    <a:pt x="54" y="12"/>
                    <a:pt x="82" y="0"/>
                    <a:pt x="112" y="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3" y="40"/>
                    <a:pt x="74" y="48"/>
                    <a:pt x="61" y="61"/>
                  </a:cubicBezTo>
                  <a:cubicBezTo>
                    <a:pt x="47" y="75"/>
                    <a:pt x="40" y="93"/>
                    <a:pt x="40" y="112"/>
                  </a:cubicBezTo>
                  <a:cubicBezTo>
                    <a:pt x="40" y="132"/>
                    <a:pt x="47" y="150"/>
                    <a:pt x="61" y="164"/>
                  </a:cubicBezTo>
                  <a:cubicBezTo>
                    <a:pt x="74" y="177"/>
                    <a:pt x="93" y="185"/>
                    <a:pt x="112" y="185"/>
                  </a:cubicBezTo>
                  <a:lnTo>
                    <a:pt x="112" y="2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cxnSp>
        <p:nvCxnSpPr>
          <p:cNvPr id="41" name="Прямая со стрелкой 40"/>
          <p:cNvCxnSpPr/>
          <p:nvPr/>
        </p:nvCxnSpPr>
        <p:spPr>
          <a:xfrm flipH="1" flipV="1">
            <a:off x="3688827" y="2480501"/>
            <a:ext cx="392794" cy="27232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5112186" y="2393526"/>
            <a:ext cx="408551" cy="32350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1768" y="631752"/>
            <a:ext cx="1937204" cy="26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8" descr="https://i.pinimg.com/736x/09/80/0e/09800e6cac005d017db18f23d346b75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4817748">
            <a:off x="8552269" y="6142108"/>
            <a:ext cx="239255" cy="201342"/>
          </a:xfrm>
          <a:prstGeom prst="rect">
            <a:avLst/>
          </a:prstGeom>
          <a:noFill/>
        </p:spPr>
      </p:pic>
      <p:pic>
        <p:nvPicPr>
          <p:cNvPr id="46" name="Picture 8" descr="https://i.pinimg.com/736x/09/80/0e/09800e6cac005d017db18f23d346b75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592084">
            <a:off x="2269168" y="3109073"/>
            <a:ext cx="1046458" cy="880633"/>
          </a:xfrm>
          <a:prstGeom prst="rect">
            <a:avLst/>
          </a:prstGeom>
          <a:noFill/>
        </p:spPr>
      </p:pic>
      <p:pic>
        <p:nvPicPr>
          <p:cNvPr id="47" name="Picture 8" descr="https://i.pinimg.com/736x/09/80/0e/09800e6cac005d017db18f23d346b75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592084">
            <a:off x="7559625" y="3043758"/>
            <a:ext cx="1046458" cy="880633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1" y="3773405"/>
            <a:ext cx="1183820" cy="162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71271" y="4035922"/>
            <a:ext cx="1213757" cy="171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6655" y="4963886"/>
            <a:ext cx="1071898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75829" y="545524"/>
            <a:ext cx="1865085" cy="258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46271" y="3715657"/>
            <a:ext cx="1369950" cy="186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09065" y="4078513"/>
            <a:ext cx="1558381" cy="207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29589" y="5107668"/>
            <a:ext cx="1324115" cy="17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504" y="140677"/>
            <a:ext cx="8798296" cy="653919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7" name="Picture 13" descr="H:\ИНФОГРАФИКА\Книги наши\Книги август 3. шт. 2022\вставка (3)\63e15f78f8e2850c80cca1991b92c99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7229" t="73281" r="25268" b="2505"/>
          <a:stretch>
            <a:fillRect/>
          </a:stretch>
        </p:blipFill>
        <p:spPr bwMode="auto">
          <a:xfrm flipV="1">
            <a:off x="1171014" y="-229748"/>
            <a:ext cx="4521227" cy="1093864"/>
          </a:xfrm>
          <a:prstGeom prst="rect">
            <a:avLst/>
          </a:prstGeom>
          <a:noFill/>
        </p:spPr>
      </p:pic>
      <p:pic>
        <p:nvPicPr>
          <p:cNvPr id="8" name="Picture 13" descr="H:\ИНФОГРАФИКА\Книги наши\Книги август 3. шт. 2022\вставка (3)\63e15f78f8e2850c80cca1991b92c99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7229" t="73281" r="25268" b="2505"/>
          <a:stretch>
            <a:fillRect/>
          </a:stretch>
        </p:blipFill>
        <p:spPr bwMode="auto">
          <a:xfrm rot="10800000" flipV="1">
            <a:off x="3532087" y="44775"/>
            <a:ext cx="4521227" cy="1100541"/>
          </a:xfrm>
          <a:prstGeom prst="rect">
            <a:avLst/>
          </a:prstGeom>
          <a:noFill/>
        </p:spPr>
      </p:pic>
      <p:grpSp>
        <p:nvGrpSpPr>
          <p:cNvPr id="9" name="Группа 8" descr="полукруг из фигур разной толщины">
            <a:extLst>
              <a:ext uri="{FF2B5EF4-FFF2-40B4-BE49-F238E27FC236}">
                <a16:creationId xmlns:a16="http://schemas.microsoft.com/office/drawing/2014/main" xmlns="" id="{7250FD02-4C2C-4C59-9B3E-D370224E3F82}"/>
              </a:ext>
            </a:extLst>
          </p:cNvPr>
          <p:cNvGrpSpPr/>
          <p:nvPr/>
        </p:nvGrpSpPr>
        <p:grpSpPr>
          <a:xfrm flipV="1">
            <a:off x="3273628" y="1460419"/>
            <a:ext cx="2084400" cy="1461600"/>
            <a:chOff x="4330700" y="6523038"/>
            <a:chExt cx="2508251" cy="1751013"/>
          </a:xfrm>
        </p:grpSpPr>
        <p:sp>
          <p:nvSpPr>
            <p:cNvPr id="10" name="Freeform 166">
              <a:extLst>
                <a:ext uri="{FF2B5EF4-FFF2-40B4-BE49-F238E27FC236}">
                  <a16:creationId xmlns:a16="http://schemas.microsoft.com/office/drawing/2014/main" xmlns="" id="{4CE18FFE-ABB8-40B5-8B26-3929672565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138" y="7407275"/>
              <a:ext cx="277813" cy="811213"/>
            </a:xfrm>
            <a:custGeom>
              <a:avLst/>
              <a:gdLst>
                <a:gd name="T0" fmla="*/ 50 w 74"/>
                <a:gd name="T1" fmla="*/ 216 h 216"/>
                <a:gd name="T2" fmla="*/ 12 w 74"/>
                <a:gd name="T3" fmla="*/ 203 h 216"/>
                <a:gd name="T4" fmla="*/ 0 w 74"/>
                <a:gd name="T5" fmla="*/ 17 h 216"/>
                <a:gd name="T6" fmla="*/ 36 w 74"/>
                <a:gd name="T7" fmla="*/ 0 h 216"/>
                <a:gd name="T8" fmla="*/ 50 w 74"/>
                <a:gd name="T9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16">
                  <a:moveTo>
                    <a:pt x="50" y="216"/>
                  </a:moveTo>
                  <a:cubicBezTo>
                    <a:pt x="12" y="203"/>
                    <a:pt x="12" y="203"/>
                    <a:pt x="12" y="203"/>
                  </a:cubicBezTo>
                  <a:cubicBezTo>
                    <a:pt x="33" y="142"/>
                    <a:pt x="29" y="76"/>
                    <a:pt x="0" y="1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70" y="68"/>
                    <a:pt x="74" y="145"/>
                    <a:pt x="50" y="2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" name="Freeform 167">
              <a:extLst>
                <a:ext uri="{FF2B5EF4-FFF2-40B4-BE49-F238E27FC236}">
                  <a16:creationId xmlns:a16="http://schemas.microsoft.com/office/drawing/2014/main" xmlns="" id="{BBF9BA8D-43FD-4277-972F-AFC4602A91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6773863"/>
              <a:ext cx="750888" cy="704850"/>
            </a:xfrm>
            <a:custGeom>
              <a:avLst/>
              <a:gdLst>
                <a:gd name="T0" fmla="*/ 128 w 200"/>
                <a:gd name="T1" fmla="*/ 188 h 188"/>
                <a:gd name="T2" fmla="*/ 0 w 200"/>
                <a:gd name="T3" fmla="*/ 75 h 188"/>
                <a:gd name="T4" fmla="*/ 26 w 200"/>
                <a:gd name="T5" fmla="*/ 0 h 188"/>
                <a:gd name="T6" fmla="*/ 200 w 200"/>
                <a:gd name="T7" fmla="*/ 153 h 188"/>
                <a:gd name="T8" fmla="*/ 128 w 200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88">
                  <a:moveTo>
                    <a:pt x="128" y="188"/>
                  </a:moveTo>
                  <a:cubicBezTo>
                    <a:pt x="102" y="135"/>
                    <a:pt x="56" y="95"/>
                    <a:pt x="0" y="7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02" y="26"/>
                    <a:pt x="164" y="80"/>
                    <a:pt x="200" y="153"/>
                  </a:cubicBezTo>
                  <a:lnTo>
                    <a:pt x="128" y="1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" name="Freeform 168">
              <a:extLst>
                <a:ext uri="{FF2B5EF4-FFF2-40B4-BE49-F238E27FC236}">
                  <a16:creationId xmlns:a16="http://schemas.microsoft.com/office/drawing/2014/main" xmlns="" id="{0BEC57D4-EB9C-4FC9-8896-86BEA92210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305425" y="6523038"/>
              <a:ext cx="927100" cy="566738"/>
            </a:xfrm>
            <a:custGeom>
              <a:avLst/>
              <a:gdLst>
                <a:gd name="T0" fmla="*/ 53 w 247"/>
                <a:gd name="T1" fmla="*/ 151 h 151"/>
                <a:gd name="T2" fmla="*/ 0 w 247"/>
                <a:gd name="T3" fmla="*/ 44 h 151"/>
                <a:gd name="T4" fmla="*/ 247 w 247"/>
                <a:gd name="T5" fmla="*/ 28 h 151"/>
                <a:gd name="T6" fmla="*/ 208 w 247"/>
                <a:gd name="T7" fmla="*/ 142 h 151"/>
                <a:gd name="T8" fmla="*/ 53 w 247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51">
                  <a:moveTo>
                    <a:pt x="53" y="15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78" y="6"/>
                    <a:pt x="166" y="0"/>
                    <a:pt x="247" y="28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157" y="124"/>
                    <a:pt x="102" y="128"/>
                    <a:pt x="53" y="1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" name="Freeform 169">
              <a:extLst>
                <a:ext uri="{FF2B5EF4-FFF2-40B4-BE49-F238E27FC236}">
                  <a16:creationId xmlns:a16="http://schemas.microsoft.com/office/drawing/2014/main" xmlns="" id="{7C414019-5918-4C05-86B9-E1DDDBA77C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38" y="6550025"/>
              <a:ext cx="915988" cy="933450"/>
            </a:xfrm>
            <a:custGeom>
              <a:avLst/>
              <a:gdLst>
                <a:gd name="T0" fmla="*/ 151 w 244"/>
                <a:gd name="T1" fmla="*/ 249 h 249"/>
                <a:gd name="T2" fmla="*/ 0 w 244"/>
                <a:gd name="T3" fmla="*/ 196 h 249"/>
                <a:gd name="T4" fmla="*/ 173 w 244"/>
                <a:gd name="T5" fmla="*/ 0 h 249"/>
                <a:gd name="T6" fmla="*/ 244 w 244"/>
                <a:gd name="T7" fmla="*/ 144 h 249"/>
                <a:gd name="T8" fmla="*/ 151 w 244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9">
                  <a:moveTo>
                    <a:pt x="151" y="249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30" y="110"/>
                    <a:pt x="91" y="40"/>
                    <a:pt x="173" y="0"/>
                  </a:cubicBezTo>
                  <a:cubicBezTo>
                    <a:pt x="244" y="144"/>
                    <a:pt x="244" y="144"/>
                    <a:pt x="244" y="144"/>
                  </a:cubicBezTo>
                  <a:cubicBezTo>
                    <a:pt x="200" y="165"/>
                    <a:pt x="167" y="203"/>
                    <a:pt x="151" y="2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" name="Freeform 170">
              <a:extLst>
                <a:ext uri="{FF2B5EF4-FFF2-40B4-BE49-F238E27FC236}">
                  <a16:creationId xmlns:a16="http://schemas.microsoft.com/office/drawing/2014/main" xmlns="" id="{3E2DB905-0E1B-43B6-BFF4-E92520C4B2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00" y="7231063"/>
              <a:ext cx="855663" cy="1042988"/>
            </a:xfrm>
            <a:custGeom>
              <a:avLst/>
              <a:gdLst>
                <a:gd name="T0" fmla="*/ 49 w 228"/>
                <a:gd name="T1" fmla="*/ 278 h 278"/>
                <a:gd name="T2" fmla="*/ 32 w 228"/>
                <a:gd name="T3" fmla="*/ 0 h 278"/>
                <a:gd name="T4" fmla="*/ 221 w 228"/>
                <a:gd name="T5" fmla="*/ 66 h 278"/>
                <a:gd name="T6" fmla="*/ 228 w 228"/>
                <a:gd name="T7" fmla="*/ 190 h 278"/>
                <a:gd name="T8" fmla="*/ 49 w 228"/>
                <a:gd name="T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78">
                  <a:moveTo>
                    <a:pt x="49" y="278"/>
                  </a:moveTo>
                  <a:cubicBezTo>
                    <a:pt x="6" y="191"/>
                    <a:pt x="0" y="92"/>
                    <a:pt x="32" y="0"/>
                  </a:cubicBezTo>
                  <a:cubicBezTo>
                    <a:pt x="221" y="66"/>
                    <a:pt x="221" y="66"/>
                    <a:pt x="221" y="66"/>
                  </a:cubicBezTo>
                  <a:cubicBezTo>
                    <a:pt x="207" y="107"/>
                    <a:pt x="209" y="151"/>
                    <a:pt x="228" y="190"/>
                  </a:cubicBezTo>
                  <a:lnTo>
                    <a:pt x="49" y="27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50991" y="116771"/>
            <a:ext cx="63068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 авторских и коллективных разработок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использованием инфографики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6" name="Picture 2" descr="https://catherineasquithgallery.com/uploads/posts/2021-02/1613545553_224-p-kartinki-na-belom-fone-dlya-prezentatsii-2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2233" y="1261913"/>
            <a:ext cx="1244375" cy="933281"/>
          </a:xfrm>
          <a:prstGeom prst="rect">
            <a:avLst/>
          </a:prstGeom>
          <a:noFill/>
        </p:spPr>
      </p:pic>
      <p:sp>
        <p:nvSpPr>
          <p:cNvPr id="54" name="Oval 16">
            <a:extLst>
              <a:ext uri="{FF2B5EF4-FFF2-40B4-BE49-F238E27FC236}">
                <a16:creationId xmlns:a16="http://schemas.microsoft.com/office/drawing/2014/main" xmlns="" id="{288F6EC3-D793-4F3E-B49D-B5D47D8CD4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00620" y="911297"/>
            <a:ext cx="2505953" cy="22838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8" name="Oval 17">
            <a:extLst>
              <a:ext uri="{FF2B5EF4-FFF2-40B4-BE49-F238E27FC236}">
                <a16:creationId xmlns:a16="http://schemas.microsoft.com/office/drawing/2014/main" xmlns="" id="{AD03DF39-F2F2-4102-84AD-096097CFE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228499" y="3044993"/>
            <a:ext cx="2544642" cy="21793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1" name="Oval 8">
            <a:extLst>
              <a:ext uri="{FF2B5EF4-FFF2-40B4-BE49-F238E27FC236}">
                <a16:creationId xmlns:a16="http://schemas.microsoft.com/office/drawing/2014/main" xmlns="" id="{93EBDA0E-2BEB-40E9-8A98-AB3893D413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200000">
            <a:off x="3310369" y="4354947"/>
            <a:ext cx="2258301" cy="248999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7" name="Oval 12">
            <a:extLst>
              <a:ext uri="{FF2B5EF4-FFF2-40B4-BE49-F238E27FC236}">
                <a16:creationId xmlns:a16="http://schemas.microsoft.com/office/drawing/2014/main" xmlns="" id="{FB3B8967-E9DB-4776-96DA-BD1C34F238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200000">
            <a:off x="5708850" y="3197842"/>
            <a:ext cx="2165721" cy="24414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71" name="Прямая со стрелкой 70"/>
          <p:cNvCxnSpPr/>
          <p:nvPr/>
        </p:nvCxnSpPr>
        <p:spPr>
          <a:xfrm flipH="1">
            <a:off x="4604420" y="3191103"/>
            <a:ext cx="17728" cy="102373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5142756" y="2669023"/>
            <a:ext cx="600665" cy="69601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H="1">
            <a:off x="3356698" y="2720667"/>
            <a:ext cx="298882" cy="58028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>
            <a:off x="2838263" y="1951252"/>
            <a:ext cx="356258" cy="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16">
            <a:extLst>
              <a:ext uri="{FF2B5EF4-FFF2-40B4-BE49-F238E27FC236}">
                <a16:creationId xmlns:a16="http://schemas.microsoft.com/office/drawing/2014/main" xmlns="" id="{288F6EC3-D793-4F3E-B49D-B5D47D8CD4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141937" y="922449"/>
            <a:ext cx="2505953" cy="22838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896260" y="3399382"/>
            <a:ext cx="286328" cy="1231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d Script" panose="02000000000000000000" pitchFamily="2" charset="0"/>
              </a:rPr>
              <a:t>Ь</a:t>
            </a:r>
            <a:endParaRPr lang="ru-RU" sz="2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d Script" panose="02000000000000000000" pitchFamily="2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5533519" y="1845364"/>
            <a:ext cx="480419" cy="50355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E:\ИНФОГРАФИКА\инфографика выступление иноватика октябрь2020\фото на презентацию\0001-001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388" y="1023620"/>
            <a:ext cx="2494870" cy="1915069"/>
          </a:xfrm>
          <a:prstGeom prst="rect">
            <a:avLst/>
          </a:prstGeom>
          <a:noFill/>
        </p:spPr>
      </p:pic>
      <p:pic>
        <p:nvPicPr>
          <p:cNvPr id="4099" name="Picture 3" descr="E:\ИНФОГРАФИКА\инфографика выступление иноватика октябрь2020\фото на презентацию\апто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4393" y="4598790"/>
            <a:ext cx="2626179" cy="1853944"/>
          </a:xfrm>
          <a:prstGeom prst="rect">
            <a:avLst/>
          </a:prstGeom>
          <a:noFill/>
        </p:spPr>
      </p:pic>
      <p:pic>
        <p:nvPicPr>
          <p:cNvPr id="4100" name="Picture 4" descr="E:\ИНФОГРАФИКА\инфографика в печть\Комнатные растения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7345" y="3218542"/>
            <a:ext cx="2539284" cy="1795463"/>
          </a:xfrm>
          <a:prstGeom prst="rect">
            <a:avLst/>
          </a:prstGeom>
          <a:noFill/>
        </p:spPr>
      </p:pic>
      <p:pic>
        <p:nvPicPr>
          <p:cNvPr id="4101" name="Picture 5" descr="E:\ИНФОГРАФИКА\инфографика в печть\в печать\фрукты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5546" y="1095747"/>
            <a:ext cx="2580368" cy="1826388"/>
          </a:xfrm>
          <a:prstGeom prst="rect">
            <a:avLst/>
          </a:prstGeom>
          <a:noFill/>
        </p:spPr>
      </p:pic>
      <p:pic>
        <p:nvPicPr>
          <p:cNvPr id="4102" name="Picture 6" descr="E:\ИНФОГРАФИКА\инфографика в печть\в печать\продукты питания 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7944" y="3507515"/>
            <a:ext cx="2525713" cy="17854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785" y="417299"/>
            <a:ext cx="8745217" cy="6401823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ru-RU" b="1" dirty="0"/>
          </a:p>
        </p:txBody>
      </p:sp>
      <p:pic>
        <p:nvPicPr>
          <p:cNvPr id="6" name="Picture 13" descr="H:\ИНФОГРАФИКА\Книги наши\Книги август 3. шт. 2022\вставка (3)\63e15f78f8e2850c80cca1991b92c99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7229" t="50187" r="37749" b="30751"/>
          <a:stretch>
            <a:fillRect/>
          </a:stretch>
        </p:blipFill>
        <p:spPr bwMode="auto">
          <a:xfrm flipV="1">
            <a:off x="4554611" y="-14821"/>
            <a:ext cx="3429704" cy="633622"/>
          </a:xfrm>
          <a:prstGeom prst="rect">
            <a:avLst/>
          </a:prstGeom>
          <a:noFill/>
        </p:spPr>
      </p:pic>
      <p:pic>
        <p:nvPicPr>
          <p:cNvPr id="7" name="Picture 13" descr="H:\ИНФОГРАФИКА\Книги наши\Книги август 3. шт. 2022\вставка (3)\63e15f78f8e2850c80cca1991b92c995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7229" t="50188" r="69413" b="28017"/>
          <a:stretch/>
        </p:blipFill>
        <p:spPr bwMode="auto">
          <a:xfrm rot="10800000" flipV="1">
            <a:off x="7847912" y="-72015"/>
            <a:ext cx="1399767" cy="727286"/>
          </a:xfrm>
          <a:prstGeom prst="rect">
            <a:avLst/>
          </a:prstGeom>
          <a:noFill/>
        </p:spPr>
      </p:pic>
      <p:pic>
        <p:nvPicPr>
          <p:cNvPr id="19" name="Picture 8" descr="https://www.pinclipart.com/picdir/big/363-3634369_1200-x-1182-3-paper-vector-clipart.png"/>
          <p:cNvPicPr>
            <a:picLocks noChangeAspect="1" noChangeArrowheads="1"/>
          </p:cNvPicPr>
          <p:nvPr/>
        </p:nvPicPr>
        <p:blipFill rotWithShape="1">
          <a:blip r:embed="rId3" cstate="print"/>
          <a:srcRect l="-3273" t="-935" r="540" b="-10191"/>
          <a:stretch/>
        </p:blipFill>
        <p:spPr bwMode="auto">
          <a:xfrm>
            <a:off x="183785" y="455685"/>
            <a:ext cx="3851000" cy="3816616"/>
          </a:xfrm>
          <a:prstGeom prst="rect">
            <a:avLst/>
          </a:prstGeom>
          <a:noFill/>
        </p:spPr>
      </p:pic>
      <p:pic>
        <p:nvPicPr>
          <p:cNvPr id="20" name="Picture 8" descr="https://www.pinclipart.com/picdir/big/363-3634369_1200-x-1182-3-paper-vector-clipart.png"/>
          <p:cNvPicPr>
            <a:picLocks noChangeAspect="1" noChangeArrowheads="1"/>
          </p:cNvPicPr>
          <p:nvPr/>
        </p:nvPicPr>
        <p:blipFill rotWithShape="1">
          <a:blip r:embed="rId3" cstate="print"/>
          <a:srcRect l="-3274" t="-935" r="-3078" b="49849"/>
          <a:stretch/>
        </p:blipFill>
        <p:spPr bwMode="auto">
          <a:xfrm>
            <a:off x="278533" y="3885871"/>
            <a:ext cx="3942095" cy="1734934"/>
          </a:xfrm>
          <a:prstGeom prst="rect">
            <a:avLst/>
          </a:prstGeom>
          <a:noFill/>
        </p:spPr>
      </p:pic>
      <p:pic>
        <p:nvPicPr>
          <p:cNvPr id="23" name="Picture 8" descr="https://www.pinclipart.com/picdir/big/363-3634369_1200-x-1182-3-paper-vector-clipart.png"/>
          <p:cNvPicPr>
            <a:picLocks noChangeAspect="1" noChangeArrowheads="1"/>
          </p:cNvPicPr>
          <p:nvPr/>
        </p:nvPicPr>
        <p:blipFill rotWithShape="1">
          <a:blip r:embed="rId3" cstate="print"/>
          <a:srcRect l="52260" t="51158" r="-149" b="-10192"/>
          <a:stretch/>
        </p:blipFill>
        <p:spPr bwMode="auto">
          <a:xfrm>
            <a:off x="1265447" y="5309618"/>
            <a:ext cx="1769863" cy="1911788"/>
          </a:xfrm>
          <a:prstGeom prst="rect">
            <a:avLst/>
          </a:prstGeom>
          <a:noFill/>
        </p:spPr>
      </p:pic>
      <p:pic>
        <p:nvPicPr>
          <p:cNvPr id="24" name="Picture 1" descr="H:\ИНФОГРАФИКА\Книги наши\Книги август 3. шт. 2022\вставка (3)\63e15f78f8e2850c80cca1991b92c99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8214" t="28616" r="24909" b="51321"/>
          <a:stretch>
            <a:fillRect/>
          </a:stretch>
        </p:blipFill>
        <p:spPr bwMode="auto">
          <a:xfrm>
            <a:off x="70769" y="-63738"/>
            <a:ext cx="3299268" cy="620319"/>
          </a:xfrm>
          <a:prstGeom prst="rect">
            <a:avLst/>
          </a:prstGeom>
          <a:noFill/>
        </p:spPr>
      </p:pic>
      <p:pic>
        <p:nvPicPr>
          <p:cNvPr id="25" name="Picture 1" descr="H:\ИНФОГРАФИКА\Книги наши\Книги август 3. шт. 2022\вставка (3)\63e15f78f8e2850c80cca1991b92c995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8214" t="28291" r="63865" b="51321"/>
          <a:stretch/>
        </p:blipFill>
        <p:spPr bwMode="auto">
          <a:xfrm rot="10800000">
            <a:off x="2965669" y="-63738"/>
            <a:ext cx="1377439" cy="630358"/>
          </a:xfrm>
          <a:prstGeom prst="rect">
            <a:avLst/>
          </a:prstGeom>
          <a:noFill/>
        </p:spPr>
      </p:pic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-533234" y="-72015"/>
            <a:ext cx="55136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Распространение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инновационного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5425438" y="-63395"/>
            <a:ext cx="27110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Публикации </a:t>
            </a:r>
          </a:p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печатных изданиях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753"/>
          <a:stretch/>
        </p:blipFill>
        <p:spPr>
          <a:xfrm rot="10800000">
            <a:off x="4361282" y="1411704"/>
            <a:ext cx="4908083" cy="537291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39" t="71364" b="-465"/>
          <a:stretch/>
        </p:blipFill>
        <p:spPr>
          <a:xfrm rot="10800000">
            <a:off x="4571726" y="1720327"/>
            <a:ext cx="4438253" cy="62635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32891" y="1398517"/>
            <a:ext cx="4296111" cy="1546406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702829" y="690657"/>
            <a:ext cx="4103722" cy="591939"/>
          </a:xfrm>
          <a:prstGeom prst="triangle">
            <a:avLst>
              <a:gd name="adj" fmla="val 4960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8" descr="https://ds52kotenok.edumsko.ru/uploads/3000/2277/section/372857/perevod-knig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6946" y="527153"/>
            <a:ext cx="603235" cy="766500"/>
          </a:xfrm>
          <a:prstGeom prst="rect">
            <a:avLst/>
          </a:prstGeom>
          <a:noFill/>
        </p:spPr>
      </p:pic>
      <p:sp>
        <p:nvSpPr>
          <p:cNvPr id="43" name="Выгнутая вверх стрелка 42"/>
          <p:cNvSpPr/>
          <p:nvPr/>
        </p:nvSpPr>
        <p:spPr>
          <a:xfrm rot="5559920">
            <a:off x="3892437" y="2106860"/>
            <a:ext cx="235464" cy="12972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0" name="Picture 3" descr="https://catherineasquithgallery.com/uploads/posts/2021-02/1613545911_9-p-belii-chelovechek-dlya-prezentatsii-prozra-1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2053" y="5668790"/>
            <a:ext cx="993976" cy="993976"/>
          </a:xfrm>
          <a:prstGeom prst="rect">
            <a:avLst/>
          </a:prstGeom>
          <a:noFill/>
        </p:spPr>
      </p:pic>
      <p:pic>
        <p:nvPicPr>
          <p:cNvPr id="5123" name="Picture 3" descr="E:\ИНФОГРАФИКА\КИП 2020\3 год\На сайт\photo_2023-07-06_19-13-4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60715" y="5529943"/>
            <a:ext cx="1567542" cy="1175657"/>
          </a:xfrm>
          <a:prstGeom prst="rect">
            <a:avLst/>
          </a:prstGeom>
          <a:noFill/>
        </p:spPr>
      </p:pic>
      <p:pic>
        <p:nvPicPr>
          <p:cNvPr id="5124" name="Picture 4" descr="E:\ИНФОГРАФИКА\КИП 2020\3 год\На сайт\4.jpg"/>
          <p:cNvPicPr>
            <a:picLocks noChangeAspect="1" noChangeArrowheads="1"/>
          </p:cNvPicPr>
          <p:nvPr/>
        </p:nvPicPr>
        <p:blipFill>
          <a:blip r:embed="rId9" cstate="print">
            <a:lum bright="20000" contrast="20000"/>
          </a:blip>
          <a:srcRect/>
          <a:stretch>
            <a:fillRect/>
          </a:stretch>
        </p:blipFill>
        <p:spPr bwMode="auto">
          <a:xfrm rot="11153718">
            <a:off x="349468" y="805543"/>
            <a:ext cx="1516494" cy="1099458"/>
          </a:xfrm>
          <a:prstGeom prst="rect">
            <a:avLst/>
          </a:prstGeom>
          <a:noFill/>
        </p:spPr>
      </p:pic>
      <p:pic>
        <p:nvPicPr>
          <p:cNvPr id="5125" name="Picture 5" descr="E:\ИНФОГРАФИКА\КИП 2020\3 год\На сайт\1.jpg"/>
          <p:cNvPicPr>
            <a:picLocks noChangeAspect="1" noChangeArrowheads="1"/>
          </p:cNvPicPr>
          <p:nvPr/>
        </p:nvPicPr>
        <p:blipFill>
          <a:blip r:embed="rId10" cstate="print">
            <a:lum bright="20000" contrast="20000"/>
          </a:blip>
          <a:srcRect/>
          <a:stretch>
            <a:fillRect/>
          </a:stretch>
        </p:blipFill>
        <p:spPr bwMode="auto">
          <a:xfrm rot="16404720">
            <a:off x="2602405" y="694589"/>
            <a:ext cx="1037526" cy="1564233"/>
          </a:xfrm>
          <a:prstGeom prst="rect">
            <a:avLst/>
          </a:prstGeom>
          <a:noFill/>
        </p:spPr>
      </p:pic>
      <p:pic>
        <p:nvPicPr>
          <p:cNvPr id="5126" name="Picture 6" descr="E:\ИНФОГРАФИКА\КИП 2020\3 год\На сайт\photo_2023-08-18_11-10-19.jpg"/>
          <p:cNvPicPr>
            <a:picLocks noChangeAspect="1" noChangeArrowheads="1"/>
          </p:cNvPicPr>
          <p:nvPr/>
        </p:nvPicPr>
        <p:blipFill>
          <a:blip r:embed="rId11" cstate="print">
            <a:lum bright="10000"/>
          </a:blip>
          <a:srcRect/>
          <a:stretch>
            <a:fillRect/>
          </a:stretch>
        </p:blipFill>
        <p:spPr bwMode="auto">
          <a:xfrm rot="210220">
            <a:off x="597862" y="2431676"/>
            <a:ext cx="1008418" cy="1380508"/>
          </a:xfrm>
          <a:prstGeom prst="rect">
            <a:avLst/>
          </a:prstGeom>
          <a:noFill/>
        </p:spPr>
      </p:pic>
      <p:pic>
        <p:nvPicPr>
          <p:cNvPr id="5127" name="Picture 7" descr="E:\ИНФОГРАФИКА\КИП 2020\3 год\На сайт\photo_2023-08-18_11-10-29.jpg"/>
          <p:cNvPicPr>
            <a:picLocks noChangeAspect="1" noChangeArrowheads="1"/>
          </p:cNvPicPr>
          <p:nvPr/>
        </p:nvPicPr>
        <p:blipFill>
          <a:blip r:embed="rId12" cstate="print">
            <a:lum bright="20000" contrast="20000"/>
          </a:blip>
          <a:srcRect/>
          <a:stretch>
            <a:fillRect/>
          </a:stretch>
        </p:blipFill>
        <p:spPr bwMode="auto">
          <a:xfrm rot="16428488">
            <a:off x="2530990" y="2380032"/>
            <a:ext cx="1131929" cy="1475428"/>
          </a:xfrm>
          <a:prstGeom prst="rect">
            <a:avLst/>
          </a:prstGeom>
          <a:noFill/>
        </p:spPr>
      </p:pic>
      <p:pic>
        <p:nvPicPr>
          <p:cNvPr id="5128" name="Picture 8" descr="E:\ИНФОГРАФИКА\КИП 2020\3 год\На сайт\photo_2023-08-18_11-10-14 (2).jpg"/>
          <p:cNvPicPr>
            <a:picLocks noChangeAspect="1" noChangeArrowheads="1"/>
          </p:cNvPicPr>
          <p:nvPr/>
        </p:nvPicPr>
        <p:blipFill>
          <a:blip r:embed="rId13" cstate="print">
            <a:lum bright="10000" contrast="20000"/>
          </a:blip>
          <a:srcRect/>
          <a:stretch>
            <a:fillRect/>
          </a:stretch>
        </p:blipFill>
        <p:spPr bwMode="auto">
          <a:xfrm rot="5565108">
            <a:off x="659433" y="3907587"/>
            <a:ext cx="1207424" cy="1719135"/>
          </a:xfrm>
          <a:prstGeom prst="rect">
            <a:avLst/>
          </a:prstGeom>
          <a:noFill/>
        </p:spPr>
      </p:pic>
      <p:pic>
        <p:nvPicPr>
          <p:cNvPr id="35" name="Picture 3" descr="https://catherineasquithgallery.com/uploads/posts/2021-02/1613545911_9-p-belii-chelovechek-dlya-prezentatsii-prozra-1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1667" y="627624"/>
            <a:ext cx="674202" cy="674202"/>
          </a:xfrm>
          <a:prstGeom prst="rect">
            <a:avLst/>
          </a:prstGeom>
          <a:noFill/>
        </p:spPr>
      </p:pic>
      <p:pic>
        <p:nvPicPr>
          <p:cNvPr id="49" name="Picture 3" descr="https://catherineasquithgallery.com/uploads/posts/2021-02/1613545911_9-p-belii-chelovechek-dlya-prezentatsii-prozra-1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1614" y="2351506"/>
            <a:ext cx="674202" cy="674202"/>
          </a:xfrm>
          <a:prstGeom prst="rect">
            <a:avLst/>
          </a:prstGeom>
          <a:noFill/>
        </p:spPr>
      </p:pic>
      <p:pic>
        <p:nvPicPr>
          <p:cNvPr id="5129" name="Picture 9" descr="E:\ИНФОГРАФИКА\КИП 2020\3 год\На сайт\photo_2023-07-06_19-12-4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85003">
            <a:off x="2449287" y="4103915"/>
            <a:ext cx="1426028" cy="1426028"/>
          </a:xfrm>
          <a:prstGeom prst="rect">
            <a:avLst/>
          </a:prstGeom>
          <a:noFill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5" cstate="print"/>
          <a:srcRect l="3985" t="1515"/>
          <a:stretch>
            <a:fillRect/>
          </a:stretch>
        </p:blipFill>
        <p:spPr bwMode="auto">
          <a:xfrm>
            <a:off x="4865914" y="1382486"/>
            <a:ext cx="1099863" cy="156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65396" y="1411105"/>
            <a:ext cx="1204232" cy="153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33608" y="1371601"/>
            <a:ext cx="1057892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94489" y="3397206"/>
            <a:ext cx="1013311" cy="149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819652" y="5377543"/>
            <a:ext cx="1077467" cy="148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256564" y="5300645"/>
            <a:ext cx="1113064" cy="155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83262" y="5361186"/>
            <a:ext cx="1081768" cy="149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236154" y="3396342"/>
            <a:ext cx="113277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692118" y="3461658"/>
            <a:ext cx="1145653" cy="138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2841" y="177813"/>
            <a:ext cx="8745217" cy="6401823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ru-RU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r="-5575" b="22825"/>
          <a:stretch>
            <a:fillRect/>
          </a:stretch>
        </p:blipFill>
        <p:spPr bwMode="auto">
          <a:xfrm>
            <a:off x="5706319" y="646767"/>
            <a:ext cx="2882095" cy="26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3" cstate="print"/>
          <a:srcRect l="-1" t="-7982" r="-12970" b="-7293"/>
          <a:stretch/>
        </p:blipFill>
        <p:spPr bwMode="auto">
          <a:xfrm>
            <a:off x="254642" y="1163992"/>
            <a:ext cx="5152153" cy="50689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https://papik.pro/uploads/posts/2021-12/1639264585_6-papik-pro-p-kuda-klipart-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87636" cy="1187636"/>
          </a:xfrm>
          <a:prstGeom prst="rect">
            <a:avLst/>
          </a:prstGeom>
          <a:noFill/>
        </p:spPr>
      </p:pic>
      <p:pic>
        <p:nvPicPr>
          <p:cNvPr id="6151" name="Picture 7" descr="E:\ИНФОГРАФИКА\3 годИнфографика\2023-05-16_22-38-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0293" y="3634449"/>
            <a:ext cx="1861222" cy="1399874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4039565" y="2071868"/>
            <a:ext cx="1365812" cy="9259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458183" y="3520633"/>
            <a:ext cx="669402" cy="4379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8" descr="E:\ИНФОГРАФИКА\3 годИнфографика\Стажировка\Стажировка 7.05.23\на ирор\фото\photo_2023-05-19_12-01-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7726" y="4292278"/>
            <a:ext cx="2322653" cy="2322653"/>
          </a:xfrm>
          <a:prstGeom prst="rect">
            <a:avLst/>
          </a:prstGeom>
          <a:noFill/>
        </p:spPr>
      </p:pic>
      <p:pic>
        <p:nvPicPr>
          <p:cNvPr id="6153" name="Picture 9" descr="E:\ИНФОГРАФИКА\3 годИнфографика\Стажировка\Стажировка 7.05.23\на ирор\фото\photo_2023-05-19_12-02-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42076" y="5142641"/>
            <a:ext cx="1639747" cy="1231091"/>
          </a:xfrm>
          <a:prstGeom prst="rect">
            <a:avLst/>
          </a:prstGeom>
          <a:noFill/>
        </p:spPr>
      </p:pic>
      <p:pic>
        <p:nvPicPr>
          <p:cNvPr id="6154" name="Picture 10" descr="E:\ИНФОГРАФИКА\3 годИнфографика\Стажировка\Стажировка 7.05.23\на ирор\фото\photo_2023-05-19_12-01-4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38350" y="3437681"/>
            <a:ext cx="1161325" cy="870994"/>
          </a:xfrm>
          <a:prstGeom prst="rect">
            <a:avLst/>
          </a:prstGeom>
          <a:noFill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93518" y="213449"/>
            <a:ext cx="3853043" cy="115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/>
      </p:transition>
    </mc:Choice>
    <mc:Fallback>
      <p:transition spd="slow"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8608" y="1889161"/>
            <a:ext cx="7088927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endPos="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en-US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endPos="0" dist="508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endPos="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Рады сотрудничеству!</a:t>
            </a:r>
          </a:p>
          <a:p>
            <a:pPr algn="ctr"/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4126" y="4917043"/>
            <a:ext cx="4572000" cy="1940957"/>
          </a:xfrm>
          <a:prstGeom prst="roundRect">
            <a:avLst/>
          </a:prstGeom>
          <a:solidFill>
            <a:srgbClr val="FFFFFF">
              <a:alpha val="83137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 адрес: 353800, Краснодарский край, Красноармейский район ст.Полтавская, улица Красная 90-а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Телефон: 8-861-65-3-10-08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mdsk60@mail.ru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дс60полтавская.рф/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item/765374#/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7" descr="https://pandia.ru/text/79/220/images/image001_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1255" y="2743200"/>
            <a:ext cx="1316128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4611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8897</TotalTime>
  <Words>271</Words>
  <Application>Microsoft Office PowerPoint</Application>
  <PresentationFormat>Экран (4:3)</PresentationFormat>
  <Paragraphs>49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Сальков</cp:lastModifiedBy>
  <cp:revision>352</cp:revision>
  <dcterms:created xsi:type="dcterms:W3CDTF">2020-11-03T11:40:17Z</dcterms:created>
  <dcterms:modified xsi:type="dcterms:W3CDTF">2023-09-14T21:14:57Z</dcterms:modified>
</cp:coreProperties>
</file>