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12" r:id="rId2"/>
  </p:sldMasterIdLst>
  <p:notesMasterIdLst>
    <p:notesMasterId r:id="rId17"/>
  </p:notesMasterIdLst>
  <p:sldIdLst>
    <p:sldId id="257" r:id="rId3"/>
    <p:sldId id="274" r:id="rId4"/>
    <p:sldId id="275" r:id="rId5"/>
    <p:sldId id="279" r:id="rId6"/>
    <p:sldId id="284" r:id="rId7"/>
    <p:sldId id="282" r:id="rId8"/>
    <p:sldId id="283" r:id="rId9"/>
    <p:sldId id="286" r:id="rId10"/>
    <p:sldId id="289" r:id="rId11"/>
    <p:sldId id="288" r:id="rId12"/>
    <p:sldId id="290" r:id="rId13"/>
    <p:sldId id="272" r:id="rId14"/>
    <p:sldId id="273" r:id="rId15"/>
    <p:sldId id="29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9CCFF"/>
    <a:srgbClr val="33CCFF"/>
    <a:srgbClr val="FE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252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DC0A-CCF0-45C0-BEC8-264066D6E47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AB37-8D45-49E4-A3A6-B95A6D501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5" y="6356352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7432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6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15561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78839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91301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44094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5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26045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9605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52"/>
            <a:ext cx="6467168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40884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1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65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100"/>
            <a:ext cx="10515600" cy="2867891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CD8A18-C1D3-4EA1-80DB-ED65BF4C3A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596940"/>
            <a:ext cx="10515600" cy="4488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Фамилия, имя автора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3ACF126C-C518-4E32-B7B4-D0DE6BE6D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059564"/>
            <a:ext cx="6301567" cy="4488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Фамилия, имя соавтора проекта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E53871E3-0580-49FA-AFE4-1D4E404F7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657898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Регион, город / населенный пункт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6095762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Номинация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5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07466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609900"/>
            <a:ext cx="6378677" cy="2867891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Благодарим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6092755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E-mail </a:t>
            </a:r>
            <a:r>
              <a:rPr lang="ru-RU" dirty="0"/>
              <a:t>автора проекта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5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41807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40884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1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65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100"/>
            <a:ext cx="10515600" cy="2867891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CD8A18-C1D3-4EA1-80DB-ED65BF4C3A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596940"/>
            <a:ext cx="10515600" cy="4488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Фамилия, имя автора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3ACF126C-C518-4E32-B7B4-D0DE6BE6D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059564"/>
            <a:ext cx="6301567" cy="4488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Фамилия, имя соавтора проекта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E53871E3-0580-49FA-AFE4-1D4E404F7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657898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Регион, город / населенный пункт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6095762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Номинация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5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0746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55487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77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52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9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  <p:sldLayoutId id="2147483671" r:id="rId4"/>
    <p:sldLayoutId id="2147483668" r:id="rId5"/>
    <p:sldLayoutId id="2147483670" r:id="rId6"/>
    <p:sldLayoutId id="2147483711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26D9-5B9C-41A7-ABE6-C3C2EC453D7F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smtClean="0"/>
              <a:t>Название проекта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6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25.jpe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nosh85.sochi-schools.ru/inn-d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nosh85.sochi-schools.ru/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42963" y="1259282"/>
            <a:ext cx="11644237" cy="2508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реализации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краевой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инновационной площадки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КИП-2021)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«Школа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эмоционального интеллекта»</a:t>
            </a:r>
          </a:p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 модель взаимодействия всех участников образовательного процесса в системе воспитания успешного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989776" y="288352"/>
            <a:ext cx="8701213" cy="6921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/>
              <a:t>МУНИЦИПАЛЬНОЕ ОБЩЕОБРАЗОВАТЕЛЬНОЕ БЮДЖЕТНОЕ УЧРЕЖДЕНИЕ </a:t>
            </a:r>
            <a:r>
              <a:rPr lang="ru-RU" sz="1600" b="1" dirty="0" smtClean="0"/>
              <a:t>НАЧАЛЬНАЯ </a:t>
            </a:r>
            <a:r>
              <a:rPr lang="ru-RU" sz="1600" b="1" dirty="0"/>
              <a:t>ОБЩЕОБРАЗОВАТЕЛЬНАЯ ШКОЛА – ДЕТСКИЙ САД № 85 </a:t>
            </a:r>
            <a:r>
              <a:rPr lang="ru-RU" sz="1600" b="1" dirty="0" smtClean="0"/>
              <a:t>г. СОЧИ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4115372"/>
            <a:ext cx="7109194" cy="2380061"/>
            <a:chOff x="0" y="3812649"/>
            <a:chExt cx="8043878" cy="3041375"/>
          </a:xfrm>
        </p:grpSpPr>
        <p:pic>
          <p:nvPicPr>
            <p:cNvPr id="13" name="Picture 11" descr="https://iasbh.tmgrup.com.tr/f61b72/0/0/0/0/0/0?u=https://isbh.tmgrup.com.tr/sb/album/2021/02/18/guncel-imdb-puani-siralamasi-ile-en-iyi-filmler-listesi-2021-tum-zamanlarin-imdb-puani-en-yuksek-filmleri-161365331704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8"/>
            <a:stretch/>
          </p:blipFill>
          <p:spPr bwMode="auto">
            <a:xfrm>
              <a:off x="0" y="3812649"/>
              <a:ext cx="8043878" cy="304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98" b="25799"/>
            <a:stretch/>
          </p:blipFill>
          <p:spPr bwMode="auto">
            <a:xfrm rot="20474272">
              <a:off x="417533" y="5040886"/>
              <a:ext cx="901199" cy="1161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28" b="26279"/>
            <a:stretch/>
          </p:blipFill>
          <p:spPr bwMode="auto">
            <a:xfrm rot="20740294">
              <a:off x="1430922" y="4747733"/>
              <a:ext cx="976846" cy="1155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t="15395" r="10948" b="42303"/>
            <a:stretch/>
          </p:blipFill>
          <p:spPr bwMode="auto">
            <a:xfrm rot="20842978">
              <a:off x="3061780" y="4473602"/>
              <a:ext cx="868462" cy="977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7" t="13770" r="14413" b="41220"/>
            <a:stretch/>
          </p:blipFill>
          <p:spPr bwMode="auto">
            <a:xfrm rot="20996535">
              <a:off x="4119843" y="4302286"/>
              <a:ext cx="718127" cy="92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69" b="52531"/>
            <a:stretch/>
          </p:blipFill>
          <p:spPr bwMode="auto">
            <a:xfrm rot="20994268">
              <a:off x="5399641" y="4318270"/>
              <a:ext cx="904492" cy="6085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6692402" y="3874241"/>
            <a:ext cx="5194798" cy="28623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Авторский коллектив МОБУ НОШ № </a:t>
            </a:r>
            <a:r>
              <a:rPr lang="ru-RU" b="1" dirty="0" smtClean="0">
                <a:cs typeface="Times New Roman" panose="02020603050405020304" pitchFamily="18" charset="0"/>
              </a:rPr>
              <a:t>85:</a:t>
            </a:r>
            <a:endParaRPr lang="ru-RU" b="1" dirty="0"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cs typeface="Times New Roman" panose="02020603050405020304" pitchFamily="18" charset="0"/>
              </a:rPr>
              <a:t>Пузанова</a:t>
            </a:r>
            <a:r>
              <a:rPr lang="ru-RU" b="1" dirty="0">
                <a:cs typeface="Times New Roman" panose="02020603050405020304" pitchFamily="18" charset="0"/>
              </a:rPr>
              <a:t> Людмила </a:t>
            </a:r>
            <a:r>
              <a:rPr lang="ru-RU" b="1" dirty="0" smtClean="0">
                <a:cs typeface="Times New Roman" panose="02020603050405020304" pitchFamily="18" charset="0"/>
              </a:rPr>
              <a:t>Владимировна, </a:t>
            </a:r>
            <a:r>
              <a:rPr lang="ru-RU" b="1" dirty="0">
                <a:cs typeface="Times New Roman" panose="02020603050405020304" pitchFamily="18" charset="0"/>
              </a:rPr>
              <a:t>заместитель директора по   научно-методической работе</a:t>
            </a:r>
          </a:p>
          <a:p>
            <a:r>
              <a:rPr lang="ru-RU" b="1" dirty="0" err="1">
                <a:cs typeface="Times New Roman" panose="02020603050405020304" pitchFamily="18" charset="0"/>
              </a:rPr>
              <a:t>Зобнина</a:t>
            </a:r>
            <a:r>
              <a:rPr lang="ru-RU" b="1" dirty="0">
                <a:cs typeface="Times New Roman" panose="02020603050405020304" pitchFamily="18" charset="0"/>
              </a:rPr>
              <a:t> Татьяна Алексеевна,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заместитель директора по учебно-воспитательной работе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Ковалева Татьяна Викторовна, учитель</a:t>
            </a:r>
          </a:p>
          <a:p>
            <a:r>
              <a:rPr lang="ru-RU" b="1" dirty="0" err="1">
                <a:cs typeface="Times New Roman" panose="02020603050405020304" pitchFamily="18" charset="0"/>
              </a:rPr>
              <a:t>Сизова</a:t>
            </a:r>
            <a:r>
              <a:rPr lang="ru-RU" b="1" dirty="0">
                <a:cs typeface="Times New Roman" panose="02020603050405020304" pitchFamily="18" charset="0"/>
              </a:rPr>
              <a:t> Ирина Леонидовна, учитель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Волкова Наталья Викторовна, учитель</a:t>
            </a:r>
          </a:p>
          <a:p>
            <a:r>
              <a:rPr lang="ru-RU" b="1" dirty="0" err="1">
                <a:cs typeface="Times New Roman" panose="02020603050405020304" pitchFamily="18" charset="0"/>
              </a:rPr>
              <a:t>Шрамкова</a:t>
            </a:r>
            <a:r>
              <a:rPr lang="ru-RU" b="1" dirty="0">
                <a:cs typeface="Times New Roman" panose="02020603050405020304" pitchFamily="18" charset="0"/>
              </a:rPr>
              <a:t> Ирина Валерьевна, учитель</a:t>
            </a:r>
          </a:p>
        </p:txBody>
      </p:sp>
    </p:spTree>
    <p:extLst>
      <p:ext uri="{BB962C8B-B14F-4D97-AF65-F5344CB8AC3E}">
        <p14:creationId xmlns:p14="http://schemas.microsoft.com/office/powerpoint/2010/main" val="40928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1"/>
          <p:cNvSpPr txBox="1">
            <a:spLocks/>
          </p:cNvSpPr>
          <p:nvPr/>
        </p:nvSpPr>
        <p:spPr>
          <a:xfrm>
            <a:off x="4130380" y="4829910"/>
            <a:ext cx="4191857" cy="18185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лучших педагогических практик для пополнения депозитария по использованию цифровых технологий в учебном процессе педагогическими работниками Краснодарского края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Шрамкова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 (июль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5524" y="3082053"/>
            <a:ext cx="2187812" cy="3428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3802131" y="274026"/>
            <a:ext cx="4476750" cy="139887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профессиональных конкурсах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49085" y="5129890"/>
            <a:ext cx="3245299" cy="151855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присуждение премий лучшим учителям за достижения в педагогической деятельности в 2022 году (ПНПО)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Шрамкова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(июнь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8630082" y="816950"/>
            <a:ext cx="3127245" cy="194817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классных руководителей и ученических коллективов (классов)  общеобразовательных организаций «Самый классный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2022г.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(апрель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г., г. Сочи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pnpo.iro23.ru/sites/default/files/pnpo-kk-luchshiy-uchite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1" y="59065"/>
            <a:ext cx="372749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lv72\Documents\РАБОТА\ФОТО ВИДЕО 2021-22\И. В. Шрамкова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835" y="2022025"/>
            <a:ext cx="2209801" cy="2980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4850" y="2022025"/>
            <a:ext cx="3422921" cy="260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1"/>
          <p:cNvSpPr txBox="1">
            <a:spLocks/>
          </p:cNvSpPr>
          <p:nvPr/>
        </p:nvSpPr>
        <p:spPr>
          <a:xfrm>
            <a:off x="292268" y="3757213"/>
            <a:ext cx="3971388" cy="28654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 smtClean="0"/>
              <a:t> </a:t>
            </a:r>
            <a:r>
              <a:rPr lang="ru-RU" sz="1400" dirty="0" smtClean="0"/>
              <a:t>Виноградская </a:t>
            </a:r>
            <a:r>
              <a:rPr lang="ru-RU" sz="1400" dirty="0"/>
              <a:t>Ева, 3 «Б» класс, исследовательский проект «Как управлять своими эмоциями»:</a:t>
            </a:r>
          </a:p>
          <a:p>
            <a:r>
              <a:rPr lang="ru-RU" sz="1400" dirty="0"/>
              <a:t>- </a:t>
            </a:r>
            <a:r>
              <a:rPr lang="en-US" sz="1400" dirty="0"/>
              <a:t>XXII</a:t>
            </a:r>
            <a:r>
              <a:rPr lang="ru-RU" sz="1400" dirty="0"/>
              <a:t> городской научно-практической конференции «Первые шаги в науку» - победитель (январь, 2022 г.);</a:t>
            </a:r>
          </a:p>
          <a:p>
            <a:r>
              <a:rPr lang="ru-RU" sz="1400" dirty="0"/>
              <a:t>- Региональный XV конкурс исследовательских работ и творческих проектов дошкольников и младших школьников «Я – исследователь» - лауреат (апрель, 2022 г.);</a:t>
            </a:r>
          </a:p>
          <a:p>
            <a:r>
              <a:rPr lang="ru-RU" sz="1400" dirty="0"/>
              <a:t>- Региональный этапа конкурса исследовательских проектов школьников «Эврика» - выход в финал (выступление в сентябре 2022 г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929743" y="429645"/>
            <a:ext cx="6791324" cy="153738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в конкурсах и конференциях по теме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llv72\Desktop\cc8624fe-42f2-4aef-9e0c-dfbcd79817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7654" y="2407300"/>
            <a:ext cx="4343062" cy="3115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lv72\Desktop\2245e0fc-c374-4a6d-bdec-43ff161474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268" y="139107"/>
            <a:ext cx="3295373" cy="3486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lv72\Desktop\eced6efd-a4d7-4b2e-8ca4-f577504bf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98" y="3062176"/>
            <a:ext cx="2768452" cy="3560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6974" y="1093706"/>
            <a:ext cx="1663633" cy="235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5655" y="835032"/>
            <a:ext cx="2205639" cy="28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11" y="3967189"/>
            <a:ext cx="2207173" cy="166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94" y="4573711"/>
            <a:ext cx="2200940" cy="16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74" y="5010785"/>
            <a:ext cx="2176020" cy="16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16" y="3419475"/>
            <a:ext cx="1974255" cy="14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47" y="3419475"/>
            <a:ext cx="1988827" cy="148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37" y="5057784"/>
            <a:ext cx="785441" cy="164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179" y="5040436"/>
            <a:ext cx="803499" cy="1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34" y="5094946"/>
            <a:ext cx="765028" cy="164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9" y="1050239"/>
            <a:ext cx="1558871" cy="221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83" y="5069254"/>
            <a:ext cx="778452" cy="16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26" y="2559009"/>
            <a:ext cx="1571496" cy="224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0" y="4410893"/>
            <a:ext cx="1600800" cy="22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4049341" y="1078785"/>
            <a:ext cx="1498265" cy="199361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/>
              <a:t>Программа </a:t>
            </a:r>
            <a:r>
              <a:rPr lang="ru-RU" sz="1400" b="1" dirty="0" smtClean="0"/>
              <a:t>внеурочной деятельности </a:t>
            </a:r>
            <a:r>
              <a:rPr lang="ru-RU" sz="1400" b="1" dirty="0"/>
              <a:t>для учащихся </a:t>
            </a: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/>
              <a:t>1-4 </a:t>
            </a:r>
            <a:r>
              <a:rPr lang="ru-RU" sz="1400" b="1" dirty="0"/>
              <a:t>классов </a:t>
            </a: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/>
              <a:t>«Школа эмоционального интеллекта»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282852" y="193346"/>
            <a:ext cx="5586432" cy="5566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2400" dirty="0">
              <a:ln w="10160">
                <a:solidFill>
                  <a:srgbClr val="002060"/>
                </a:solidFill>
                <a:prstDash val="solid"/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74" y="4451369"/>
            <a:ext cx="1586203" cy="22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22" y="193346"/>
            <a:ext cx="2879056" cy="2879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74" y="193346"/>
            <a:ext cx="2879056" cy="2879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0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500148" y="180063"/>
            <a:ext cx="9073830" cy="10404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551684" y="1388691"/>
            <a:ext cx="2792107" cy="282180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 проведены: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«Презентация опыта работы по созданию модели развития эмоционального интеллекта» (март, 2022 г.);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мастер-класс «Формирование эмоционального интеллекта через практическую творческую деятельность» (август, 2022 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03219" y="1388692"/>
            <a:ext cx="2432838" cy="206210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страница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школы (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http://nosh85.sochi-schools.ru/inn-d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где размещается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разработанный в результате деятельности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39214" y="3197518"/>
            <a:ext cx="2677344" cy="18610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Масштабность </a:t>
            </a:r>
            <a:r>
              <a:rPr lang="ru-RU" sz="1600" b="1" dirty="0"/>
              <a:t>сетевого </a:t>
            </a:r>
            <a:r>
              <a:rPr lang="ru-RU" sz="1600" b="1" dirty="0" smtClean="0"/>
              <a:t>взаимодействия в 2022 г. – </a:t>
            </a:r>
          </a:p>
          <a:p>
            <a:pPr algn="ctr"/>
            <a:r>
              <a:rPr lang="ru-RU" sz="1600" b="1" dirty="0" smtClean="0"/>
              <a:t>6 учреждений</a:t>
            </a:r>
          </a:p>
        </p:txBody>
      </p:sp>
      <p:sp>
        <p:nvSpPr>
          <p:cNvPr id="2" name="Кольцо 1"/>
          <p:cNvSpPr/>
          <p:nvPr/>
        </p:nvSpPr>
        <p:spPr>
          <a:xfrm>
            <a:off x="433704" y="1590112"/>
            <a:ext cx="5507666" cy="5075819"/>
          </a:xfrm>
          <a:prstGeom prst="donut">
            <a:avLst>
              <a:gd name="adj" fmla="val 3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87537" y="1386653"/>
            <a:ext cx="1756708" cy="11685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НОШ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16557" y="2613248"/>
            <a:ext cx="1807535" cy="11685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</a:p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524471" y="5578643"/>
            <a:ext cx="1873940" cy="11685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«СКПО»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2052" y="4499197"/>
            <a:ext cx="1895577" cy="11685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ДОО «Ориентир»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42052" y="2862625"/>
            <a:ext cx="1743771" cy="11685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ДОО «СИБ»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149" y="4455714"/>
            <a:ext cx="4502696" cy="2083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/>
          <p:cNvSpPr/>
          <p:nvPr/>
        </p:nvSpPr>
        <p:spPr>
          <a:xfrm>
            <a:off x="1076565" y="1590112"/>
            <a:ext cx="1922128" cy="11685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19" y="3614605"/>
            <a:ext cx="2317657" cy="309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47801" y="394930"/>
            <a:ext cx="9644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БЛАГОДАРИМ ЗА ВНИМАНИЕ!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РАДЫ СОТРУДНИЧЕСТВУ!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842589" y="2414626"/>
            <a:ext cx="5800062" cy="179542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БЮДЖЕТНОЕ УЧРЕЖДЕНИЕ НАЧАЛЬНАЯ ОБЩЕОБРАЗОВАТЕЛЬНАЯ ШКОЛА – ДЕТСКИЙ САД № 85 г. СОЧИ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63850" y="4599990"/>
            <a:ext cx="4092213" cy="19151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http://nosh85.sochi-schools.ru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354000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Сочи, ул. Воровского, 51 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8(862) 2640744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progymnasium85@edu.sochi.ru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"/>
          <a:stretch/>
        </p:blipFill>
        <p:spPr>
          <a:xfrm>
            <a:off x="422052" y="2721852"/>
            <a:ext cx="4938328" cy="2976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8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1"/>
          <p:cNvSpPr>
            <a:spLocks noGrp="1"/>
          </p:cNvSpPr>
          <p:nvPr>
            <p:ph idx="1"/>
          </p:nvPr>
        </p:nvSpPr>
        <p:spPr>
          <a:xfrm>
            <a:off x="858054" y="817558"/>
            <a:ext cx="4799795" cy="1249367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/>
              <a:t>Создание модели эффективного взаимодействия всех участников образовательного процесса (обучающихся, педагогов и родителей) для развития эмоционального интеллекта у младших школьников.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74801" y="2436418"/>
            <a:ext cx="2970473" cy="4056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Ключевая идея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013" y="2983775"/>
            <a:ext cx="3752051" cy="35394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dirty="0"/>
              <a:t>Ключевая идея проекта лежит в достижении личностных результатов освоения младшими школьниками программы воспитания основной образовательной программы начального общего образования через развитие у них эмоционального интеллекта как одной из важнейших составляющих успешной личности, а также повышение компетенций и психолого-педагогическое просвещение у участников образовательного процесса – педагогов и родителей в области эмоционального интеллекта</a:t>
            </a:r>
            <a:r>
              <a:rPr lang="ru-RU" sz="1600" b="1" dirty="0"/>
              <a:t>.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801030" y="188741"/>
            <a:ext cx="3208023" cy="3868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Цель проекта </a:t>
            </a:r>
            <a:endParaRPr lang="ru-RU" b="1" dirty="0"/>
          </a:p>
        </p:txBody>
      </p:sp>
      <p:sp>
        <p:nvSpPr>
          <p:cNvPr id="25" name="Объект 1"/>
          <p:cNvSpPr txBox="1">
            <a:spLocks/>
          </p:cNvSpPr>
          <p:nvPr/>
        </p:nvSpPr>
        <p:spPr>
          <a:xfrm>
            <a:off x="8250867" y="4013590"/>
            <a:ext cx="3571498" cy="266014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1. Развитие эмоционального </a:t>
            </a:r>
            <a:r>
              <a:rPr lang="ru-RU" sz="1600" dirty="0"/>
              <a:t>интеллекта у </a:t>
            </a:r>
            <a:r>
              <a:rPr lang="ru-RU" sz="1600" dirty="0" smtClean="0"/>
              <a:t> младших школьников.</a:t>
            </a:r>
          </a:p>
          <a:p>
            <a:r>
              <a:rPr lang="ru-RU" sz="1600" dirty="0" smtClean="0"/>
              <a:t>2. Повышение компетенций педагогов в области эмоционального интеллекта, его </a:t>
            </a:r>
            <a:r>
              <a:rPr lang="ru-RU" sz="1600" dirty="0"/>
              <a:t>формирования </a:t>
            </a:r>
            <a:r>
              <a:rPr lang="ru-RU" sz="1600" dirty="0" smtClean="0"/>
              <a:t> и диагностики  у школьников.</a:t>
            </a:r>
          </a:p>
          <a:p>
            <a:r>
              <a:rPr lang="ru-RU" sz="1600" dirty="0" smtClean="0"/>
              <a:t>3. Психолого-педагогическое просвещение родителей в области развития эмоционального интеллекта у детей.</a:t>
            </a:r>
            <a:endParaRPr lang="ru-RU" sz="1600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8572440" y="3462240"/>
            <a:ext cx="2928351" cy="4208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Задачи проекта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227" y="269739"/>
            <a:ext cx="4833650" cy="2877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9599" y="2465085"/>
            <a:ext cx="3473834" cy="4068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0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33658"/>
              </p:ext>
            </p:extLst>
          </p:nvPr>
        </p:nvGraphicFramePr>
        <p:xfrm>
          <a:off x="221376" y="463028"/>
          <a:ext cx="11731138" cy="623074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32246"/>
                <a:gridCol w="10319067"/>
                <a:gridCol w="39092"/>
                <a:gridCol w="40733"/>
              </a:tblGrid>
              <a:tr h="185231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1. Подготовительный (январь 2022 г. – май 2022 г.)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81">
                <a:tc rowSpan="9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организационно-педагогических и материально-технических условий для реализации инновационного проекта  и проектирование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эмоционального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ресурсных возможностей образовательной организации (кадровых, методических, материально-технических, финансовых) для реализации инновационной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нормативной документации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внеурочной деятельности по развитию эмоционального интеллекта у школьников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повышения компетенций педагогов в области эмоционального интеллекта, его диагностики и формирования у школьников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психолого-педагогического просвещения родителей в области развития эмоционального интеллекта у детей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 с обучающимися по развитию эмоционального интеллекта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тематического летнего пришкольного лагеря по развитию эмоционального интеллекта у школьников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диагностического инструментария по изучению уровня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эмоционального интеллекта у школьников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подписания договоров о сетевом взаимодействии с ОО и ОДО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9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2. Практический (июнь 2022 г. – август 2024 г.)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35">
                <a:tc rowSpan="1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Апробация модели развития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эмоционального интеллекта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материально- технических условий реализации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внеурочной деятельности по развитию эмоционального интеллекта у школьников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повышения компетенций педагогов в области эмоционального интеллекта, его диагностики и формирования у школьников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психолого-педагогического просвещения родителей в области развития эмоционального интеллекта у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различных по форме мероприятий с обучающимися по развитию эмоционального интеллекта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тематического летнего пришкольного лагеря по развитию эмоционального интеллекта у школьников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школьников и педагогов в муниципальных, краевых и всероссийских конкурсах и конференциях по теме инновационного проекта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опыта работы по теме инновационного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информационного сопровождения по реализации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широкой общественности о реализации инновационного проекта: через школьный сайт и участие в научно-практических конференциях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родительского сообщества об инновационном проекте: проведение общешкольных родительских собраний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  <a:tr h="25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в печатных периодических изданиях (федерального уровня) и в сети Интернет по теме инновационного проекта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" marR="6650" marT="0" marB="0"/>
                </a:tc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2521915" y="97453"/>
            <a:ext cx="7484726" cy="2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отчетного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14782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v72\Desktop\document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40" y="1015716"/>
            <a:ext cx="3985970" cy="32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26933" y="320163"/>
            <a:ext cx="6150429" cy="6478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Результативность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063" y="4226430"/>
            <a:ext cx="1842527" cy="2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654" y="4450110"/>
            <a:ext cx="145805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эмоционального интеллекта на уроках родного языка посредством детских сочинений»</a:t>
            </a:r>
            <a:endParaRPr lang="ru-RU" sz="1100" b="1" dirty="0"/>
          </a:p>
        </p:txBody>
      </p:sp>
      <p:pic>
        <p:nvPicPr>
          <p:cNvPr id="7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6188" y="4214144"/>
            <a:ext cx="1842527" cy="2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41651" y="4438786"/>
            <a:ext cx="1371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«минуток отдыха» для развития эмоционального интеллекта младших школьников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b="1" dirty="0"/>
          </a:p>
        </p:txBody>
      </p:sp>
      <p:pic>
        <p:nvPicPr>
          <p:cNvPr id="9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042" y="4238588"/>
            <a:ext cx="1842527" cy="2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04505" y="4450111"/>
            <a:ext cx="1371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внеурочной деятельности в развитии эмоционального интеллекта (краеведческий компонент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b="1" dirty="0"/>
          </a:p>
        </p:txBody>
      </p:sp>
      <p:pic>
        <p:nvPicPr>
          <p:cNvPr id="11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1286" y="4238586"/>
            <a:ext cx="1842527" cy="2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158" y="4214145"/>
            <a:ext cx="1842527" cy="2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27620" y="4488069"/>
            <a:ext cx="1481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эмоционального интеллекта у учеников начальных классов на уроках английского языка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16749" y="4477302"/>
            <a:ext cx="1371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динамических поделок и дидактических игр в развитии эмоционального интеллекта у младших школьников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b="1" dirty="0"/>
          </a:p>
        </p:txBody>
      </p:sp>
      <p:pic>
        <p:nvPicPr>
          <p:cNvPr id="15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2727" y="4214146"/>
            <a:ext cx="1842527" cy="2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449178" y="4534749"/>
            <a:ext cx="137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«Календарю событий и праздников «Настроение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b="1" dirty="0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139234" y="1269210"/>
            <a:ext cx="3444949" cy="256914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методические рекомендации для педагогов по формированию у школьников эмоционального интеллекта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7804859" y="210899"/>
            <a:ext cx="4387141" cy="332974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методический банк конспектов, сценариев, положений о проведении мероприятий, конкурсов, тематических недель, выставок, направленных на развитие эмоционального интеллекта у младших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439340">
            <a:off x="5020679" y="2762250"/>
            <a:ext cx="232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1"/>
          <p:cNvSpPr txBox="1">
            <a:spLocks/>
          </p:cNvSpPr>
          <p:nvPr/>
        </p:nvSpPr>
        <p:spPr>
          <a:xfrm>
            <a:off x="4491267" y="3471057"/>
            <a:ext cx="1976426" cy="16015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 и дидактические пособия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игры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развития эмоционального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562600" y="114361"/>
            <a:ext cx="6005636" cy="1790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Оснащено образовательное пространство школы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деятельности КИП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928" y="323910"/>
            <a:ext cx="4650849" cy="284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479480" y="5426050"/>
            <a:ext cx="1976426" cy="111377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библиотека с книгами по вопросам эмоционального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4928" y="2984766"/>
            <a:ext cx="2554221" cy="6487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дизайнерская композиция «Шаблон эмоций» для стен начальной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908" y="3810001"/>
            <a:ext cx="4107034" cy="286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6536875" y="2088859"/>
            <a:ext cx="2630589" cy="2478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llv72\Desktop\фото видео школа 2021\IMG-20201201-WA00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7259" y="4762500"/>
            <a:ext cx="3882054" cy="190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2150" y="2012887"/>
            <a:ext cx="1749430" cy="2585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1"/>
          <p:cNvSpPr txBox="1">
            <a:spLocks/>
          </p:cNvSpPr>
          <p:nvPr/>
        </p:nvSpPr>
        <p:spPr>
          <a:xfrm>
            <a:off x="5041018" y="3498251"/>
            <a:ext cx="6580369" cy="31116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фотовыставка «Мои эмоции»;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детского творчества «Эмоции моих любимых кино-и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-героев»;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фотопроект «Эмоции на театральных подмостках»;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загадок, ребусов и кроссвордов «Наши эмоции и чувства»;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недели «Неделя улыбок» и «Неделя комплиментов»;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чтецов «Эмоции в стихах»;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эссе и мини-сочинений «Я и мои эмоции»;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творческий конкурс юных писателей и художников «Сказка про мою эмоцию»;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фотоконкурс творческих работ «Эмоции на  картинах  великих  художников»;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цикл мероприятий из «Календаря событий и праздников «Настроение»;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в творческой мастерской «Мир эмоций: мастерим, играем, рисуем» (создание динамических поделок и игр, развивающие эмоциональный интеллект).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22" y="173500"/>
            <a:ext cx="3144264" cy="3144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4" y="2908960"/>
            <a:ext cx="3619500" cy="361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87" y="173500"/>
            <a:ext cx="3144264" cy="3144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бъект 1"/>
          <p:cNvSpPr txBox="1">
            <a:spLocks/>
          </p:cNvSpPr>
          <p:nvPr/>
        </p:nvSpPr>
        <p:spPr>
          <a:xfrm>
            <a:off x="397900" y="364885"/>
            <a:ext cx="4419181" cy="236768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мероприятия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по развитию эмоционального интеллекта 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706" y="3331470"/>
            <a:ext cx="2061922" cy="2896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8342395" y="2958613"/>
            <a:ext cx="2896457" cy="140344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2022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была проведена стартовая диагностика по выявлению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уровня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эмоционального интеллекта у школьников</a:t>
            </a:r>
            <a:endParaRPr lang="ru-RU" altLang="ru-RU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580" y="3623961"/>
            <a:ext cx="2026873" cy="2848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3455" y="3927081"/>
            <a:ext cx="2046138" cy="2886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8263" y="3660335"/>
            <a:ext cx="2010677" cy="2886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s://rlv.zcache.com/make_your_own_custom_spiral_note_books-re6b522d27abb479a8481eabe18ab166d_ambg4_8byvr_630.jpg?view_padding=%5B285%2C0%2C285%2C0%5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706" y="130467"/>
            <a:ext cx="2352724" cy="30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681" y="1155382"/>
            <a:ext cx="2126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«Пакет диагностических методик по изучению уровня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эмоционального интеллекта у школьников»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714845" y="296915"/>
            <a:ext cx="4555197" cy="27325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апробируется «Пакет диагностических методик по изучению уровня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эмоционального интеллекта у школьников»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8113" y="3493899"/>
            <a:ext cx="2188129" cy="2848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54" y="296914"/>
            <a:ext cx="4409545" cy="2386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8965844" y="3285676"/>
            <a:ext cx="1649563" cy="4464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1"/>
          <p:cNvSpPr txBox="1">
            <a:spLocks/>
          </p:cNvSpPr>
          <p:nvPr/>
        </p:nvSpPr>
        <p:spPr>
          <a:xfrm>
            <a:off x="3409950" y="304182"/>
            <a:ext cx="5603525" cy="9721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педагогов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674" y="152299"/>
            <a:ext cx="2750212" cy="3797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8916" y="1707250"/>
            <a:ext cx="2850790" cy="3941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95" y="152298"/>
            <a:ext cx="2670767" cy="3797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0702" y="1707250"/>
            <a:ext cx="2769248" cy="4044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3702" y="1666635"/>
            <a:ext cx="2711510" cy="381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300" y="3883596"/>
            <a:ext cx="2076593" cy="283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6387" y="3841433"/>
            <a:ext cx="2117088" cy="287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0126" y="3841434"/>
            <a:ext cx="2092100" cy="2873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3" y="4108007"/>
            <a:ext cx="1886101" cy="2631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5206" y="1414106"/>
            <a:ext cx="3495675" cy="2985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219076" y="113680"/>
            <a:ext cx="6791324" cy="117219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работы по теме КИП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6406" y="1756503"/>
            <a:ext cx="2948711" cy="2861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8029303" y="113680"/>
            <a:ext cx="3743889" cy="13599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мероприятии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воспитательной работы «Воспитание… Воспитание? Воспитание!» - педагоги школы провели мастер-классы для классных руководителей города по организации воспитательных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5968565" y="3295056"/>
            <a:ext cx="2582912" cy="99024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эмоционального интеллекта младших школьников посредством игровых технологий при проведении внеклассных мероприятий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8266022" y="1797807"/>
            <a:ext cx="2905982" cy="41892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И.Л.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классного руководителя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126" y="1414106"/>
            <a:ext cx="3393612" cy="2918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0632" y="4463281"/>
            <a:ext cx="3516909" cy="2311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55" y="4463281"/>
            <a:ext cx="3398368" cy="2279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707232" y="3335372"/>
            <a:ext cx="2248757" cy="90961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игровых технологий для формирования коммуникативных навыков у учащихся начальных классов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8986406" y="4816549"/>
            <a:ext cx="2786786" cy="1828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семинар «Формирование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роста педагога» для учителей начальных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классов» выступление по теме: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 как составная часть программы роста педагога»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(апрель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г., МКУ СЦРО,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</TotalTime>
  <Words>1346</Words>
  <Application>Microsoft Office PowerPoint</Application>
  <PresentationFormat>Произвольный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MNS</dc:creator>
  <cp:lastModifiedBy>llv7272721@gmail.com</cp:lastModifiedBy>
  <cp:revision>185</cp:revision>
  <dcterms:created xsi:type="dcterms:W3CDTF">2020-04-24T12:23:13Z</dcterms:created>
  <dcterms:modified xsi:type="dcterms:W3CDTF">2022-09-01T15:13:46Z</dcterms:modified>
</cp:coreProperties>
</file>