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66" r:id="rId3"/>
    <p:sldId id="261" r:id="rId4"/>
    <p:sldId id="267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  <a:srgbClr val="99FF33"/>
    <a:srgbClr val="000000"/>
    <a:srgbClr val="CCECFF"/>
    <a:srgbClr val="FFFF99"/>
    <a:srgbClr val="CCCCFF"/>
    <a:srgbClr val="99CCFF"/>
    <a:srgbClr val="99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работы март 2021 г.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pattFill prst="narHorz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6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Читательская</c:v>
                </c:pt>
                <c:pt idx="1">
                  <c:v>Математическая </c:v>
                </c:pt>
                <c:pt idx="2">
                  <c:v>Естественнонаучная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27</c:v>
                </c:pt>
                <c:pt idx="1">
                  <c:v>35</c:v>
                </c:pt>
                <c:pt idx="2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0B-4A88-99F6-A62B588EAB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Читательская</c:v>
                </c:pt>
                <c:pt idx="1">
                  <c:v>Математическая </c:v>
                </c:pt>
                <c:pt idx="2">
                  <c:v>Естественнонаучная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50</c:v>
                </c:pt>
                <c:pt idx="1">
                  <c:v>40</c:v>
                </c:pt>
                <c:pt idx="2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0B-4A88-99F6-A62B588EAB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Читательская</c:v>
                </c:pt>
                <c:pt idx="1">
                  <c:v>Математическая </c:v>
                </c:pt>
                <c:pt idx="2">
                  <c:v>Естественнонаучная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11</c:v>
                </c:pt>
                <c:pt idx="1">
                  <c:v>13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70B-4A88-99F6-A62B588EAB7C}"/>
            </c:ext>
          </c:extLst>
        </c:ser>
        <c:dLbls>
          <c:showVal val="1"/>
        </c:dLbls>
        <c:gapWidth val="164"/>
        <c:overlap val="-22"/>
        <c:axId val="98566912"/>
        <c:axId val="98568448"/>
      </c:barChart>
      <c:catAx>
        <c:axId val="98566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8568448"/>
        <c:crosses val="autoZero"/>
        <c:auto val="1"/>
        <c:lblAlgn val="ctr"/>
        <c:lblOffset val="100"/>
      </c:catAx>
      <c:valAx>
        <c:axId val="985684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56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Апрель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pattFill prst="narHorz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6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Читательская</c:v>
                </c:pt>
                <c:pt idx="1">
                  <c:v>Математическая </c:v>
                </c:pt>
                <c:pt idx="2">
                  <c:v>Естественнонаучная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19</c:v>
                </c:pt>
                <c:pt idx="1">
                  <c:v>14</c:v>
                </c:pt>
                <c:pt idx="2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DD-476F-915E-42A4021C09E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Читательская</c:v>
                </c:pt>
                <c:pt idx="1">
                  <c:v>Математическая </c:v>
                </c:pt>
                <c:pt idx="2">
                  <c:v>Естественнонаучная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54</c:v>
                </c:pt>
                <c:pt idx="1">
                  <c:v>57</c:v>
                </c:pt>
                <c:pt idx="2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DD-476F-915E-42A4021C09E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Читательская</c:v>
                </c:pt>
                <c:pt idx="1">
                  <c:v>Математическая </c:v>
                </c:pt>
                <c:pt idx="2">
                  <c:v>Естественнонаучная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15</c:v>
                </c:pt>
                <c:pt idx="1">
                  <c:v>17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EDD-476F-915E-42A4021C09E5}"/>
            </c:ext>
          </c:extLst>
        </c:ser>
        <c:dLbls>
          <c:showVal val="1"/>
        </c:dLbls>
        <c:gapWidth val="164"/>
        <c:overlap val="-22"/>
        <c:axId val="98611968"/>
        <c:axId val="98613504"/>
      </c:barChart>
      <c:catAx>
        <c:axId val="986119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8613504"/>
        <c:crosses val="autoZero"/>
        <c:auto val="1"/>
        <c:lblAlgn val="ctr"/>
        <c:lblOffset val="100"/>
      </c:catAx>
      <c:valAx>
        <c:axId val="986135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61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Заключенные сетевые договоры</a:t>
            </a:r>
          </a:p>
        </c:rich>
      </c:tx>
      <c:layout>
        <c:manualLayout>
          <c:xMode val="edge"/>
          <c:yMode val="edge"/>
          <c:x val="0.10815718742321927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Заключенные сетевые договоры</c:v>
                </c:pt>
              </c:strCache>
            </c:strRef>
          </c:tx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FBA-4824-AE92-984BBA2C721E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3-8FBA-4824-AE92-984BBA2C721E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1-8FBA-4824-AE92-984BBA2C721E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4-8FBA-4824-AE92-984BBA2C721E}"/>
              </c:ext>
            </c:extLst>
          </c:dPt>
          <c:dLbls>
            <c:dLbl>
              <c:idx val="0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Pos val="outEnd"/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13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BA-4824-AE92-984BBA2C721E}"/>
            </c:ext>
          </c:extLst>
        </c:ser>
        <c:dLbls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Мероприятия в рамках сетевого взаимодействия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Мероприятия в рамках сетевого взаиомдействия</c:v>
                </c:pt>
              </c:strCache>
            </c:strRef>
          </c:tx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18C-4A99-B53F-8AAC400521DB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2-818C-4A99-B53F-8AAC400521DB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3-818C-4A99-B53F-8AAC400521DB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4-818C-4A99-B53F-8AAC400521DB}"/>
              </c:ext>
            </c:extLst>
          </c:dPt>
          <c:dLbls>
            <c:dLbl>
              <c:idx val="0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spPr/>
              <c:txPr>
                <a:bodyPr rot="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Pos val="outEnd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8C-4A99-B53F-8AAC400521DB}"/>
            </c:ext>
          </c:extLst>
        </c:ser>
        <c:dLbls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4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73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43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32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977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26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256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309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77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35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41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2B9ACB-3B94-4CE3-B19F-BE2C17388252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A630A36-7DF0-425A-9DEF-7CA1E29956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19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10" Type="http://schemas.openxmlformats.org/officeDocument/2006/relationships/chart" Target="../charts/chart2.xml"/><Relationship Id="rId4" Type="http://schemas.openxmlformats.org/officeDocument/2006/relationships/image" Target="../media/image16.jpeg"/><Relationship Id="rId9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chart" Target="../charts/chart4.xml"/><Relationship Id="rId7" Type="http://schemas.openxmlformats.org/officeDocument/2006/relationships/image" Target="../media/image2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13.pn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9407" y="5430493"/>
            <a:ext cx="790205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«Модель формирования функциональной грамотности обучающихся в условиях современной школы»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77" y="179370"/>
            <a:ext cx="1632425" cy="17585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07056" y="98632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Отчет о реализации проекта краевой инновационной площадки по теме: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07056" y="205821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СРЕДНЯЯ ОБЩЕОБРАЗОВАТЕЛЬНАЯ ШКОЛА</a:t>
            </a:r>
          </a:p>
          <a:p>
            <a:pPr lvl="0" algn="ctr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№ 16 ИМ. К.И. НЕДОРУБОВА 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-32717" y="2982699"/>
            <a:ext cx="2555776" cy="21171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Создание в школе образовательной среды, которая позволит реализовать оптимальные условия для формирования функциональной грамотности обучающихся.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29791" y="2619176"/>
            <a:ext cx="2490608" cy="3869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Новизна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7268" y="1600979"/>
            <a:ext cx="5879864" cy="37261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" b="147"/>
          <a:stretch/>
        </p:blipFill>
        <p:spPr>
          <a:xfrm>
            <a:off x="-2597" y="2085860"/>
            <a:ext cx="1029728" cy="908179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035049" y="1169137"/>
            <a:ext cx="2947482" cy="79875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ФГ </a:t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2007" y="1736049"/>
            <a:ext cx="3598490" cy="249566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42007" y="4198498"/>
            <a:ext cx="3598491" cy="211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45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выступление рмо.jpg"/>
          <p:cNvPicPr>
            <a:picLocks noChangeAspect="1"/>
          </p:cNvPicPr>
          <p:nvPr/>
        </p:nvPicPr>
        <p:blipFill rotWithShape="1">
          <a:blip r:embed="rId2"/>
          <a:srcRect r="-58" b="-45"/>
          <a:stretch/>
        </p:blipFill>
        <p:spPr>
          <a:xfrm>
            <a:off x="6198809" y="4121949"/>
            <a:ext cx="2718002" cy="1981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r="-58" b="54"/>
          <a:stretch/>
        </p:blipFill>
        <p:spPr>
          <a:xfrm rot="21210501">
            <a:off x="4111859" y="332977"/>
            <a:ext cx="2280186" cy="30602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4"/>
          <a:stretch/>
        </p:blipFill>
        <p:spPr>
          <a:xfrm>
            <a:off x="8216130" y="865171"/>
            <a:ext cx="3257591" cy="17758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2611" y="713112"/>
            <a:ext cx="2403519" cy="2054675"/>
          </a:xfrm>
          <a:prstGeom prst="rect">
            <a:avLst/>
          </a:prstGeom>
        </p:spPr>
      </p:pic>
      <p:pic>
        <p:nvPicPr>
          <p:cNvPr id="12" name="Рисунок 11" descr="1be03483-c145-4618-a917-0070cb572d5d.jpg"/>
          <p:cNvPicPr>
            <a:picLocks noChangeAspect="1"/>
          </p:cNvPicPr>
          <p:nvPr/>
        </p:nvPicPr>
        <p:blipFill>
          <a:blip r:embed="rId6"/>
          <a:srcRect r="-57" b="14"/>
          <a:stretch>
            <a:fillRect/>
          </a:stretch>
        </p:blipFill>
        <p:spPr>
          <a:xfrm>
            <a:off x="5662654" y="2400907"/>
            <a:ext cx="1977327" cy="1834756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0" y="0"/>
            <a:ext cx="4096021" cy="670952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педагогов-100%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педагогов (47 педагогов) школы прошли курсы ПК на базе ГБОУ ИРО КК.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ластерный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в методической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работе школы.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программа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внутрифрменного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</a:t>
            </a: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уровня компетентности педагогических работников по формированию и оценке функциональной грамотности».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 typeface="+mj-lt"/>
              <a:buAutoNum type="arabicPeriod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Конкурсы педагогического мастерства «Современный педагог», профессиональные олимпиады</a:t>
            </a:r>
          </a:p>
          <a:p>
            <a:pPr marL="342900" lvl="0" indent="-3429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методических советов по темам «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Функциональная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 как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«Трудности и перспективы реализации инновационного проекта»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2"/>
          <a:stretch/>
        </p:blipFill>
        <p:spPr>
          <a:xfrm>
            <a:off x="7409062" y="2333047"/>
            <a:ext cx="3528504" cy="17587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16811" y="4091778"/>
            <a:ext cx="2722738" cy="20377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94503" y="48855"/>
            <a:ext cx="89009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45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/>
          <p:nvPr/>
        </p:nvPicPr>
        <p:blipFill>
          <a:blip r:embed="rId2"/>
          <a:srcRect r="-109" b="-13"/>
          <a:stretch>
            <a:fillRect/>
          </a:stretch>
        </p:blipFill>
        <p:spPr bwMode="auto">
          <a:xfrm rot="390351">
            <a:off x="5694823" y="306362"/>
            <a:ext cx="1714512" cy="315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4358" y="3618122"/>
            <a:ext cx="2048237" cy="2894930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1131376" y="976393"/>
            <a:ext cx="1828800" cy="49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" descr="F:\Завуч СОШ 16\Фото все\функц грамотность\e2943318-8a42-4310-a03e-63e6a4e707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5904" y="305538"/>
            <a:ext cx="2251049" cy="168828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 r="-130" b="-1"/>
          <a:stretch>
            <a:fillRect/>
          </a:stretch>
        </p:blipFill>
        <p:spPr bwMode="auto">
          <a:xfrm rot="21023164">
            <a:off x="3440608" y="3938080"/>
            <a:ext cx="2250642" cy="308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7496" y="3518031"/>
            <a:ext cx="2057479" cy="12314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2962" y="2080243"/>
            <a:ext cx="2260299" cy="1537879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-47267" y="27067"/>
            <a:ext cx="3744056" cy="62324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внеурочной деятельности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читательской грамотности», «Функциональная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биограмотность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«Финансовая грамотность»</a:t>
            </a:r>
          </a:p>
          <a:p>
            <a:pPr marL="342900" lvl="0" indent="-3429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портале РЭШ</a:t>
            </a:r>
          </a:p>
          <a:p>
            <a:pPr marL="342900" lvl="0" indent="-3429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 формирования функциональной грамотности </a:t>
            </a:r>
          </a:p>
          <a:p>
            <a:pPr marL="342900" lvl="0" indent="-3429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Scince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Slam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lvl="0" indent="-3429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«Самое функциональное портфолио»</a:t>
            </a:r>
          </a:p>
          <a:p>
            <a:pPr marL="342900" lvl="0" indent="-3429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по составлению задач по функциональной грамотности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«Задачи для жизни»</a:t>
            </a:r>
          </a:p>
          <a:p>
            <a:pPr marL="342900" lvl="0" indent="-3429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«День Функциональной грамотности»</a:t>
            </a:r>
          </a:p>
          <a:p>
            <a:pPr marL="342900" lvl="0" indent="-3429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Образовательный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Научные сокровища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51409" y="18754"/>
            <a:ext cx="888053" cy="957639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2692542044"/>
              </p:ext>
            </p:extLst>
          </p:nvPr>
        </p:nvGraphicFramePr>
        <p:xfrm>
          <a:off x="7379749" y="667996"/>
          <a:ext cx="4516368" cy="290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xmlns="" val="583912756"/>
              </p:ext>
            </p:extLst>
          </p:nvPr>
        </p:nvGraphicFramePr>
        <p:xfrm>
          <a:off x="7491978" y="3602311"/>
          <a:ext cx="4516368" cy="3057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34237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 стрелкой 9"/>
          <p:cNvCxnSpPr/>
          <p:nvPr/>
        </p:nvCxnSpPr>
        <p:spPr>
          <a:xfrm flipH="1">
            <a:off x="1131376" y="976393"/>
            <a:ext cx="1828800" cy="49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4330930" y="290946"/>
            <a:ext cx="4349801" cy="38374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Сетевое</a:t>
            </a:r>
            <a:r>
              <a:rPr kumimoji="0" lang="ru-RU" sz="2400" b="1" i="0" u="none" strike="noStrike" kern="1200" cap="sm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взаимодействие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518565640"/>
              </p:ext>
            </p:extLst>
          </p:nvPr>
        </p:nvGraphicFramePr>
        <p:xfrm>
          <a:off x="7553323" y="976393"/>
          <a:ext cx="4362452" cy="3852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3502012266"/>
              </p:ext>
            </p:extLst>
          </p:nvPr>
        </p:nvGraphicFramePr>
        <p:xfrm>
          <a:off x="3381375" y="982493"/>
          <a:ext cx="4314825" cy="365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4900611" y="2921348"/>
            <a:ext cx="457201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53100" y="2300580"/>
            <a:ext cx="457201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81722" y="2896016"/>
            <a:ext cx="457201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686924" y="2131303"/>
            <a:ext cx="457201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915524" y="2921348"/>
            <a:ext cx="457201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953625" y="2756596"/>
            <a:ext cx="457201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8801" y="4687108"/>
            <a:ext cx="3350104" cy="1936780"/>
          </a:xfrm>
          <a:prstGeom prst="rect">
            <a:avLst/>
          </a:prstGeom>
        </p:spPr>
      </p:pic>
      <p:pic>
        <p:nvPicPr>
          <p:cNvPr id="30" name="Рисунок 29" descr="Конференция Сочи.jpg"/>
          <p:cNvPicPr>
            <a:picLocks noChangeAspect="1"/>
          </p:cNvPicPr>
          <p:nvPr/>
        </p:nvPicPr>
        <p:blipFill rotWithShape="1">
          <a:blip r:embed="rId5"/>
          <a:srcRect r="34" b="-7"/>
          <a:stretch/>
        </p:blipFill>
        <p:spPr>
          <a:xfrm>
            <a:off x="3661027" y="4809302"/>
            <a:ext cx="2320673" cy="165828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3" y="4742486"/>
            <a:ext cx="3458031" cy="184280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1184" y="4829175"/>
            <a:ext cx="2341485" cy="17561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47" y="951918"/>
            <a:ext cx="3296528" cy="18517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925" y="2850371"/>
            <a:ext cx="3269853" cy="18367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63808" y="19238"/>
            <a:ext cx="89009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684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69" b="-5"/>
          <a:stretch/>
        </p:blipFill>
        <p:spPr>
          <a:xfrm>
            <a:off x="2427729" y="5596922"/>
            <a:ext cx="1007535" cy="12462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4958744" y="1383532"/>
            <a:ext cx="1949147" cy="2757100"/>
          </a:xfrm>
          <a:prstGeom prst="rect">
            <a:avLst/>
          </a:prstGeom>
        </p:spPr>
      </p:pic>
      <p:sp>
        <p:nvSpPr>
          <p:cNvPr id="14" name="Содержимое 2"/>
          <p:cNvSpPr txBox="1">
            <a:spLocks/>
          </p:cNvSpPr>
          <p:nvPr/>
        </p:nvSpPr>
        <p:spPr>
          <a:xfrm>
            <a:off x="186804" y="428570"/>
            <a:ext cx="3952285" cy="54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/>
          <a:p>
            <a:pPr marL="457200" lvl="0" indent="-4572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Разработано нормативно-правовое и программно-методическое обеспечение инновационного проекта, 16 положений.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 typeface="+mj-lt"/>
              <a:buAutoNum type="arabicPeriod"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Издана программа внутрифирменного обучения педагогических работников «Повышение уровня компетентности педагогических работников по формированию и оценке функциональной грамотности».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 typeface="+mj-lt"/>
              <a:buAutoNum type="arabicPeriod"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 «Навигатор функциональной грамотности».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 typeface="+mj-lt"/>
              <a:buAutoNum type="arabicPeriod"/>
              <a:tabLst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Опубликовано 8 статей в педагогические журналы и сборники всероссийских, международных и межрегиональных конференций.</a:t>
            </a:r>
          </a:p>
          <a:p>
            <a:pPr marL="457200" lvl="0" indent="-457200">
              <a:spcBef>
                <a:spcPts val="600"/>
              </a:spcBef>
              <a:buClr>
                <a:srgbClr val="0F6FC6"/>
              </a:buClr>
              <a:buSzPct val="70000"/>
              <a:buFont typeface="+mj-lt"/>
              <a:buAutoNum type="arabicPeriod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педагогов школы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прошли </a:t>
            </a:r>
            <a:r>
              <a:rPr lang="ru-RU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курсы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повышения квалификации в ГБОУ ИРО КК по формированию функциональной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грамотности.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Tx/>
              <a:buNone/>
              <a:tabLst/>
              <a:defRPr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Tx/>
              <a:buNone/>
              <a:tabLst/>
              <a:defRPr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6FC6"/>
              </a:buClr>
              <a:buSzPct val="70000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3806" y="388355"/>
            <a:ext cx="4413887" cy="2798307"/>
          </a:xfrm>
          <a:prstGeom prst="rect">
            <a:avLst/>
          </a:prstGeom>
        </p:spPr>
      </p:pic>
      <p:sp>
        <p:nvSpPr>
          <p:cNvPr id="17" name="Содержимое 2"/>
          <p:cNvSpPr txBox="1">
            <a:spLocks/>
          </p:cNvSpPr>
          <p:nvPr/>
        </p:nvSpPr>
        <p:spPr>
          <a:xfrm>
            <a:off x="6741622" y="3139890"/>
            <a:ext cx="5857922" cy="5715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>
            <a:normAutofit fontScale="25000" lnSpcReduction="20000"/>
          </a:bodyPr>
          <a:lstStyle/>
          <a:p>
            <a:pPr marL="274320" indent="-274320" algn="ctr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r>
              <a:rPr lang="ru-RU" sz="1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  <a:p>
            <a:pPr marL="274320" indent="-274320" algn="ctr">
              <a:spcBef>
                <a:spcPts val="600"/>
              </a:spcBef>
              <a:buClr>
                <a:srgbClr val="0F6FC6"/>
              </a:buClr>
              <a:buSzPct val="70000"/>
              <a:defRPr/>
            </a:pPr>
            <a:endParaRPr lang="ru-RU" sz="4400" b="1" dirty="0">
              <a:solidFill>
                <a:srgbClr val="0BD0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98298" y="3863698"/>
            <a:ext cx="4012778" cy="1938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целью заключения договора о сетевом взаимодействии, направьте свои данные на электронную почту  </a:t>
            </a:r>
            <a:r>
              <a:rPr lang="en-US" sz="2000" u="sng" dirty="0">
                <a:solidFill>
                  <a:prstClr val="black"/>
                </a:solidFill>
                <a:latin typeface="Century Schoolbook"/>
              </a:rPr>
              <a:t>school16kusch@yandex.ru</a:t>
            </a:r>
            <a:r>
              <a:rPr lang="ru-RU" sz="2000" u="sng" dirty="0">
                <a:solidFill>
                  <a:prstClr val="black"/>
                </a:solidFill>
                <a:latin typeface="Century Schoolbook"/>
              </a:rPr>
              <a:t>  </a:t>
            </a:r>
            <a:r>
              <a:rPr lang="ru-RU" sz="20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8(861) 68-5-48-83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8557" y="3711394"/>
            <a:ext cx="2498053" cy="17684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9525" y="3434051"/>
            <a:ext cx="1478750" cy="2097285"/>
          </a:xfrm>
          <a:prstGeom prst="rect">
            <a:avLst/>
          </a:prstGeom>
        </p:spPr>
      </p:pic>
      <p:pic>
        <p:nvPicPr>
          <p:cNvPr id="16" name="Рисунок 15" descr="Гродно Пажитнева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3995" y="665790"/>
            <a:ext cx="2309811" cy="145517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68993" y="144878"/>
            <a:ext cx="89009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54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719</TotalTime>
  <Words>311</Words>
  <Application>Microsoft Office PowerPoint</Application>
  <PresentationFormat>Произвольный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Рамка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Алина</cp:lastModifiedBy>
  <cp:revision>130</cp:revision>
  <cp:lastPrinted>2022-09-01T20:21:12Z</cp:lastPrinted>
  <dcterms:created xsi:type="dcterms:W3CDTF">2022-08-23T15:40:42Z</dcterms:created>
  <dcterms:modified xsi:type="dcterms:W3CDTF">2022-09-06T19:42:32Z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365448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