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7" r:id="rId2"/>
    <p:sldId id="273" r:id="rId3"/>
    <p:sldId id="259" r:id="rId4"/>
    <p:sldId id="262" r:id="rId5"/>
    <p:sldId id="267" r:id="rId6"/>
    <p:sldId id="275" r:id="rId7"/>
    <p:sldId id="266" r:id="rId8"/>
    <p:sldId id="279" r:id="rId9"/>
    <p:sldId id="276" r:id="rId10"/>
    <p:sldId id="278" r:id="rId11"/>
    <p:sldId id="272" r:id="rId12"/>
    <p:sldId id="27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D6B"/>
    <a:srgbClr val="C89058"/>
    <a:srgbClr val="996633"/>
    <a:srgbClr val="734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9F56B-9D93-42D5-B123-4839C969813F}" type="doc">
      <dgm:prSet loTypeId="urn:microsoft.com/office/officeart/2005/8/layout/hierarchy3" loCatId="hierarchy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857ADCB2-837E-4DA7-85AB-49D3243A993D}" type="pres">
      <dgm:prSet presAssocID="{0DA9F56B-9D93-42D5-B123-4839C96981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AF3EB26-0285-4875-A2BE-0E8825ADD463}" type="presOf" srcId="{0DA9F56B-9D93-42D5-B123-4839C969813F}" destId="{857ADCB2-837E-4DA7-85AB-49D3243A993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2307-A7BA-49E0-A8EB-D8099D5974F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1A303-A41F-4F6F-AE4B-8F7B01DB7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1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6;&#1089;6-&#1090;&#1086;&#1087;&#1086;&#1083;&#1077;&#1082;.&#1088;&#1092;/" TargetMode="External"/><Relationship Id="rId2" Type="http://schemas.openxmlformats.org/officeDocument/2006/relationships/hyperlink" Target="mailto:bulatova826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.jpeg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3216" y="236510"/>
            <a:ext cx="7092280" cy="1786117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207" y="3356992"/>
            <a:ext cx="89878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«Приобщение дошкольников к миру профессий»</a:t>
            </a:r>
            <a:endParaRPr lang="ru-RU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16" y="620688"/>
            <a:ext cx="6876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– детский сад общеразвивающего вида №6 станицы Калининской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21738" y="2926470"/>
            <a:ext cx="3546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инновационного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301208"/>
            <a:ext cx="5363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старший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Л.И.,               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Литвиненко Н.М.,                                                      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Попова Ю.А.,     воспитатели: 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Стусенко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Животовская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М.Е.</a:t>
            </a: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 flipH="1">
            <a:off x="53237" y="1772816"/>
            <a:ext cx="3438128" cy="1153654"/>
          </a:xfrm>
          <a:prstGeom prst="wedgeRectCallout">
            <a:avLst>
              <a:gd name="adj1" fmla="val -21524"/>
              <a:gd name="adj2" fmla="val 9235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258" y="1726141"/>
            <a:ext cx="3408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реализации проекта  краевой инновационной </a:t>
            </a:r>
            <a:r>
              <a:rPr lang="ru-RU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en-US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КИП 2020)</a:t>
            </a:r>
            <a:endParaRPr lang="ru-RU" i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(Второй этап 2022)</a:t>
            </a:r>
            <a:endParaRPr lang="ru-RU" i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 descr="C:\Users\Женя\Desktop\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970246" cy="228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7856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46089"/>
            <a:ext cx="8784976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накопленного опыта реализации проекта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 ( публикация в СМИ)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1932432" cy="273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1779576" cy="251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6872" y="3605776"/>
            <a:ext cx="1932432" cy="27310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29" y="4005064"/>
            <a:ext cx="1932432" cy="2731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5384" y="1487432"/>
            <a:ext cx="1932432" cy="27310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2750" r="3974" b="2750"/>
          <a:stretch/>
        </p:blipFill>
        <p:spPr>
          <a:xfrm>
            <a:off x="6360416" y="3852834"/>
            <a:ext cx="1806688" cy="258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255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24744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планируются к выпуску в 2023-2024 году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 в профессию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Программе «Первые шаги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профессию»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методических материалов по ознакомлению с миром профессий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для дошкольников по ознакомлению детей с миром профессий.</a:t>
            </a:r>
          </a:p>
        </p:txBody>
      </p:sp>
    </p:spTree>
    <p:extLst>
      <p:ext uri="{BB962C8B-B14F-4D97-AF65-F5344CB8AC3E}">
        <p14:creationId xmlns:p14="http://schemas.microsoft.com/office/powerpoint/2010/main" val="38776458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8784976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- детский сад общеразвивающего вида №6 станицы Калининской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353780 Краснодарский край, Калининский район, ст. Калининская, ул. Фадеева, 68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bulatova826@gmail.com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ДОУ: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http://www.дс6-тополек.рф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8(86163) 22-7-40; 24-3-88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открыт для партнерства 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278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785A58-35A1-41F5-A7AD-4DF6D25EE03E}"/>
              </a:ext>
            </a:extLst>
          </p:cNvPr>
          <p:cNvSpPr/>
          <p:nvPr/>
        </p:nvSpPr>
        <p:spPr>
          <a:xfrm>
            <a:off x="179512" y="215678"/>
            <a:ext cx="878497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Обобщение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 о профессиях в процессе совместной и самостоятельной деятельности детей через «погружение» в реальные практические ситуации.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99FADC3-C7F4-4595-AE41-847284268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720017"/>
              </p:ext>
            </p:extLst>
          </p:nvPr>
        </p:nvGraphicFramePr>
        <p:xfrm>
          <a:off x="107504" y="1556792"/>
          <a:ext cx="8928992" cy="503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0FEC523-3335-4868-813E-14E47566CAD9}"/>
              </a:ext>
            </a:extLst>
          </p:cNvPr>
          <p:cNvSpPr/>
          <p:nvPr/>
        </p:nvSpPr>
        <p:spPr>
          <a:xfrm>
            <a:off x="683568" y="1628800"/>
            <a:ext cx="8136904" cy="8580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 реализации инновационного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 своевременной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механизмов инновационной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1161448-90CB-456F-8A18-51480BA8DC85}"/>
              </a:ext>
            </a:extLst>
          </p:cNvPr>
          <p:cNvSpPr/>
          <p:nvPr/>
        </p:nvSpPr>
        <p:spPr>
          <a:xfrm>
            <a:off x="714055" y="2702860"/>
            <a:ext cx="8136904" cy="654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сетевое взаимодействие с социальными партнерами дошкольного учреждения в процессе реализации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67220EC-1BCD-4A77-A618-7C5395A1B70D}"/>
              </a:ext>
            </a:extLst>
          </p:cNvPr>
          <p:cNvSpPr/>
          <p:nvPr/>
        </p:nvSpPr>
        <p:spPr>
          <a:xfrm>
            <a:off x="693694" y="3717032"/>
            <a:ext cx="8126778" cy="5700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продукты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338B884-86B4-48C9-86F8-C938CDBC79C6}"/>
              </a:ext>
            </a:extLst>
          </p:cNvPr>
          <p:cNvSpPr/>
          <p:nvPr/>
        </p:nvSpPr>
        <p:spPr>
          <a:xfrm>
            <a:off x="678249" y="4680777"/>
            <a:ext cx="81369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Популяризировать полученные результаты инновационной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на различных уровнях и определить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дальнейшие перспективы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026FED9-79AD-431D-B597-FE652655826F}"/>
              </a:ext>
            </a:extLst>
          </p:cNvPr>
          <p:cNvSpPr/>
          <p:nvPr/>
        </p:nvSpPr>
        <p:spPr>
          <a:xfrm>
            <a:off x="693694" y="5589240"/>
            <a:ext cx="812677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активного участия родителей в совместной с детьми познавательной и продуктивной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B8389CB-AD09-42FF-9951-1D35626BE9C5}"/>
              </a:ext>
            </a:extLst>
          </p:cNvPr>
          <p:cNvSpPr/>
          <p:nvPr/>
        </p:nvSpPr>
        <p:spPr>
          <a:xfrm>
            <a:off x="323528" y="1162580"/>
            <a:ext cx="3168352" cy="3942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4506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309052"/>
            <a:ext cx="885698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проекта: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80728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проекта состоит в разработке современной комплексной системы ранней профориентации дошкольников, состоящей из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среды путем организации научно0исследовательской работы и коллективной творческой деятельности (что позволит построить образовательную деятельность на основе индивидуальных особенностей каждого ребенка, при этом ребенок активный пользователь при выборе деятельности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 детей и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взрослых;</a:t>
            </a:r>
          </a:p>
          <a:p>
            <a:pPr algn="just"/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взаимопосещения детей групп разной профессиональной направленности, нацеленной на обмен опытом между воспитанниками.</a:t>
            </a:r>
          </a:p>
          <a:p>
            <a:pPr algn="just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398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9422" y="155104"/>
            <a:ext cx="8723353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89422" y="1437136"/>
            <a:ext cx="2376263" cy="2367783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97141" y="4617943"/>
            <a:ext cx="2667341" cy="213390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6372200" y="1437136"/>
            <a:ext cx="2376264" cy="252028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258" y="2755188"/>
            <a:ext cx="2552333" cy="2169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x-none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ценк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инновационной деятельности 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64203" y="4480612"/>
            <a:ext cx="3071088" cy="2271233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7708694">
            <a:off x="2841342" y="4173788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539922">
            <a:off x="5561445" y="4162337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954005">
            <a:off x="2918619" y="2840492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5844297" y="2910023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91337" y="848271"/>
            <a:ext cx="2844809" cy="17310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4223642" y="2570041"/>
            <a:ext cx="350325" cy="38902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" y="1437136"/>
            <a:ext cx="2898650" cy="2367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57" y="786325"/>
            <a:ext cx="3052424" cy="1834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289" y="1437136"/>
            <a:ext cx="2887473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923" y="4480612"/>
            <a:ext cx="3269077" cy="23773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05" y="4617943"/>
            <a:ext cx="3085211" cy="22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768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3" y="246089"/>
            <a:ext cx="878497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продукты за второй  период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/>
          <a:stretch/>
        </p:blipFill>
        <p:spPr>
          <a:xfrm>
            <a:off x="397578" y="980728"/>
            <a:ext cx="2773714" cy="4071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2540" b="2540"/>
          <a:stretch/>
        </p:blipFill>
        <p:spPr>
          <a:xfrm>
            <a:off x="3315308" y="2026791"/>
            <a:ext cx="2696852" cy="3819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473177"/>
            <a:ext cx="2808313" cy="39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165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42852"/>
            <a:ext cx="8784976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565952">
            <a:off x="3557510" y="3046459"/>
            <a:ext cx="690376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354988">
            <a:off x="3088459" y="2498112"/>
            <a:ext cx="700738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69794" y="2726207"/>
            <a:ext cx="1105271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ст. Калининской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62728">
            <a:off x="3860157" y="1818583"/>
            <a:ext cx="106832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- д/с №2 ст. Калининской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7509863">
            <a:off x="2622741" y="2353534"/>
            <a:ext cx="781276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234712">
            <a:off x="2890444" y="1421787"/>
            <a:ext cx="1063062" cy="8177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 - д/с №1 ст.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Калининской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5344741">
            <a:off x="2037193" y="2306775"/>
            <a:ext cx="714623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0797892">
            <a:off x="1741515" y="1440253"/>
            <a:ext cx="1083717" cy="806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д/с №3 ст. </a:t>
            </a:r>
            <a:r>
              <a:rPr lang="ru-RU" sz="1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Старовеличковской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4112741">
            <a:off x="1313653" y="2509326"/>
            <a:ext cx="797301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419849">
            <a:off x="659542" y="1668111"/>
            <a:ext cx="942949" cy="844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д/с №5 ст.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Старовеличковской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1817440">
            <a:off x="1202113" y="3341426"/>
            <a:ext cx="751873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641" y="2586863"/>
            <a:ext cx="1033179" cy="863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д/с №9 ст.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Старовеличковской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0080318">
            <a:off x="1249077" y="4253385"/>
            <a:ext cx="782252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800" y="4274271"/>
            <a:ext cx="1004832" cy="9060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–д/с №14 ст. Гривенской</a:t>
            </a:r>
          </a:p>
        </p:txBody>
      </p:sp>
      <p:sp>
        <p:nvSpPr>
          <p:cNvPr id="23" name="Стрелка вправо 22"/>
          <p:cNvSpPr/>
          <p:nvPr/>
        </p:nvSpPr>
        <p:spPr>
          <a:xfrm rot="1128236">
            <a:off x="3377286" y="3582649"/>
            <a:ext cx="773884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03720" y="3488662"/>
            <a:ext cx="995859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– д/с №13 х. Лебеди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2908880" y="4799078"/>
            <a:ext cx="484632" cy="63833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94504" y="5395241"/>
            <a:ext cx="1083305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             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08258"/>
              </p:ext>
            </p:extLst>
          </p:nvPr>
        </p:nvGraphicFramePr>
        <p:xfrm>
          <a:off x="6118832" y="1040348"/>
          <a:ext cx="1681920" cy="237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PDF" r:id="rId3" imgW="5667375" imgH="8010525" progId="">
                  <p:embed/>
                </p:oleObj>
              </mc:Choice>
              <mc:Fallback>
                <p:oleObj name="PDF" r:id="rId3" imgW="5667375" imgH="8010525" progId="">
                  <p:embed/>
                  <p:pic>
                    <p:nvPicPr>
                      <p:cNvPr id="0" name="Picture 6" descr="rId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832" y="1040348"/>
                        <a:ext cx="1681920" cy="2373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54240"/>
              </p:ext>
            </p:extLst>
          </p:nvPr>
        </p:nvGraphicFramePr>
        <p:xfrm>
          <a:off x="7320305" y="763988"/>
          <a:ext cx="1523578" cy="215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PDF" r:id="rId5" imgW="5667375" imgH="8010525" progId="">
                  <p:embed/>
                </p:oleObj>
              </mc:Choice>
              <mc:Fallback>
                <p:oleObj name="PDF" r:id="rId5" imgW="5667375" imgH="8010525" progId="">
                  <p:embed/>
                  <p:pic>
                    <p:nvPicPr>
                      <p:cNvPr id="0" name="Picture 5" descr="rId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305" y="763988"/>
                        <a:ext cx="1523578" cy="2150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7266"/>
              </p:ext>
            </p:extLst>
          </p:nvPr>
        </p:nvGraphicFramePr>
        <p:xfrm>
          <a:off x="5656448" y="2501473"/>
          <a:ext cx="1638650" cy="231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PDF" r:id="rId7" imgW="5667375" imgH="8010525" progId="">
                  <p:embed/>
                </p:oleObj>
              </mc:Choice>
              <mc:Fallback>
                <p:oleObj name="PDF" r:id="rId7" imgW="5667375" imgH="8010525" progId="">
                  <p:embed/>
                  <p:pic>
                    <p:nvPicPr>
                      <p:cNvPr id="0" name="Picture 4" descr="rId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448" y="2501473"/>
                        <a:ext cx="1638650" cy="231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62147"/>
              </p:ext>
            </p:extLst>
          </p:nvPr>
        </p:nvGraphicFramePr>
        <p:xfrm>
          <a:off x="6903249" y="2568433"/>
          <a:ext cx="1482675" cy="209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PDF" r:id="rId9" imgW="5667375" imgH="8010525" progId="">
                  <p:embed/>
                </p:oleObj>
              </mc:Choice>
              <mc:Fallback>
                <p:oleObj name="PDF" r:id="rId9" imgW="5667375" imgH="8010525" progId="">
                  <p:embed/>
                  <p:pic>
                    <p:nvPicPr>
                      <p:cNvPr id="0" name="Picture 3" descr="rId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249" y="2568433"/>
                        <a:ext cx="1482675" cy="2092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621193"/>
              </p:ext>
            </p:extLst>
          </p:nvPr>
        </p:nvGraphicFramePr>
        <p:xfrm>
          <a:off x="5736287" y="4602399"/>
          <a:ext cx="1591680" cy="213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PDF" r:id="rId11" imgW="5667375" imgH="8010525" progId="">
                  <p:embed/>
                </p:oleObj>
              </mc:Choice>
              <mc:Fallback>
                <p:oleObj name="PDF" r:id="rId11" imgW="5667375" imgH="8010525" progId="">
                  <p:embed/>
                  <p:pic>
                    <p:nvPicPr>
                      <p:cNvPr id="0" name="Picture 2" descr="rId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287" y="4602399"/>
                        <a:ext cx="1591680" cy="2138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09893"/>
              </p:ext>
            </p:extLst>
          </p:nvPr>
        </p:nvGraphicFramePr>
        <p:xfrm>
          <a:off x="7175062" y="4447877"/>
          <a:ext cx="1597846" cy="225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PDF" r:id="rId13" imgW="5667375" imgH="8010525" progId="">
                  <p:embed/>
                </p:oleObj>
              </mc:Choice>
              <mc:Fallback>
                <p:oleObj name="PDF" r:id="rId13" imgW="5667375" imgH="8010525" progId="">
                  <p:embed/>
                  <p:pic>
                    <p:nvPicPr>
                      <p:cNvPr id="0" name="Picture 1" descr="rId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062" y="4447877"/>
                        <a:ext cx="1597846" cy="22549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7" descr="C:\Users\Женя\Desktop\99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95483" y="2851948"/>
            <a:ext cx="1726612" cy="20002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1954" y="5277284"/>
            <a:ext cx="972117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 - д/с №2 ст. Полтавской</a:t>
            </a:r>
          </a:p>
        </p:txBody>
      </p:sp>
      <p:sp>
        <p:nvSpPr>
          <p:cNvPr id="3" name="Стрелка вниз 2"/>
          <p:cNvSpPr/>
          <p:nvPr/>
        </p:nvSpPr>
        <p:spPr>
          <a:xfrm rot="18828773">
            <a:off x="3488530" y="4666580"/>
            <a:ext cx="484632" cy="63272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9491" y="3490332"/>
            <a:ext cx="916782" cy="934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МБДОУ- д/с №9 ст. Старощербиновская</a:t>
            </a:r>
          </a:p>
        </p:txBody>
      </p:sp>
      <p:sp>
        <p:nvSpPr>
          <p:cNvPr id="6" name="Стрелка вниз 5"/>
          <p:cNvSpPr/>
          <p:nvPr/>
        </p:nvSpPr>
        <p:spPr>
          <a:xfrm rot="5219848">
            <a:off x="1226615" y="3672672"/>
            <a:ext cx="484632" cy="81242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7236" y="5003175"/>
            <a:ext cx="9144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д/с №10 ст. </a:t>
            </a:r>
            <a:r>
              <a:rPr lang="ru-RU" sz="1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Старовеличковской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3825454">
            <a:off x="1428791" y="4789954"/>
            <a:ext cx="484632" cy="62833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09144" y="5354249"/>
            <a:ext cx="9144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– д/с №15 ст.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Новониколаевской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445624">
            <a:off x="2048258" y="4902882"/>
            <a:ext cx="484632" cy="47945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61515" y="4346304"/>
            <a:ext cx="126208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№2               г. Приморско-Ахтарск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3581648" y="4217909"/>
            <a:ext cx="481652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475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46089"/>
            <a:ext cx="8784976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накопленного опыта реализации проекта КИП</a:t>
            </a:r>
          </a:p>
        </p:txBody>
      </p:sp>
      <p:sp>
        <p:nvSpPr>
          <p:cNvPr id="4" name="Нашивка 3"/>
          <p:cNvSpPr/>
          <p:nvPr/>
        </p:nvSpPr>
        <p:spPr>
          <a:xfrm rot="5400000">
            <a:off x="3424062" y="4060276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0800000">
            <a:off x="7896194" y="4504931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1903469" y="1279957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19281"/>
            <a:ext cx="3096344" cy="23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254314"/>
            <a:ext cx="768163" cy="816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62" y="4537546"/>
            <a:ext cx="3069704" cy="2302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9" r="3814" b="8852"/>
          <a:stretch/>
        </p:blipFill>
        <p:spPr>
          <a:xfrm>
            <a:off x="5052062" y="1633809"/>
            <a:ext cx="3600400" cy="2448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40" y="4208481"/>
            <a:ext cx="3265331" cy="24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721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46089"/>
            <a:ext cx="878497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второго этапа «Фестиваль профессий»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927223"/>
            <a:ext cx="2637656" cy="197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36" y="971761"/>
            <a:ext cx="2720982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27223"/>
            <a:ext cx="2592288" cy="206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9" y="2626981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72" y="4806891"/>
            <a:ext cx="2729354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69" y="2883574"/>
            <a:ext cx="2609174" cy="194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" y="4484653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62" y="3007080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10" y="4804338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98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46089"/>
            <a:ext cx="8784976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накопленного опыта реализации проекта КИП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668" y="901589"/>
            <a:ext cx="2538593" cy="3587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8075" y="882727"/>
            <a:ext cx="2565287" cy="3625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2530" y="3584725"/>
            <a:ext cx="2529120" cy="3574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480" y="3650657"/>
            <a:ext cx="2501965" cy="35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2158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3517</TotalTime>
  <Words>497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user</cp:lastModifiedBy>
  <cp:revision>115</cp:revision>
  <dcterms:created xsi:type="dcterms:W3CDTF">2021-01-11T13:34:09Z</dcterms:created>
  <dcterms:modified xsi:type="dcterms:W3CDTF">2022-09-02T08:27:11Z</dcterms:modified>
</cp:coreProperties>
</file>