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3" r:id="rId4"/>
    <p:sldId id="258" r:id="rId5"/>
    <p:sldId id="264" r:id="rId6"/>
    <p:sldId id="266" r:id="rId7"/>
    <p:sldId id="259" r:id="rId8"/>
    <p:sldId id="267" r:id="rId9"/>
    <p:sldId id="260" r:id="rId10"/>
    <p:sldId id="262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563C8C4-3EE0-4B36-8233-649B382F3C9A}" type="datetimeFigureOut">
              <a:rPr lang="ru-RU" smtClean="0"/>
              <a:pPr/>
              <a:t>22.08.2018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65DC449-E6CC-4DC2-8574-06E7F8CEE8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3C8C4-3EE0-4B36-8233-649B382F3C9A}" type="datetimeFigureOut">
              <a:rPr lang="ru-RU" smtClean="0"/>
              <a:pPr/>
              <a:t>22.08.2018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DC449-E6CC-4DC2-8574-06E7F8CEE8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3C8C4-3EE0-4B36-8233-649B382F3C9A}" type="datetimeFigureOut">
              <a:rPr lang="ru-RU" smtClean="0"/>
              <a:pPr/>
              <a:t>22.08.2018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DC449-E6CC-4DC2-8574-06E7F8CEE8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563C8C4-3EE0-4B36-8233-649B382F3C9A}" type="datetimeFigureOut">
              <a:rPr lang="ru-RU" smtClean="0"/>
              <a:pPr/>
              <a:t>22.08.2018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65DC449-E6CC-4DC2-8574-06E7F8CEE8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563C8C4-3EE0-4B36-8233-649B382F3C9A}" type="datetimeFigureOut">
              <a:rPr lang="ru-RU" smtClean="0"/>
              <a:pPr/>
              <a:t>22.08.2018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65DC449-E6CC-4DC2-8574-06E7F8CEE8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3C8C4-3EE0-4B36-8233-649B382F3C9A}" type="datetimeFigureOut">
              <a:rPr lang="ru-RU" smtClean="0"/>
              <a:pPr/>
              <a:t>22.08.2018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DC449-E6CC-4DC2-8574-06E7F8CEE8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3C8C4-3EE0-4B36-8233-649B382F3C9A}" type="datetimeFigureOut">
              <a:rPr lang="ru-RU" smtClean="0"/>
              <a:pPr/>
              <a:t>22.08.2018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DC449-E6CC-4DC2-8574-06E7F8CEE8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563C8C4-3EE0-4B36-8233-649B382F3C9A}" type="datetimeFigureOut">
              <a:rPr lang="ru-RU" smtClean="0"/>
              <a:pPr/>
              <a:t>22.08.2018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65DC449-E6CC-4DC2-8574-06E7F8CEE8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3C8C4-3EE0-4B36-8233-649B382F3C9A}" type="datetimeFigureOut">
              <a:rPr lang="ru-RU" smtClean="0"/>
              <a:pPr/>
              <a:t>22.08.2018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DC449-E6CC-4DC2-8574-06E7F8CEE8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563C8C4-3EE0-4B36-8233-649B382F3C9A}" type="datetimeFigureOut">
              <a:rPr lang="ru-RU" smtClean="0"/>
              <a:pPr/>
              <a:t>22.08.2018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65DC449-E6CC-4DC2-8574-06E7F8CEE8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563C8C4-3EE0-4B36-8233-649B382F3C9A}" type="datetimeFigureOut">
              <a:rPr lang="ru-RU" smtClean="0"/>
              <a:pPr/>
              <a:t>22.08.2018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65DC449-E6CC-4DC2-8574-06E7F8CEE8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563C8C4-3EE0-4B36-8233-649B382F3C9A}" type="datetimeFigureOut">
              <a:rPr lang="ru-RU" smtClean="0"/>
              <a:pPr/>
              <a:t>22.08.2018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65DC449-E6CC-4DC2-8574-06E7F8CEE8F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5984" y="357166"/>
            <a:ext cx="4429156" cy="1470025"/>
          </a:xfrm>
        </p:spPr>
        <p:txBody>
          <a:bodyPr>
            <a:normAutofit/>
          </a:bodyPr>
          <a:lstStyle/>
          <a:p>
            <a:r>
              <a:rPr lang="ru-RU" b="1" dirty="0" smtClean="0"/>
              <a:t>Приём </a:t>
            </a:r>
            <a:br>
              <a:rPr lang="ru-RU" b="1" dirty="0" smtClean="0"/>
            </a:br>
            <a:r>
              <a:rPr lang="ru-RU" b="1" dirty="0" smtClean="0"/>
              <a:t>педагогической </a:t>
            </a:r>
            <a:br>
              <a:rPr lang="ru-RU" b="1" dirty="0" smtClean="0"/>
            </a:br>
            <a:r>
              <a:rPr lang="ru-RU" b="1" dirty="0" smtClean="0"/>
              <a:t>техники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14612" y="2285992"/>
            <a:ext cx="5929354" cy="2643206"/>
          </a:xfrm>
        </p:spPr>
        <p:txBody>
          <a:bodyPr>
            <a:normAutofit/>
          </a:bodyPr>
          <a:lstStyle/>
          <a:p>
            <a:r>
              <a:rPr lang="ru-RU" sz="6000" b="1" dirty="0" smtClean="0"/>
              <a:t>КЛЮЧЕВЫЕ СЛОВА</a:t>
            </a:r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000628" y="4714884"/>
            <a:ext cx="3500462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Выполнили:</a:t>
            </a:r>
          </a:p>
          <a:p>
            <a:endParaRPr lang="ru-RU" b="1" dirty="0" smtClean="0"/>
          </a:p>
          <a:p>
            <a:r>
              <a:rPr lang="ru-RU" dirty="0" smtClean="0"/>
              <a:t>	</a:t>
            </a:r>
            <a:r>
              <a:rPr lang="ru-RU" sz="2000" dirty="0" err="1" smtClean="0"/>
              <a:t>Булавинова</a:t>
            </a:r>
            <a:r>
              <a:rPr lang="ru-RU" sz="2000" dirty="0" smtClean="0"/>
              <a:t> Л.Е.</a:t>
            </a:r>
          </a:p>
          <a:p>
            <a:r>
              <a:rPr lang="ru-RU" sz="2000" dirty="0" smtClean="0"/>
              <a:t>	</a:t>
            </a:r>
            <a:r>
              <a:rPr lang="ru-RU" sz="2000" dirty="0" err="1" smtClean="0"/>
              <a:t>Непейвода</a:t>
            </a:r>
            <a:r>
              <a:rPr lang="ru-RU" sz="2000" dirty="0" smtClean="0"/>
              <a:t> Д.С.</a:t>
            </a:r>
          </a:p>
          <a:p>
            <a:r>
              <a:rPr lang="ru-RU" sz="2000" dirty="0" smtClean="0"/>
              <a:t>	Данилов Н.С.</a:t>
            </a:r>
            <a:endParaRPr lang="ru-RU" sz="2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Итог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На основе ключевых слов составляется рассказ-предположение или рассказ-подведение итогов какого-либо события. Главное - использовать в тексте все ключевые слова.</a:t>
            </a:r>
          </a:p>
          <a:p>
            <a:endParaRPr lang="ru-RU" dirty="0"/>
          </a:p>
        </p:txBody>
      </p:sp>
      <p:pic>
        <p:nvPicPr>
          <p:cNvPr id="4" name="Picture 4" descr="Картинки по запросу ключевые слов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3286124"/>
            <a:ext cx="5572164" cy="303077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Описание приема.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Учитель предлагает ученикам подобрать в тексте </a:t>
            </a:r>
            <a:r>
              <a:rPr lang="ru-RU" b="1" i="1" dirty="0" smtClean="0"/>
              <a:t>«ключевые слова»</a:t>
            </a:r>
            <a:r>
              <a:rPr lang="ru-RU" dirty="0" smtClean="0"/>
              <a:t>, которые являются наиболее важными или запоминающимися в изученном материале. </a:t>
            </a:r>
          </a:p>
          <a:p>
            <a:r>
              <a:rPr lang="ru-RU" dirty="0" smtClean="0"/>
              <a:t>Лучше всего указать и количество таких слов. Например, пять.</a:t>
            </a:r>
          </a:p>
          <a:p>
            <a:endParaRPr lang="ru-RU" dirty="0" smtClean="0"/>
          </a:p>
        </p:txBody>
      </p:sp>
      <p:pic>
        <p:nvPicPr>
          <p:cNvPr id="19458" name="Picture 2" descr="Картинки по запросу картинка текст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4643446"/>
            <a:ext cx="2357454" cy="1444759"/>
          </a:xfrm>
          <a:prstGeom prst="rect">
            <a:avLst/>
          </a:prstGeom>
          <a:noFill/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5929322" y="214290"/>
            <a:ext cx="2500330" cy="1285884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Wingdings"/>
              </a:rPr>
              <a:t></a:t>
            </a:r>
            <a:r>
              <a:rPr kumimoji="0" lang="ru-RU" sz="40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Wingdings"/>
              </a:rPr>
              <a:t>шаг</a:t>
            </a:r>
            <a:endParaRPr kumimoji="0" lang="ru-RU" sz="4000" b="0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9460" name="Picture 4" descr="Картинки по запросу ключевые слова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00430" y="4000504"/>
            <a:ext cx="4357718" cy="237022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Описание приема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Ученики должны обосновать свой выбор: в связи с чем они выбрали эти слова. Учитель организует </a:t>
            </a:r>
            <a:r>
              <a:rPr lang="ru-RU" b="1" i="1" dirty="0" smtClean="0"/>
              <a:t>обсуждение</a:t>
            </a:r>
            <a:r>
              <a:rPr lang="ru-RU" dirty="0" smtClean="0"/>
              <a:t>. Очень важно, чтобы оно было. В ходе дискуссии идёт не только многократное оперативное повторение данного блока информации, но и рефлексия учащихся, их осмысление значения выдвинутых слов.</a:t>
            </a:r>
          </a:p>
          <a:p>
            <a:endParaRPr lang="ru-RU" dirty="0"/>
          </a:p>
        </p:txBody>
      </p:sp>
      <p:pic>
        <p:nvPicPr>
          <p:cNvPr id="1026" name="Picture 2" descr="http://www.playcast.ru/uploads/2014/10/11/1017158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8926" y="4500570"/>
            <a:ext cx="4713388" cy="1881352"/>
          </a:xfrm>
          <a:prstGeom prst="rect">
            <a:avLst/>
          </a:prstGeom>
          <a:noFill/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5929322" y="214290"/>
            <a:ext cx="2500330" cy="1285884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Wingdings"/>
              </a:rPr>
              <a:t></a:t>
            </a:r>
            <a:r>
              <a:rPr kumimoji="0" lang="ru-RU" sz="40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Wingdings"/>
              </a:rPr>
              <a:t>шаг</a:t>
            </a:r>
            <a:endParaRPr kumimoji="0" lang="ru-RU" sz="4000" b="0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/>
              <a:t>Описание приема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 результате обсуждения на доске или в тетради фиксируются «ключевые слова». На последующих уроках учитель может написать их на доске или вывесить таблички, произнести устно.</a:t>
            </a:r>
          </a:p>
          <a:p>
            <a:endParaRPr lang="ru-RU" dirty="0"/>
          </a:p>
        </p:txBody>
      </p:sp>
      <p:pic>
        <p:nvPicPr>
          <p:cNvPr id="6146" name="Picture 2" descr="Похожее изображени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4000504"/>
            <a:ext cx="2928958" cy="1947758"/>
          </a:xfrm>
          <a:prstGeom prst="rect">
            <a:avLst/>
          </a:prstGeom>
          <a:noFill/>
        </p:spPr>
      </p:pic>
      <p:pic>
        <p:nvPicPr>
          <p:cNvPr id="6148" name="Picture 4" descr="Картинки по запросу писать в тетради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00562" y="4000504"/>
            <a:ext cx="2928958" cy="1952640"/>
          </a:xfrm>
          <a:prstGeom prst="rect">
            <a:avLst/>
          </a:prstGeom>
          <a:noFill/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5929322" y="214290"/>
            <a:ext cx="2500330" cy="1285884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Wingdings"/>
              </a:rPr>
              <a:t></a:t>
            </a:r>
            <a:r>
              <a:rPr kumimoji="0" lang="ru-RU" sz="40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Wingdings"/>
              </a:rPr>
              <a:t>шаг</a:t>
            </a:r>
            <a:endParaRPr kumimoji="0" lang="ru-RU" sz="4000" b="0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Описание приема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Ученики должны объяснить, в связи с чем упоминались эти слова. Полный ответ не требуется. Происходит своеобразная разминка перед более полным повторением ранее изученного материала. Хорошо, если в такой форме учащиеся неоднократно будут </a:t>
            </a:r>
            <a:r>
              <a:rPr lang="ru-RU" b="1" dirty="0" smtClean="0"/>
              <a:t>обращаться к ключевым словам прошлых тем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929322" y="214290"/>
            <a:ext cx="2500330" cy="1285884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Wingdings"/>
              </a:rPr>
              <a:t></a:t>
            </a:r>
            <a:r>
              <a:rPr kumimoji="0" lang="ru-RU" sz="40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Wingdings"/>
              </a:rPr>
              <a:t>шаг</a:t>
            </a:r>
            <a:endParaRPr kumimoji="0" lang="ru-RU" sz="4000" b="0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1506" name="AutoShape 2" descr="Картинки по запросу ответ на уроке"/>
          <p:cNvSpPr>
            <a:spLocks noChangeAspect="1" noChangeArrowheads="1"/>
          </p:cNvSpPr>
          <p:nvPr/>
        </p:nvSpPr>
        <p:spPr bwMode="auto">
          <a:xfrm>
            <a:off x="155575" y="-1608138"/>
            <a:ext cx="4486275" cy="33623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1508" name="AutoShape 4" descr="Картинки по запросу ответ на уроке"/>
          <p:cNvSpPr>
            <a:spLocks noChangeAspect="1" noChangeArrowheads="1"/>
          </p:cNvSpPr>
          <p:nvPr/>
        </p:nvSpPr>
        <p:spPr bwMode="auto">
          <a:xfrm>
            <a:off x="155575" y="-1608138"/>
            <a:ext cx="4486275" cy="33623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1510" name="Picture 6" descr="Похожее изображени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4572008"/>
            <a:ext cx="2428892" cy="1617734"/>
          </a:xfrm>
          <a:prstGeom prst="rect">
            <a:avLst/>
          </a:prstGeom>
          <a:noFill/>
        </p:spPr>
      </p:pic>
      <p:pic>
        <p:nvPicPr>
          <p:cNvPr id="21512" name="Picture 8" descr="Картинки по запросу ключевые слова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6314" y="4500570"/>
            <a:ext cx="3029549" cy="164781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Примеры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Работа с текстом. Текст напечатан на листах.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О чем этот текст? Как бы вы озаглавили его?</a:t>
            </a:r>
          </a:p>
          <a:p>
            <a:r>
              <a:rPr lang="ru-RU" dirty="0" smtClean="0"/>
              <a:t>Какие слова или словосочетания, а может быть, целые предложения, помогли вам определить тему текста?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14480" y="2214554"/>
            <a:ext cx="6357982" cy="22929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300" dirty="0"/>
              <a:t>Растровые графические изображения формируются в процессе сканирования существующих на бумаге или фото­пленке изображений и фотографий, а также при использова­нии цифровых фото- и видеокамер. Можно создать растровое графическое изображение непосредственно на компьютере с использованием графического редактора.</a:t>
            </a:r>
            <a:endParaRPr lang="ru-RU" sz="1300" dirty="0" smtClean="0"/>
          </a:p>
          <a:p>
            <a:r>
              <a:rPr lang="ru-RU" sz="1300" dirty="0"/>
              <a:t>Растровые изображения очень чувствительны к масшта­бированию (увеличению или уменьшению). При уменьше­нии растрового изображения несколько соседних точек пре­образуются в одну, поэтому теряется четкость мелких деталей изображения. При увеличении увеличивается раз­мер каждой точки и появляется ступенчатый эффект, кото­рый можно увидеть невооруженным глазом.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Примеры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с помощью загадок, заданий, логических упражнений вводим опорные слова (основного текста, с которым будем работать на уроке) и предлагаем детям по опорным словам придумать свой сюжет (рассказ, сказку, стихотворение...). Таким образом мы привлекаем внимание детей к основному тексту.</a:t>
            </a:r>
            <a:br>
              <a:rPr lang="ru-RU" dirty="0" smtClean="0"/>
            </a:br>
            <a:endParaRPr lang="ru-RU" dirty="0" smtClean="0"/>
          </a:p>
          <a:p>
            <a:endParaRPr lang="ru-RU" dirty="0"/>
          </a:p>
        </p:txBody>
      </p:sp>
      <p:pic>
        <p:nvPicPr>
          <p:cNvPr id="5122" name="Picture 2" descr="Картинки по запросу сказк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60" y="4429132"/>
            <a:ext cx="2376680" cy="1911089"/>
          </a:xfrm>
          <a:prstGeom prst="rect">
            <a:avLst/>
          </a:prstGeom>
          <a:noFill/>
        </p:spPr>
      </p:pic>
      <p:pic>
        <p:nvPicPr>
          <p:cNvPr id="5130" name="Picture 10" descr="Картинки по запросу стихотворение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43504" y="4572008"/>
            <a:ext cx="2133600" cy="1600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714348" y="642918"/>
            <a:ext cx="7286676" cy="5419764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t">
            <a:normAutofit fontScale="975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600" dirty="0" smtClean="0">
                <a:ln w="18415" cmpd="sng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+mj-ea"/>
                <a:cs typeface="+mj-cs"/>
              </a:rPr>
              <a:t>Игра «Назови сказку»</a:t>
            </a:r>
          </a:p>
          <a:p>
            <a:pPr marL="742950" marR="0" lvl="0" indent="-7429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ru-RU" sz="3600" b="0" i="0" u="none" strike="noStrike" kern="1200" cap="none" spc="0" normalizeH="0" baseline="0" noProof="0" dirty="0" smtClean="0">
                <a:ln w="18415" cmpd="sng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Мачеха, сёстры,</a:t>
            </a:r>
            <a:r>
              <a:rPr kumimoji="0" lang="ru-RU" sz="3600" b="0" i="0" u="none" strike="noStrike" kern="1200" cap="none" spc="0" normalizeH="0" noProof="0" dirty="0" smtClean="0">
                <a:ln w="18415" cmpd="sng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работа, бал, принц, туфелька.</a:t>
            </a:r>
          </a:p>
          <a:p>
            <a:pPr marL="742950" marR="0" lvl="0" indent="-7429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ru-RU" sz="3600" baseline="0" dirty="0" smtClean="0">
                <a:ln w="18415" cmpd="sng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+mj-ea"/>
                <a:cs typeface="+mj-cs"/>
              </a:rPr>
              <a:t>Емеля, щука, желания, царь.</a:t>
            </a:r>
          </a:p>
          <a:p>
            <a:pPr marL="742950" marR="0" lvl="0" indent="-7429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ru-RU" sz="3600" b="0" i="0" u="none" strike="noStrike" kern="1200" cap="none" spc="0" normalizeH="0" baseline="0" noProof="0" dirty="0" smtClean="0">
                <a:ln w="18415" cmpd="sng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Отец, три сына, пшеница, кобылица, конёк, царь.</a:t>
            </a:r>
          </a:p>
          <a:p>
            <a:pPr marL="742950" marR="0" lvl="0" indent="-7429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ru-RU" sz="3600" dirty="0" smtClean="0">
              <a:ln w="18415" cmpd="sng">
                <a:solidFill>
                  <a:srgbClr val="002060"/>
                </a:solidFill>
                <a:prstDash val="solid"/>
              </a:ln>
              <a:solidFill>
                <a:srgbClr val="00206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742950" marR="0" lvl="0" indent="-7429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3600" b="0" i="0" u="none" strike="noStrike" kern="1200" cap="none" spc="0" normalizeH="0" baseline="0" noProof="0" dirty="0" smtClean="0">
                <a:ln w="18415" cmpd="sng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-Что помогло угадать сказку?</a:t>
            </a:r>
          </a:p>
          <a:p>
            <a:pPr marL="742950" marR="0" lvl="0" indent="-74295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3600" dirty="0" smtClean="0">
                <a:ln w="18415" cmpd="sng">
                  <a:solidFill>
                    <a:srgbClr val="002060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+mj-ea"/>
                <a:cs typeface="+mj-cs"/>
              </a:rPr>
              <a:t>-Как называются такие слова?</a:t>
            </a:r>
            <a:endParaRPr kumimoji="0" lang="ru-RU" sz="3600" b="0" i="0" u="none" strike="noStrike" kern="1200" cap="none" spc="0" normalizeH="0" baseline="0" noProof="0" dirty="0">
              <a:ln w="18415" cmpd="sng">
                <a:solidFill>
                  <a:srgbClr val="002060"/>
                </a:solidFill>
                <a:prstDash val="solid"/>
              </a:ln>
              <a:solidFill>
                <a:srgbClr val="00206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Применение приема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Этот приём очень эффективен </a:t>
            </a:r>
            <a:r>
              <a:rPr lang="ru-RU" b="1" dirty="0" smtClean="0"/>
              <a:t>при работе с текстом</a:t>
            </a:r>
            <a:r>
              <a:rPr lang="ru-RU" dirty="0" smtClean="0"/>
              <a:t> (подготовка к сочинению-описанию, к изложению, к написанию свободного диктанта, при выполнении комплексного анализа текста, особенно ценен этот приём при работе с частями С-1и С-2 при подготовке к экзаменам). Также его можно использовать на всех типах </a:t>
            </a:r>
            <a:r>
              <a:rPr lang="ru-RU" b="1" dirty="0" smtClean="0"/>
              <a:t>уроков по развитию речи</a:t>
            </a:r>
            <a:r>
              <a:rPr lang="ru-RU" dirty="0" smtClean="0"/>
              <a:t>. По записанным ключевым словам можно придумать рассказ или, расставив их в определенной последовательности, на стадии осмысления искать подтверждение своим предположениям, расширяя материал. По ключевым словам легче выполнить любую творческую работу.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66</TotalTime>
  <Words>502</Words>
  <Application>Microsoft Office PowerPoint</Application>
  <PresentationFormat>Экран (4:3)</PresentationFormat>
  <Paragraphs>45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Эркер</vt:lpstr>
      <vt:lpstr>Приём  педагогической  техники </vt:lpstr>
      <vt:lpstr>Описание приема.</vt:lpstr>
      <vt:lpstr>Описание приема</vt:lpstr>
      <vt:lpstr>Описание приема</vt:lpstr>
      <vt:lpstr>Описание приема</vt:lpstr>
      <vt:lpstr>Примеры</vt:lpstr>
      <vt:lpstr>Примеры</vt:lpstr>
      <vt:lpstr>Слайд 8</vt:lpstr>
      <vt:lpstr>Применение приема</vt:lpstr>
      <vt:lpstr>Итог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9</cp:revision>
  <dcterms:created xsi:type="dcterms:W3CDTF">2018-08-22T06:24:10Z</dcterms:created>
  <dcterms:modified xsi:type="dcterms:W3CDTF">2018-08-22T07:31:54Z</dcterms:modified>
</cp:coreProperties>
</file>