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9"/>
  </p:notesMasterIdLst>
  <p:handoutMasterIdLst>
    <p:handoutMasterId r:id="rId30"/>
  </p:handoutMasterIdLst>
  <p:sldIdLst>
    <p:sldId id="399" r:id="rId3"/>
    <p:sldId id="400" r:id="rId4"/>
    <p:sldId id="401" r:id="rId5"/>
    <p:sldId id="402" r:id="rId6"/>
    <p:sldId id="306" r:id="rId7"/>
    <p:sldId id="380" r:id="rId8"/>
    <p:sldId id="381" r:id="rId9"/>
    <p:sldId id="403" r:id="rId10"/>
    <p:sldId id="410" r:id="rId11"/>
    <p:sldId id="393" r:id="rId12"/>
    <p:sldId id="358" r:id="rId13"/>
    <p:sldId id="409" r:id="rId14"/>
    <p:sldId id="394" r:id="rId15"/>
    <p:sldId id="405" r:id="rId16"/>
    <p:sldId id="406" r:id="rId17"/>
    <p:sldId id="407" r:id="rId18"/>
    <p:sldId id="386" r:id="rId19"/>
    <p:sldId id="408" r:id="rId20"/>
    <p:sldId id="395" r:id="rId21"/>
    <p:sldId id="396" r:id="rId22"/>
    <p:sldId id="387" r:id="rId23"/>
    <p:sldId id="397" r:id="rId24"/>
    <p:sldId id="411" r:id="rId25"/>
    <p:sldId id="412" r:id="rId26"/>
    <p:sldId id="404" r:id="rId27"/>
    <p:sldId id="302" r:id="rId28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6684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68841" autoAdjust="0"/>
  </p:normalViewPr>
  <p:slideViewPr>
    <p:cSldViewPr showGuides="1">
      <p:cViewPr varScale="1">
        <p:scale>
          <a:sx n="58" d="100"/>
          <a:sy n="58" d="100"/>
        </p:scale>
        <p:origin x="-1296" y="-78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ru-RU">
                <a:solidFill>
                  <a:schemeClr val="tx2"/>
                </a:solidFill>
              </a:rPr>
              <a:pPr/>
              <a:t>06.02.2020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pPr/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ru-RU"/>
              <a:pPr/>
              <a:t>06.02.2020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2599" y="2780928"/>
            <a:ext cx="10476226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134518"/>
                </a:solidFill>
              </a:rPr>
              <a:t/>
            </a:r>
            <a:br>
              <a:rPr lang="ru-RU" sz="3200" b="1" dirty="0" smtClean="0">
                <a:solidFill>
                  <a:srgbClr val="134518"/>
                </a:solidFill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Профессиональная ориентация одаренных учащихся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по краеведческому направлению в ходе взаимодействия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гимназии с Русским географическим обществом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и формирования готовности к международному сотрудничеству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77988" y="188640"/>
            <a:ext cx="9910837" cy="1656184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Отчёт о реализации проекта Краевой инновационной площадки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гимназия № 4 им. Г.А. </a:t>
            </a:r>
            <a:r>
              <a:rPr lang="ru-RU" sz="2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Угрюмова</a:t>
            </a: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гор. Новороссийск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2019 год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3772" y="4077072"/>
            <a:ext cx="1185505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Соавторы:</a:t>
            </a:r>
          </a:p>
          <a:p>
            <a:r>
              <a:rPr lang="ru-RU" sz="18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Бобровный</a:t>
            </a: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Владимир Олегович – директор</a:t>
            </a:r>
            <a:endParaRPr lang="ru-RU" sz="1800" b="1" u="sng" dirty="0" smtClean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Литвинов Артем Евгеньевич, заместитель директора, учитель географии</a:t>
            </a:r>
          </a:p>
          <a:p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Иванова Яна Романовна, учитель английского языка</a:t>
            </a:r>
          </a:p>
          <a:p>
            <a:r>
              <a:rPr lang="ru-RU" sz="18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Сувернева</a:t>
            </a: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Дарья Владимировна, учитель английского языка</a:t>
            </a:r>
          </a:p>
          <a:p>
            <a:r>
              <a:rPr lang="ru-RU" sz="18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Субачева</a:t>
            </a: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Аурика</a:t>
            </a: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Юрьевна, учитель русского языка и литерату</a:t>
            </a: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</a:rPr>
              <a:t>ры</a:t>
            </a:r>
          </a:p>
          <a:p>
            <a:r>
              <a:rPr lang="ru-RU" sz="18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Ревенко</a:t>
            </a: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Ирина Владимировна, педагог ПДО</a:t>
            </a:r>
          </a:p>
          <a:p>
            <a:endParaRPr lang="ru-RU" sz="20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694812" y="4077072"/>
            <a:ext cx="2302041" cy="2564904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3772" y="260648"/>
            <a:ext cx="19203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Z:\ШаминаОБ\Шамина О.Б\эмблема 4 гимназия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1700808"/>
            <a:ext cx="1852406" cy="18396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FD1F0E5-01C9-4583-8ADF-03342F221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859" y="332656"/>
            <a:ext cx="10148803" cy="10801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Взаимодействие с Министерством курортов, туризма 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 олимпийского наследия Краснодарского края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61187BA-FE70-4507-B8A8-8822512C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10</a:t>
            </a:fld>
            <a:endParaRPr lang="ru-RU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70476" y="1340768"/>
            <a:ext cx="369249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98468" y="3573016"/>
            <a:ext cx="3744530" cy="302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01924" y="1700808"/>
            <a:ext cx="3600400" cy="451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58092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2810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Взаимодействие с Краснодарским региональным отделением РГО</a:t>
            </a:r>
            <a:endParaRPr lang="ru-RU" sz="3600" b="1" dirty="0">
              <a:solidFill>
                <a:srgbClr val="2668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11</a:t>
            </a:fld>
            <a:endParaRPr lang="ru-RU" noProof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686700" y="1844824"/>
            <a:ext cx="3240360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E:\СЕМИНАРЫ\Краснодар\защита_КИП_февраль_2020\Бочаровские чтения_2019\бочаровские чтения_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86300" y="2204864"/>
            <a:ext cx="3528392" cy="4320480"/>
          </a:xfrm>
          <a:prstGeom prst="rect">
            <a:avLst/>
          </a:prstGeom>
          <a:noFill/>
        </p:spPr>
      </p:pic>
      <p:pic>
        <p:nvPicPr>
          <p:cNvPr id="1027" name="Picture 3" descr="C:\Users\каб25\AppData\Local\Temp\HamsterArc4\{78697b1f-0316-4f8f-b9b0-36138fa9e041}\Бочаровские чтения_2019\бочаровские чтения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89756" y="1772816"/>
            <a:ext cx="4778796" cy="2160240"/>
          </a:xfrm>
          <a:prstGeom prst="rect">
            <a:avLst/>
          </a:prstGeom>
          <a:noFill/>
        </p:spPr>
      </p:pic>
      <p:pic>
        <p:nvPicPr>
          <p:cNvPr id="1028" name="Picture 4" descr="E:\СЕМИНАРЫ\Краснодар\защита_КИП_февраль_2020\аграрный туризм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89756" y="4149080"/>
            <a:ext cx="4729437" cy="24928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38875" y="1052513"/>
            <a:ext cx="287496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06400" y="260350"/>
            <a:ext cx="2681288" cy="2305050"/>
          </a:xfr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86125" y="1052513"/>
            <a:ext cx="283527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93738" y="3429000"/>
            <a:ext cx="23034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694863" y="333375"/>
            <a:ext cx="2278062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9407525" y="3789363"/>
            <a:ext cx="25781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6E0F16-6066-459D-B830-31D1E5FC7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045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Взаимодействие с Новороссийским местным отделением Краснодарского ВОО РГО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B76E37D-0A65-4F05-8149-F5548486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13</a:t>
            </a:fld>
            <a:endParaRPr lang="ru-RU" noProof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1764" y="1124744"/>
            <a:ext cx="381642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22204" y="1124744"/>
            <a:ext cx="374441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F:\РГО клуб\клуб\наш клуб\ЛАЗАРЕВСКИЙ ФОРУМ_2020\МК РГО гимн_4_фото с Ефремовым Ю.В\IMG-20200128-WA007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10636" y="1124744"/>
            <a:ext cx="3816424" cy="5544616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4222204" y="5949280"/>
            <a:ext cx="331236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35427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FD1F0E5-01C9-4583-8ADF-03342F221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859" y="332656"/>
            <a:ext cx="10148803" cy="10801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Взаимодействие с МБУ ДО «Центр детского творчества»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 гор. Новороссийск</a:t>
            </a:r>
            <a:endParaRPr lang="ru-RU" b="1" dirty="0">
              <a:solidFill>
                <a:srgbClr val="2668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61187BA-FE70-4507-B8A8-8822512C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14</a:t>
            </a:fld>
            <a:endParaRPr lang="ru-RU" noProof="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85900" y="1196752"/>
            <a:ext cx="3960440" cy="534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10436" y="1268760"/>
            <a:ext cx="403244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58092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FD1F0E5-01C9-4583-8ADF-03342F221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859" y="332656"/>
            <a:ext cx="10148803" cy="10801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Взаимодействие с МБУ ДО «Центр детского творчества»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 гор. Новороссийск</a:t>
            </a:r>
            <a:endParaRPr lang="ru-RU" b="1" dirty="0">
              <a:solidFill>
                <a:srgbClr val="2668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61187BA-FE70-4507-B8A8-8822512C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15</a:t>
            </a:fld>
            <a:endParaRPr lang="ru-RU" noProof="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78188" y="1412776"/>
            <a:ext cx="396044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182644" y="1268760"/>
            <a:ext cx="374441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9756" y="1268760"/>
            <a:ext cx="374441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58092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FD1F0E5-01C9-4583-8ADF-03342F221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859" y="332656"/>
            <a:ext cx="10148803" cy="10801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Взаимодействие с МКУ «Центр развития образования»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 гор. Новороссийск</a:t>
            </a:r>
            <a:endParaRPr lang="ru-RU" b="1" dirty="0">
              <a:solidFill>
                <a:srgbClr val="2668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61187BA-FE70-4507-B8A8-8822512C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16</a:t>
            </a:fld>
            <a:endParaRPr lang="ru-RU" noProof="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5780" y="1196752"/>
            <a:ext cx="3816424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326660" y="1196752"/>
            <a:ext cx="352839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10236" y="1556792"/>
            <a:ext cx="352839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58092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9423F0-602E-43F9-819E-5483F3E1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Взаимодействие с ФГБОУ ВО «Московский педагогический государственный университет», гор. Москва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CEDD941-554A-45CD-A036-3312E4D63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17</a:t>
            </a:fld>
            <a:endParaRPr lang="ru-RU" noProof="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34372" y="1628800"/>
            <a:ext cx="619268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Y:\Иванова Я.Р\от Даши\Дипломы\23.13.06400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70076" y="3861048"/>
            <a:ext cx="2448272" cy="2996952"/>
          </a:xfrm>
          <a:prstGeom prst="rect">
            <a:avLst/>
          </a:prstGeom>
          <a:noFill/>
        </p:spPr>
      </p:pic>
      <p:pic>
        <p:nvPicPr>
          <p:cNvPr id="6" name="Picture 9" descr="Y:\Иванова Я.Р\от Даши\Дипломы\23.13.064000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9796" y="3861048"/>
            <a:ext cx="2664296" cy="2996952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81844" y="1124744"/>
            <a:ext cx="39604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796870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4B5EE0-18BC-4049-ACA6-4E289F071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188640"/>
            <a:ext cx="11233247" cy="57606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Взаимодействие с ФГБНУ «Институт стратегии развития образования РАО», гор. Москва</a:t>
            </a:r>
            <a:endParaRPr lang="ru-RU" sz="24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70043C8-C248-4EC3-BA5F-80FC48023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18</a:t>
            </a:fld>
            <a:endParaRPr lang="ru-RU" noProof="0" dirty="0"/>
          </a:p>
        </p:txBody>
      </p:sp>
      <p:pic>
        <p:nvPicPr>
          <p:cNvPr id="47109" name="Picture 5" descr="F:\СЕМИНАРЫ\Краснодар\конференция_20.12.19_ФГОС СОО\ФГОС СОО\фото\ICCSBS Moscow-2019 11 (3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7828" y="908720"/>
            <a:ext cx="4464496" cy="2727152"/>
          </a:xfrm>
          <a:prstGeom prst="rect">
            <a:avLst/>
          </a:prstGeom>
          <a:noFill/>
        </p:spPr>
      </p:pic>
      <p:pic>
        <p:nvPicPr>
          <p:cNvPr id="47110" name="Picture 6" descr="F:\СЕМИНАРЫ\Краснодар\конференция_20.12.19_ФГОС СОО\ФГОС СОО\фото\ICCSBS Moscow-2019 11 (4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830716" y="908720"/>
            <a:ext cx="2304256" cy="2736304"/>
          </a:xfrm>
          <a:prstGeom prst="rect">
            <a:avLst/>
          </a:prstGeom>
          <a:noFill/>
        </p:spPr>
      </p:pic>
      <p:pic>
        <p:nvPicPr>
          <p:cNvPr id="47111" name="Picture 7" descr="F:\СЕМИНАРЫ\Краснодар\конференция_20.12.19_ФГОС СОО\ФГОС СОО\фото\ICCSBS Moscow-2019 11 (9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78388" y="908720"/>
            <a:ext cx="2347050" cy="2736304"/>
          </a:xfrm>
          <a:prstGeom prst="rect">
            <a:avLst/>
          </a:prstGeom>
          <a:noFill/>
        </p:spPr>
      </p:pic>
      <p:pic>
        <p:nvPicPr>
          <p:cNvPr id="47112" name="Picture 8" descr="Y:\Иванова Я.Р\от Даши\Дипломы\23.13.064000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400000">
            <a:off x="585800" y="3465004"/>
            <a:ext cx="2880320" cy="3384376"/>
          </a:xfrm>
          <a:prstGeom prst="rect">
            <a:avLst/>
          </a:prstGeom>
          <a:noFill/>
        </p:spPr>
      </p:pic>
      <p:pic>
        <p:nvPicPr>
          <p:cNvPr id="47115" name="Picture 11" descr="Y:\Иванова Я.Р\от Даши\Дипломы\23.13.064000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5400000">
            <a:off x="8726853" y="3460855"/>
            <a:ext cx="2890130" cy="3402484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078188" y="3861048"/>
            <a:ext cx="4032448" cy="273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26665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9423F0-602E-43F9-819E-5483F3E1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19256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Взаимодействие с </a:t>
            </a:r>
            <a:r>
              <a:rPr lang="ru-RU" sz="2400" b="1" dirty="0" err="1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Анапским</a:t>
            </a:r>
            <a:r>
              <a:rPr lang="ru-RU" sz="24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 филиалом ФГБОУ ВО «Московский педагогический государственный университет»</a:t>
            </a:r>
            <a:endParaRPr lang="ru-RU" sz="2400" b="1" dirty="0">
              <a:solidFill>
                <a:srgbClr val="2668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CEDD941-554A-45CD-A036-3312E4D63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19</a:t>
            </a:fld>
            <a:endParaRPr lang="ru-RU" noProof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110636" y="1340768"/>
            <a:ext cx="3863233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50196" y="1412776"/>
            <a:ext cx="3816424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9756" y="1340768"/>
            <a:ext cx="384269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796870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430116" y="836712"/>
            <a:ext cx="8416296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134518"/>
                </a:solidFill>
                <a:latin typeface="Times New Roman" pitchFamily="18" charset="0"/>
                <a:cs typeface="Times New Roman" pitchFamily="18" charset="0"/>
              </a:rPr>
              <a:t>Цель внедрения </a:t>
            </a:r>
            <a:br>
              <a:rPr lang="ru-RU" sz="3600" b="1" dirty="0" smtClean="0">
                <a:solidFill>
                  <a:srgbClr val="1345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134518"/>
                </a:solidFill>
                <a:latin typeface="Times New Roman" pitchFamily="18" charset="0"/>
                <a:cs typeface="Times New Roman" pitchFamily="18" charset="0"/>
              </a:rPr>
              <a:t>инновационного проекта</a:t>
            </a:r>
            <a:r>
              <a:rPr lang="ru-RU" sz="3600" b="1" dirty="0" smtClean="0">
                <a:solidFill>
                  <a:srgbClr val="278D3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278D3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>
              <a:solidFill>
                <a:srgbClr val="1E1C1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092" y="1268760"/>
            <a:ext cx="8614507" cy="2304256"/>
          </a:xfrm>
        </p:spPr>
        <p:txBody>
          <a:bodyPr rtlCol="0">
            <a:normAutofit/>
          </a:bodyPr>
          <a:lstStyle/>
          <a:p>
            <a:pPr algn="l"/>
            <a:endParaRPr lang="ru-RU" sz="8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358108" y="1859340"/>
            <a:ext cx="859143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Организация и проведение профессиональной ориентации одаренных учащихся, в т.ч. средствами иноязычного образования, по краеведческому направлению </a:t>
            </a: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(география, биология, история, экология, филология, этнография, искусствоведение) </a:t>
            </a: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привлечением ресурсов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Русского географического общества (РГО)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CA5302-C983-4B0E-97F3-9C3CE30A4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260648"/>
            <a:ext cx="10157354" cy="122413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Взаимодействие с ГБПОУ Краснодарского края </a:t>
            </a:r>
            <a:br>
              <a:rPr lang="ru-RU" sz="24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«Новороссийский социально-педагогический колледж»</a:t>
            </a:r>
            <a:br>
              <a:rPr lang="ru-RU" sz="24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2668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BD01868-0053-495E-9C31-97BAB78B1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20</a:t>
            </a:fld>
            <a:endParaRPr lang="ru-RU" noProof="0" dirty="0"/>
          </a:p>
        </p:txBody>
      </p:sp>
      <p:pic>
        <p:nvPicPr>
          <p:cNvPr id="6" name="Рисунок 5" descr="IMG_20190212_131918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413892" y="1484784"/>
            <a:ext cx="4104456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30516" y="1484784"/>
            <a:ext cx="3314975" cy="2807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10436" y="4509120"/>
            <a:ext cx="4855033" cy="2063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4056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CA5302-C983-4B0E-97F3-9C3CE30A4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1052736"/>
            <a:ext cx="7056784" cy="3744416"/>
          </a:xfrm>
        </p:spPr>
        <p:txBody>
          <a:bodyPr>
            <a:norm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программа внеурочной деятельности «Юный журналист»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программа внеурочной деятельности «Проектная деятельность по истории</a:t>
            </a:r>
            <a:r>
              <a:rPr lang="ru-RU" sz="2400" dirty="0" smtClean="0"/>
              <a:t>»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BD01868-0053-495E-9C31-97BAB78B1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21</a:t>
            </a:fld>
            <a:endParaRPr lang="ru-RU" noProof="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42484" y="1268760"/>
            <a:ext cx="511256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33772" y="188640"/>
            <a:ext cx="114492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За отчётный период созданы продукты инновационной деятельности:</a:t>
            </a:r>
            <a:endParaRPr lang="ru-RU" sz="2600" b="1" dirty="0">
              <a:solidFill>
                <a:srgbClr val="26684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056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CA2B75-DBDC-482F-91D5-7014640D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3" y="1268760"/>
            <a:ext cx="5760640" cy="460851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программа курса внеурочной деятельности естественнонаучного направления «Краеведение»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программа «Современные методики и приемы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профориентационной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работы с одаренными обучающимися по краеведческому направлению»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39A1398-9EFF-4820-A9BC-442A06BD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22</a:t>
            </a:fld>
            <a:endParaRPr lang="ru-RU" noProof="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950396" y="1124744"/>
            <a:ext cx="2982247" cy="53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02724" y="1124744"/>
            <a:ext cx="2926061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77788" y="260648"/>
            <a:ext cx="11377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За отчётный период созданы продукты инновационной деятельности:</a:t>
            </a:r>
            <a:endParaRPr lang="ru-RU" b="1" dirty="0">
              <a:solidFill>
                <a:srgbClr val="26684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32358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270000" y="-387349"/>
            <a:ext cx="10156825" cy="936029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Опыт инновационной деятельности гимназии представлен в статьях</a:t>
            </a:r>
            <a:endParaRPr lang="ru-RU" sz="2400" b="1" dirty="0">
              <a:solidFill>
                <a:srgbClr val="2668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40353" y="764704"/>
            <a:ext cx="42484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9756" y="449637"/>
            <a:ext cx="7776864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лингвокраеведческого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клуба «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Новорослэнд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по организации исследовательской и проектной деятельности обучающихся  // ХI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Твердовские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чтения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// Сборник материалов Международной научно-практической конференции (туризм, краеведение, рекреация, экология, образование).  Научное издание / Под ред. доцента А.А.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Самойленко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профессора А.А. Горбачева, доцента И.М. Фединой. - Краснодар, 2019. – С. 345 – 349. (ISBN 978-5-91276-209-3)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Применение управленческой технологии «Управление на базе активизации деятельности персонала» для ознакомления с федеральным проектом «Учитель будущего»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//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Материалы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Тьюторской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научно-практической конференции с межрегиональным участием, г. Геленджик, 3-4 марта 2019 г.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Привлечение молодежи к развитию туризма в Краснодарском края при реализации инновационного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лингвокраеведческого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проекта // Материалы VII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Междунар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науч.-практ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конф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 Краснодар: Кубанский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ун-т, 2019 г.      (РИНЦ: ISBN 978-5-8209-1592-5)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Профориентированное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развитие обучающихся через проектную деятельность как фактов личностно-развивающего обучения //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Сборник статей по итогам  международной научно-практической конференции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«Миссия университетского педагогического образования в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XXI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веке» и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научно-педагогических чтений памяти академика РАО Е.В.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Бондаревской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«Гуманитарное методология и практика современного образования», г. Ростов-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на-Дону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26-28 мая 2019 г. (РИНЦ)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800000">
            <a:off x="7966616" y="3573016"/>
            <a:ext cx="422220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270000" y="-387349"/>
            <a:ext cx="10156825" cy="936029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Опыт инновационной деятельности гимназии представлен в статьях</a:t>
            </a:r>
            <a:endParaRPr lang="ru-RU" sz="2400" b="1" dirty="0">
              <a:solidFill>
                <a:srgbClr val="2668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33772" y="479862"/>
            <a:ext cx="7488831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Применение управленческих технологий при организации индивидуального сопровождения педагогов в гимназии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//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Сборник статей по итогам международной научно-практической конференции «Миссия университетского педагогического образования в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XXI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веке» и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научно-педагогических чтений памяти академика РАО Е.В.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Бондаревской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«Гуманитарное методология и практика современного образования», г. Ростов-на-Дону, 26-28 мая 2019 г.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(РИНЦ)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Иванова Я.Р., </a:t>
            </a:r>
            <a:r>
              <a:rPr kumimoji="0" lang="ru-RU" sz="18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Сувернева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Д.В., </a:t>
            </a:r>
            <a:r>
              <a:rPr kumimoji="0" lang="ru-RU" sz="18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Хоришко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Е.Н.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Социо-географические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изменения Новороссийска в результате развития туристско-рекреационного комплекса города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//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NewRomanPS-BoldMT"/>
                <a:cs typeface="Times New Roman" pitchFamily="18" charset="0"/>
              </a:rPr>
              <a:t>Общественная география в меняющемся мире: фундаментальные и прикладные исследования: материалы международной научной конференции в рамках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NewRomanPS-BoldMT"/>
                <a:cs typeface="Times New Roman" pitchFamily="18" charset="0"/>
              </a:rPr>
              <a:t>X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NewRomanPS-BoldMT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NewRomanPS-BoldMT"/>
                <a:cs typeface="Times New Roman" pitchFamily="18" charset="0"/>
              </a:rPr>
              <a:t> ежегодной научной Ассамблеи АРГО, 17-22 сентября 2019 г., г. Казань (РИНЦ: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NewRomanPS-BoldMT"/>
                <a:cs typeface="Times New Roman" pitchFamily="18" charset="0"/>
              </a:rPr>
              <a:t>ISBN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NewRomanPS-BoldMT"/>
                <a:cs typeface="Times New Roman" pitchFamily="18" charset="0"/>
              </a:rPr>
              <a:t> 978-5-00130-199-8)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NewRomanPS-BoldMT"/>
                <a:cs typeface="Times New Roman" pitchFamily="18" charset="0"/>
              </a:rPr>
              <a:t>7.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туристско-краеведческой деятельности в гимназии и перспективы ее развития // Инновационные подходы в туристско-краеведческой деятельности системы детско-юношеского и молодёжного туризма: проблемы и перспективы развития (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VII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Бочаровские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чтения»), Сборник материалов Всероссийской           (с международным участием) научно-практической конференции памяти Р.И.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Бочаровой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21декабря 2019г, г. Краснодар (ISBN 978-5-91276-153-11)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94612" y="764704"/>
            <a:ext cx="216024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054851" y="764704"/>
            <a:ext cx="2133973" cy="312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94612" y="3933056"/>
            <a:ext cx="223224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126859" y="3933056"/>
            <a:ext cx="2061965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600" y="76200"/>
            <a:ext cx="10156825" cy="688504"/>
          </a:xfrm>
        </p:spPr>
        <p:txBody>
          <a:bodyPr rtlCol="0">
            <a:normAutofit/>
          </a:bodyPr>
          <a:lstStyle/>
          <a:p>
            <a:pPr defTabSz="1218987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Создание Молодёжного клуба РГО «</a:t>
            </a:r>
            <a:r>
              <a:rPr lang="ru-RU" sz="3200" b="1" dirty="0" err="1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НоворосЛэнд</a:t>
            </a:r>
            <a:r>
              <a:rPr lang="ru-RU" sz="32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2668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F6E11-8398-4923-807E-0893823AAC50}" type="slidenum">
              <a:rPr lang="ru-RU"/>
              <a:pPr>
                <a:defRPr/>
              </a:pPr>
              <a:t>25</a:t>
            </a:fld>
            <a:endParaRPr lang="ru-RU" dirty="0"/>
          </a:p>
        </p:txBody>
      </p:sp>
      <p:pic>
        <p:nvPicPr>
          <p:cNvPr id="10245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41438" y="908050"/>
            <a:ext cx="496887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41438" y="3644900"/>
            <a:ext cx="49688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16608" t="13960" r="39816" b="12961"/>
          <a:stretch>
            <a:fillRect/>
          </a:stretch>
        </p:blipFill>
        <p:spPr bwMode="auto">
          <a:xfrm>
            <a:off x="6742113" y="908050"/>
            <a:ext cx="4176712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cvyazov.ucoz.ru/screen/screen2/screen2/chelovek.jpg">
            <a:extLst>
              <a:ext uri="{FF2B5EF4-FFF2-40B4-BE49-F238E27FC236}">
                <a16:creationId xmlns="" xmlns:a16="http://schemas.microsoft.com/office/drawing/2014/main" id="{56DACD6D-12CB-4C16-A004-1CCEE8979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1"/>
            <a:ext cx="12188825" cy="6857999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26</a:t>
            </a:fld>
            <a:endParaRPr lang="ru-RU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909836" y="548680"/>
            <a:ext cx="10585176" cy="51360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1500" b="1" i="1" dirty="0">
                <a:solidFill>
                  <a:srgbClr val="2668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>
              <a:lnSpc>
                <a:spcPct val="95000"/>
              </a:lnSpc>
            </a:pPr>
            <a:r>
              <a:rPr lang="ru-RU" sz="11500" b="1" i="1" dirty="0">
                <a:solidFill>
                  <a:srgbClr val="2668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>
              <a:lnSpc>
                <a:spcPct val="95000"/>
              </a:lnSpc>
            </a:pPr>
            <a:r>
              <a:rPr lang="ru-RU" sz="11500" b="1" i="1" dirty="0">
                <a:solidFill>
                  <a:srgbClr val="2668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40336264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908720"/>
            <a:ext cx="10525532" cy="1368152"/>
          </a:xfrm>
        </p:spPr>
        <p:txBody>
          <a:bodyPr>
            <a:normAutofit fontScale="90000"/>
          </a:bodyPr>
          <a:lstStyle/>
          <a:p>
            <a:pPr lvl="0"/>
            <a:r>
              <a:rPr lang="ru-RU" sz="3200" b="1" dirty="0" smtClean="0">
                <a:solidFill>
                  <a:srgbClr val="1345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1345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134518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32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3200" b="1" dirty="0" smtClean="0">
                <a:solidFill>
                  <a:srgbClr val="134518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200" b="1" dirty="0" smtClean="0">
                <a:solidFill>
                  <a:srgbClr val="1345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134518"/>
                </a:solidFill>
              </a:rPr>
              <a:t/>
            </a:r>
            <a:br>
              <a:rPr lang="ru-RU" sz="3200" b="1" dirty="0" smtClean="0">
                <a:solidFill>
                  <a:srgbClr val="134518"/>
                </a:solidFill>
              </a:rPr>
            </a:br>
            <a:r>
              <a:rPr lang="ru-RU" sz="3200" b="1" dirty="0" smtClean="0">
                <a:solidFill>
                  <a:srgbClr val="134518"/>
                </a:solidFill>
              </a:rPr>
              <a:t/>
            </a:r>
            <a:br>
              <a:rPr lang="ru-RU" sz="3200" b="1" dirty="0" smtClean="0">
                <a:solidFill>
                  <a:srgbClr val="134518"/>
                </a:solidFill>
              </a:rPr>
            </a:br>
            <a:endParaRPr lang="ru-RU" sz="3200" b="1" dirty="0">
              <a:solidFill>
                <a:srgbClr val="134518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3812" y="1628800"/>
            <a:ext cx="10657184" cy="2592288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-  Выявление одаренных и талантливых учащихся по краеведческому профилю путем проведения и анализа тестирований «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Профготовность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Профсклонность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just"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-  Развитие творческих и интеллектуальных способностей одаренных учащихся с помощью практико-ориентированного подхода и профессиональной лингводидактики; </a:t>
            </a:r>
          </a:p>
          <a:p>
            <a:pPr algn="just"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-  Дальнейшая профессиональная ориентация одаренных учащихся по краеведческому направлению посредством их участия в мероприятиях Русского географического общества;</a:t>
            </a:r>
          </a:p>
          <a:p>
            <a:pPr algn="just"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- Тесное сотрудничество с международными организациями и клубами историко-географической направленности, в том числе сетевое взаимодействие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3429000"/>
            <a:ext cx="1096994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134518"/>
              </a:solidFill>
              <a:effectLst/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pic>
        <p:nvPicPr>
          <p:cNvPr id="4098" name="Picture 2" descr="http://gazeta.dp.ua/wp-content/uploads/2013/11/04-130x13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605739" y="0"/>
            <a:ext cx="1583086" cy="11967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4</a:t>
            </a:fld>
            <a:endParaRPr lang="ru-RU" noProof="0" dirty="0"/>
          </a:p>
        </p:txBody>
      </p:sp>
      <p:pic>
        <p:nvPicPr>
          <p:cNvPr id="2050" name="Picture 2" descr="E:\СЕМИНАРЫ\Краснодар\защита_КИП_февраль_2020\фото_вручение диплома о присвоении ин. площадки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81844" y="620688"/>
            <a:ext cx="4564657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Яна\Documents\титул_полож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2444" y="260648"/>
            <a:ext cx="4968552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5</a:t>
            </a:fld>
            <a:endParaRPr lang="ru-RU" noProof="0" dirty="0"/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51A3661E-27E0-4631-9B74-7A622F0EE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/>
        </p:blipFill>
        <p:spPr bwMode="auto">
          <a:xfrm>
            <a:off x="1917948" y="980728"/>
            <a:ext cx="849694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 descr="IMG-20191014-WA001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/>
          <a:srcRect/>
          <a:stretch/>
        </p:blipFill>
        <p:spPr>
          <a:xfrm>
            <a:off x="8038628" y="3284984"/>
            <a:ext cx="4150197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053852" y="332656"/>
            <a:ext cx="9660283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8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Взаимодействие школа-семья</a:t>
            </a:r>
            <a:endParaRPr lang="ru-RU" sz="2800" b="1" dirty="0">
              <a:solidFill>
                <a:srgbClr val="2668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G:\СЕМИНАРЫ\агротуризм\IMG-20181024-WA0005.jpg">
            <a:extLst>
              <a:ext uri="{FF2B5EF4-FFF2-40B4-BE49-F238E27FC236}">
                <a16:creationId xmlns="" xmlns:a16="http://schemas.microsoft.com/office/drawing/2014/main" id="{0CD99129-F430-46A1-A13E-555BB2EFD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037" y="3178395"/>
            <a:ext cx="3827571" cy="364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78188" y="3501008"/>
            <a:ext cx="374441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6</a:t>
            </a:fld>
            <a:endParaRPr lang="ru-RU" noProof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3772" y="332656"/>
            <a:ext cx="11449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Квалификационные характеристики педагогических кадров сегодня принято дополнять требованиями, обусловленными социальным заказом на подготовку нового поколения педагогов, способных к инновационной профессиональной деятельности, обладающих высоким уровнем методологической культуры и сформированной готовностью к непрерывному процессу образования.</a:t>
            </a:r>
          </a:p>
        </p:txBody>
      </p:sp>
      <p:pic>
        <p:nvPicPr>
          <p:cNvPr id="6" name="Picture 4" descr="https://ds02.infourok.ru/uploads/ex/0698/00055dc7-c21e46a7/img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182644" y="2564904"/>
            <a:ext cx="3646140" cy="4293096"/>
          </a:xfrm>
          <a:prstGeom prst="rect">
            <a:avLst/>
          </a:prstGeom>
          <a:noFill/>
        </p:spPr>
      </p:pic>
      <p:pic>
        <p:nvPicPr>
          <p:cNvPr id="9" name="Picture 4" descr="C:\Users\Кабинет 25\Documents\Новая папка\20190327_08293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4330216" y="3032956"/>
            <a:ext cx="3168352" cy="3384376"/>
          </a:xfrm>
          <a:prstGeom prst="rect">
            <a:avLst/>
          </a:prstGeom>
          <a:noFill/>
        </p:spPr>
      </p:pic>
      <p:pic>
        <p:nvPicPr>
          <p:cNvPr id="7" name="Picture 2" descr="G:\СЕМИНАРЫ\Таганрог 1-2ноября_2018\мастерст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780" y="2636912"/>
            <a:ext cx="3312368" cy="42210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95CD99-C805-4B46-A526-7D4AC99C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Квалификационные характеристики: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C27748E-F8C3-4033-BBCA-E95507558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6140" y="980728"/>
            <a:ext cx="8352928" cy="587727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организовывать и сопровождать учебно-исследовательскую и проектную деятельность обучающихся.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разрабатывать и реализовывать индивидуальные образовательные маршруты.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формированию образовательной среды для обеспечения качества образования, в том числе с применением информационных технологий.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и готовность использовать и апробировать специальные подходы к обучению.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интерпретировать основные факты иноязычной культуры и сопоставлять их с аналогичными явлениями в родной культуре, не только с целью познания обучающимися «чужой культуры», но и более глубокого осмысления особенностей своей собственной культуры.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DB4D064-FD4F-49D5-A8D9-E73B8A4D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7</a:t>
            </a:fld>
            <a:endParaRPr lang="ru-RU" noProof="0" dirty="0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9FA164DC-5653-402A-B24C-7880A342D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9796" y="1916832"/>
            <a:ext cx="3096344" cy="351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7705921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158" y="188640"/>
            <a:ext cx="11085667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Модель сетевого взаимодействия</a:t>
            </a:r>
            <a:endParaRPr lang="ru-RU" sz="3200" b="1" dirty="0">
              <a:solidFill>
                <a:srgbClr val="2668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8228" y="836712"/>
            <a:ext cx="4319355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МБОУ гимназия № 4</a:t>
            </a:r>
          </a:p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гор. Новороссийск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0972" y="1700808"/>
            <a:ext cx="4031398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МКУ «Центр развития образования»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гор. Новороссийск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2298" y="1700808"/>
            <a:ext cx="4223369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МБУ ДО «Центр детского творчества»  гор. Новороссийск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6957" y="3645024"/>
            <a:ext cx="4415341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ГБОУ «Институт развития образования»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гор. Краснодар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8284" y="5157192"/>
            <a:ext cx="4799283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Всероссийская общественная организация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Русское географическое общество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3015" y="5157192"/>
            <a:ext cx="4607312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ООО «Центр тестирования и развития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«Гуманитарные технологии»  гор. Москва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82011" y="2600618"/>
            <a:ext cx="2975556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Общеобразовательные организации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города Новороссийска и  Краснодарского края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54986" y="2492897"/>
            <a:ext cx="2879569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МБУ «Молодежный центр»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гор. Новороссийск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6527" y="2492897"/>
            <a:ext cx="3263513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Организации среднего профессионального образования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гор. Новороссийск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1043" y="4437112"/>
            <a:ext cx="297555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Всероссийский детский центр «Орленок»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0541" y="4437112"/>
            <a:ext cx="297555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Международный детский центр «Артек»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94054" y="4437112"/>
            <a:ext cx="297555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Заповедник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Утриш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0255" y="3645024"/>
            <a:ext cx="4319355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ГБУ ДО «Центр развития одаренности»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гор. Краснодар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38929" y="5805264"/>
            <a:ext cx="3743441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ФГБНУ «Институт стратегии и развития РАО» гор. Москва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46241" y="5805264"/>
            <a:ext cx="3935412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Московский педагогический государственный университет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98785" y="6453338"/>
            <a:ext cx="6910968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Дистанционные школы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Фоксфорд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СкайЭнг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Нью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Тьютор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8576" flipH="1">
            <a:off x="-302999" y="4068519"/>
            <a:ext cx="2498796" cy="2822026"/>
          </a:xfrm>
          <a:prstGeom prst="rect">
            <a:avLst/>
          </a:prstGeom>
        </p:spPr>
      </p:pic>
      <p:pic>
        <p:nvPicPr>
          <p:cNvPr id="22" name="Рисунок 21" descr="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902123" y="332656"/>
            <a:ext cx="1286702" cy="177281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0"/>
            <a:ext cx="1968590" cy="1615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FD1F0E5-01C9-4583-8ADF-03342F221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859" y="332656"/>
            <a:ext cx="10148803" cy="10801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Взаимодействие с ГБОУ «Институт развития образования»,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266844"/>
                </a:solidFill>
                <a:latin typeface="Times New Roman" pitchFamily="18" charset="0"/>
                <a:cs typeface="Times New Roman" pitchFamily="18" charset="0"/>
              </a:rPr>
              <a:t>гор. Краснодар</a:t>
            </a:r>
            <a:endParaRPr lang="ru-RU" b="1" dirty="0">
              <a:solidFill>
                <a:srgbClr val="2668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61187BA-FE70-4507-B8A8-8822512C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9</a:t>
            </a:fld>
            <a:endParaRPr lang="ru-RU" noProof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50196" y="1196752"/>
            <a:ext cx="403244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1764" y="1268760"/>
            <a:ext cx="367240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F:\СЕМИНАРЫ\Краснодар\конференция_20.12.19_ФГОС СОО\ФГОС СОО\фото\Screenshot_20191219-215310_Instagram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98668" y="1268760"/>
            <a:ext cx="3456384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8092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opka-knig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5F3C251-2A44-472B-8189-0695C2D742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Stopka-knig</Template>
  <TotalTime>0</TotalTime>
  <Words>1023</Words>
  <Application>Microsoft Office PowerPoint</Application>
  <PresentationFormat>Произвольный</PresentationFormat>
  <Paragraphs>113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Stopka-knig</vt:lpstr>
      <vt:lpstr> Профессиональная ориентация одаренных учащихся  по краеведческому направлению в ходе взаимодействия  гимназии с Русским географическим обществом  и формирования готовности к международному сотрудничеству  </vt:lpstr>
      <vt:lpstr>Цель внедрения  инновационного проекта  </vt:lpstr>
      <vt:lpstr> Задачи проекта:   </vt:lpstr>
      <vt:lpstr>Слайд 4</vt:lpstr>
      <vt:lpstr>Слайд 5</vt:lpstr>
      <vt:lpstr>Слайд 6</vt:lpstr>
      <vt:lpstr>Квалификационные характеристики: </vt:lpstr>
      <vt:lpstr>Модель сетевого взаимодействия</vt:lpstr>
      <vt:lpstr>Слайд 9</vt:lpstr>
      <vt:lpstr>Слайд 10</vt:lpstr>
      <vt:lpstr>Взаимодействие с Краснодарским региональным отделением РГО</vt:lpstr>
      <vt:lpstr>Слайд 12</vt:lpstr>
      <vt:lpstr>Взаимодействие с Новороссийским местным отделением Краснодарского ВОО РГО</vt:lpstr>
      <vt:lpstr>Слайд 14</vt:lpstr>
      <vt:lpstr>Слайд 15</vt:lpstr>
      <vt:lpstr>Слайд 16</vt:lpstr>
      <vt:lpstr>Взаимодействие с ФГБОУ ВО «Московский педагогический государственный университет», гор. Москва</vt:lpstr>
      <vt:lpstr>Взаимодействие с ФГБНУ «Институт стратегии развития образования РАО», гор. Москва</vt:lpstr>
      <vt:lpstr>Взаимодействие с Анапским филиалом ФГБОУ ВО «Московский педагогический государственный университет»</vt:lpstr>
      <vt:lpstr>Взаимодействие с ГБПОУ Краснодарского края  «Новороссийский социально-педагогический колледж» </vt:lpstr>
      <vt:lpstr>  - программа внеурочной деятельности «Юный журналист»  - программа внеурочной деятельности «Проектная деятельность по истории»   </vt:lpstr>
      <vt:lpstr>- программа курса внеурочной деятельности естественнонаучного направления «Краеведение»   - программа «Современные методики и приемы профориентационной работы с одаренными обучающимися по краеведческому направлению» </vt:lpstr>
      <vt:lpstr>Опыт инновационной деятельности гимназии представлен в статьях</vt:lpstr>
      <vt:lpstr>Опыт инновационной деятельности гимназии представлен в статьях</vt:lpstr>
      <vt:lpstr>Создание Молодёжного клуба РГО «НоворосЛэнд»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2016-04-21T08:42:35Z</dcterms:created>
  <dcterms:modified xsi:type="dcterms:W3CDTF">2020-02-06T17:33:24Z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