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67" r:id="rId2"/>
    <p:sldId id="318" r:id="rId3"/>
    <p:sldId id="321" r:id="rId4"/>
    <p:sldId id="328" r:id="rId5"/>
    <p:sldId id="320" r:id="rId6"/>
    <p:sldId id="327" r:id="rId7"/>
    <p:sldId id="326" r:id="rId8"/>
    <p:sldId id="268" r:id="rId9"/>
    <p:sldId id="271" r:id="rId10"/>
    <p:sldId id="270" r:id="rId11"/>
    <p:sldId id="274" r:id="rId12"/>
    <p:sldId id="302" r:id="rId13"/>
    <p:sldId id="303" r:id="rId14"/>
    <p:sldId id="324" r:id="rId15"/>
    <p:sldId id="322" r:id="rId16"/>
    <p:sldId id="329" r:id="rId17"/>
    <p:sldId id="33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0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r>
              <a:rPr lang="ru-RU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ведомостей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аттестации в период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2012-2017гг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4514563106796152"/>
          <c:y val="1.8518518518518542E-2"/>
        </c:manualLayout>
      </c:layout>
      <c:spPr>
        <a:noFill/>
        <a:ln>
          <a:noFill/>
        </a:ln>
        <a:effectLst/>
      </c:spPr>
    </c:title>
    <c:view3D>
      <c:rotX val="10"/>
      <c:rotY val="3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Лист1!$C$14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Лист1!$D$12:$O$13</c:f>
              <c:strCache>
                <c:ptCount val="2"/>
                <c:pt idx="0">
                  <c:v>Усп-ть %</c:v>
                </c:pt>
                <c:pt idx="1">
                  <c:v>Кач-во % </c:v>
                </c:pt>
              </c:strCache>
            </c:strRef>
          </c:cat>
          <c:val>
            <c:numRef>
              <c:f>Лист1!$D$14:$O$14</c:f>
              <c:numCache>
                <c:formatCode>General</c:formatCode>
                <c:ptCount val="2"/>
                <c:pt idx="0">
                  <c:v>100</c:v>
                </c:pt>
                <c:pt idx="1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Лист1!$D$12:$O$13</c:f>
              <c:strCache>
                <c:ptCount val="2"/>
                <c:pt idx="0">
                  <c:v>Усп-ть %</c:v>
                </c:pt>
                <c:pt idx="1">
                  <c:v>Кач-во % </c:v>
                </c:pt>
              </c:strCache>
            </c:strRef>
          </c:cat>
          <c:val>
            <c:numRef>
              <c:f>Лист1!$D$15:$O$15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Лист1!$C$16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Лист1!$D$12:$O$13</c:f>
              <c:strCache>
                <c:ptCount val="2"/>
                <c:pt idx="0">
                  <c:v>Усп-ть %</c:v>
                </c:pt>
                <c:pt idx="1">
                  <c:v>Кач-во % </c:v>
                </c:pt>
              </c:strCache>
            </c:strRef>
          </c:cat>
          <c:val>
            <c:numRef>
              <c:f>Лист1!$D$16:$O$16</c:f>
              <c:numCache>
                <c:formatCode>General</c:formatCode>
                <c:ptCount val="2"/>
                <c:pt idx="0">
                  <c:v>100</c:v>
                </c:pt>
                <c:pt idx="1">
                  <c:v>63</c:v>
                </c:pt>
              </c:numCache>
            </c:numRef>
          </c:val>
        </c:ser>
        <c:ser>
          <c:idx val="3"/>
          <c:order val="3"/>
          <c:tx>
            <c:strRef>
              <c:f>Лист1!$C$17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Лист1!$D$12:$O$13</c:f>
              <c:strCache>
                <c:ptCount val="2"/>
                <c:pt idx="0">
                  <c:v>Усп-ть %</c:v>
                </c:pt>
                <c:pt idx="1">
                  <c:v>Кач-во % </c:v>
                </c:pt>
              </c:strCache>
            </c:strRef>
          </c:cat>
          <c:val>
            <c:numRef>
              <c:f>Лист1!$D$17:$O$17</c:f>
              <c:numCache>
                <c:formatCode>General</c:formatCode>
                <c:ptCount val="2"/>
                <c:pt idx="0">
                  <c:v>100</c:v>
                </c:pt>
                <c:pt idx="1">
                  <c:v>67</c:v>
                </c:pt>
              </c:numCache>
            </c:numRef>
          </c:val>
        </c:ser>
        <c:ser>
          <c:idx val="4"/>
          <c:order val="4"/>
          <c:tx>
            <c:strRef>
              <c:f>Лист1!$C$18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Лист1!$D$12:$O$13</c:f>
              <c:strCache>
                <c:ptCount val="2"/>
                <c:pt idx="0">
                  <c:v>Усп-ть %</c:v>
                </c:pt>
                <c:pt idx="1">
                  <c:v>Кач-во % </c:v>
                </c:pt>
              </c:strCache>
            </c:strRef>
          </c:cat>
          <c:val>
            <c:numRef>
              <c:f>Лист1!$D$18:$O$18</c:f>
              <c:numCache>
                <c:formatCode>General</c:formatCode>
                <c:ptCount val="2"/>
                <c:pt idx="0">
                  <c:v>100</c:v>
                </c:pt>
                <c:pt idx="1">
                  <c:v>72</c:v>
                </c:pt>
              </c:numCache>
            </c:numRef>
          </c:val>
        </c:ser>
        <c:ser>
          <c:idx val="5"/>
          <c:order val="5"/>
          <c:tx>
            <c:strRef>
              <c:f>Лист1!$C$19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Лист1!$D$12:$O$13</c:f>
              <c:strCache>
                <c:ptCount val="2"/>
                <c:pt idx="0">
                  <c:v>Усп-ть %</c:v>
                </c:pt>
                <c:pt idx="1">
                  <c:v>Кач-во % </c:v>
                </c:pt>
              </c:strCache>
            </c:strRef>
          </c:cat>
          <c:val>
            <c:numRef>
              <c:f>Лист1!$D$19:$O$19</c:f>
              <c:numCache>
                <c:formatCode>General</c:formatCode>
                <c:ptCount val="2"/>
                <c:pt idx="0">
                  <c:v>100</c:v>
                </c:pt>
                <c:pt idx="1">
                  <c:v>88</c:v>
                </c:pt>
              </c:numCache>
            </c:numRef>
          </c:val>
        </c:ser>
        <c:dLbls>
          <c:showVal val="1"/>
        </c:dLbls>
        <c:shape val="box"/>
        <c:axId val="140819072"/>
        <c:axId val="141214080"/>
        <c:axId val="46611520"/>
      </c:bar3DChart>
      <c:catAx>
        <c:axId val="140819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214080"/>
        <c:crosses val="autoZero"/>
        <c:auto val="1"/>
        <c:lblAlgn val="ctr"/>
        <c:lblOffset val="100"/>
      </c:catAx>
      <c:valAx>
        <c:axId val="141214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19072"/>
        <c:crosses val="autoZero"/>
        <c:crossBetween val="between"/>
      </c:valAx>
      <c:serAx>
        <c:axId val="46611520"/>
        <c:scaling>
          <c:orientation val="minMax"/>
        </c:scaling>
        <c:delete val="1"/>
        <c:axPos val="b"/>
        <c:majorTickMark val="none"/>
        <c:tickLblPos val="none"/>
        <c:crossAx val="141214080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Участие </a:t>
            </a:r>
            <a:r>
              <a:rPr lang="ru-RU" dirty="0"/>
              <a:t>обучающихся во Всероссийских и международных, в том числе очных, заочных и дистанционных конкурсах и олимпиадах.  </a:t>
            </a:r>
          </a:p>
        </c:rich>
      </c:tx>
      <c:layout>
        <c:manualLayout>
          <c:xMode val="edge"/>
          <c:yMode val="edge"/>
          <c:x val="8.7223071630609286E-2"/>
          <c:y val="3.0864197530864244E-3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50161812297735"/>
          <c:y val="0.28867014699615251"/>
          <c:w val="0.58727658435899399"/>
          <c:h val="0.5183748942095880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0.17951940473460268"/>
                  <c:y val="-0.1012680593986903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1220867415844863"/>
                      <c:h val="9.6501300996980843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Международные</a:t>
                    </a:r>
                  </a:p>
                  <a:p>
                    <a:r>
                      <a:rPr lang="ru-RU" dirty="0" smtClean="0"/>
                      <a:t>53%; </a:t>
                    </a:r>
                    <a:endParaRPr lang="ru-RU" dirty="0"/>
                  </a:p>
                </c:rich>
              </c:tx>
              <c:dLblPos val="ctr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6415793899549"/>
                      <c:h val="9.650130099698084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CatName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Лист1!$D$6:$F$6</c:f>
              <c:strCache>
                <c:ptCount val="3"/>
                <c:pt idx="0">
                  <c:v>Краевые</c:v>
                </c:pt>
                <c:pt idx="1">
                  <c:v>Всероссийские</c:v>
                </c:pt>
                <c:pt idx="2">
                  <c:v>Международные</c:v>
                </c:pt>
              </c:strCache>
            </c:strRef>
          </c:cat>
          <c:val>
            <c:numRef>
              <c:f>Лист1!$D$7:$F$7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265D5-5969-4CDE-9389-469B27043DC5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20ECDE-B33A-445C-9CBC-0D52F12C970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АМО-технология</a:t>
          </a:r>
        </a:p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(смена видов деятельности)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0ABDC-1957-4362-B54E-041C0FDDB364}" type="parTrans" cxnId="{4830F3B6-DA73-4CE7-AC21-B1DAB6FA6138}">
      <dgm:prSet/>
      <dgm:spPr/>
      <dgm:t>
        <a:bodyPr/>
        <a:lstStyle/>
        <a:p>
          <a:endParaRPr lang="ru-RU"/>
        </a:p>
      </dgm:t>
    </dgm:pt>
    <dgm:pt modelId="{EE91F1CD-D47E-4769-89E3-4C9718D6A060}" type="sibTrans" cxnId="{4830F3B6-DA73-4CE7-AC21-B1DAB6FA6138}">
      <dgm:prSet/>
      <dgm:spPr/>
      <dgm:t>
        <a:bodyPr/>
        <a:lstStyle/>
        <a:p>
          <a:endParaRPr lang="ru-RU" dirty="0"/>
        </a:p>
      </dgm:t>
    </dgm:pt>
    <dgm:pt modelId="{128A5CD7-239B-4777-A109-E3C2E93CC0C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 как </a:t>
          </a:r>
          <a:r>
            <a:rPr lang="ru-RU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метапредметная</a:t>
          </a:r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деятельность на уроке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B25AC-3621-4E7D-A5DE-5B9AD975FC2C}" type="parTrans" cxnId="{4F9B8C65-529E-44DB-8BD9-FBC17F011440}">
      <dgm:prSet/>
      <dgm:spPr/>
      <dgm:t>
        <a:bodyPr/>
        <a:lstStyle/>
        <a:p>
          <a:endParaRPr lang="ru-RU"/>
        </a:p>
      </dgm:t>
    </dgm:pt>
    <dgm:pt modelId="{11B0F9BA-6904-4615-9B9A-61D9E2F8E954}" type="sibTrans" cxnId="{4F9B8C65-529E-44DB-8BD9-FBC17F011440}">
      <dgm:prSet/>
      <dgm:spPr/>
      <dgm:t>
        <a:bodyPr/>
        <a:lstStyle/>
        <a:p>
          <a:endParaRPr lang="ru-RU"/>
        </a:p>
      </dgm:t>
    </dgm:pt>
    <dgm:pt modelId="{491AB233-BDE4-48BB-B2C5-679581FBD55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 и проектная работа по физике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70FFD-9674-4D39-A5B4-482D7B99AD23}" type="parTrans" cxnId="{FF3F975E-F6CD-44A7-BA2C-B814F8486750}">
      <dgm:prSet/>
      <dgm:spPr/>
      <dgm:t>
        <a:bodyPr/>
        <a:lstStyle/>
        <a:p>
          <a:endParaRPr lang="ru-RU"/>
        </a:p>
      </dgm:t>
    </dgm:pt>
    <dgm:pt modelId="{50D1E5A4-F272-4459-AFC4-EE3AEFA83604}" type="sibTrans" cxnId="{FF3F975E-F6CD-44A7-BA2C-B814F8486750}">
      <dgm:prSet/>
      <dgm:spPr/>
      <dgm:t>
        <a:bodyPr/>
        <a:lstStyle/>
        <a:p>
          <a:endParaRPr lang="ru-RU"/>
        </a:p>
      </dgm:t>
    </dgm:pt>
    <dgm:pt modelId="{E20FB005-DE0E-4F61-801C-2EAC8F1E152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Санитарно-гигиенические условия.</a:t>
          </a:r>
        </a:p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Психогигиена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6116-EE5B-42BE-A2D9-48352BB1413C}" type="parTrans" cxnId="{650BC1BA-82A9-48D2-9CC9-2B42D6783D64}">
      <dgm:prSet/>
      <dgm:spPr/>
      <dgm:t>
        <a:bodyPr/>
        <a:lstStyle/>
        <a:p>
          <a:endParaRPr lang="ru-RU"/>
        </a:p>
      </dgm:t>
    </dgm:pt>
    <dgm:pt modelId="{F09AC1F4-4C32-414A-8A15-BE2566A95DBC}" type="sibTrans" cxnId="{650BC1BA-82A9-48D2-9CC9-2B42D6783D64}">
      <dgm:prSet/>
      <dgm:spPr/>
      <dgm:t>
        <a:bodyPr/>
        <a:lstStyle/>
        <a:p>
          <a:endParaRPr lang="ru-RU"/>
        </a:p>
      </dgm:t>
    </dgm:pt>
    <dgm:pt modelId="{F85C64A5-BD37-4707-A4AA-B594A7CDB53C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Здоровьесберегающие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технологии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EA57-D90F-4263-ADB5-495B85205D20}" type="sibTrans" cxnId="{432BCEC5-E09F-413E-904D-12B17CFE61F5}">
      <dgm:prSet/>
      <dgm:spPr/>
      <dgm:t>
        <a:bodyPr/>
        <a:lstStyle/>
        <a:p>
          <a:endParaRPr lang="ru-RU"/>
        </a:p>
      </dgm:t>
    </dgm:pt>
    <dgm:pt modelId="{13C661D5-A9EA-472C-B568-284EB57D7BD8}" type="parTrans" cxnId="{432BCEC5-E09F-413E-904D-12B17CFE61F5}">
      <dgm:prSet/>
      <dgm:spPr/>
      <dgm:t>
        <a:bodyPr/>
        <a:lstStyle/>
        <a:p>
          <a:endParaRPr lang="ru-RU"/>
        </a:p>
      </dgm:t>
    </dgm:pt>
    <dgm:pt modelId="{F6816A0D-0C3C-4C1F-A6C6-63BFF98916AD}" type="pres">
      <dgm:prSet presAssocID="{9E8265D5-5969-4CDE-9389-469B27043D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BF1AE4-F139-4D38-A505-70F54BB79003}" type="pres">
      <dgm:prSet presAssocID="{F85C64A5-BD37-4707-A4AA-B594A7CDB53C}" presName="node" presStyleLbl="node1" presStyleIdx="0" presStyleCnt="5" custScaleX="250035" custRadScaleRad="101531" custRadScaleInc="15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64346-7575-4F74-A21E-E41E35679450}" type="pres">
      <dgm:prSet presAssocID="{8FA3EA57-D90F-4263-ADB5-495B85205D20}" presName="sibTrans" presStyleLbl="sibTrans2D1" presStyleIdx="0" presStyleCnt="5" custAng="295545" custScaleX="355279" custLinFactX="379555" custLinFactNeighborX="400000" custLinFactNeighborY="-70802"/>
      <dgm:spPr/>
      <dgm:t>
        <a:bodyPr/>
        <a:lstStyle/>
        <a:p>
          <a:endParaRPr lang="ru-RU"/>
        </a:p>
      </dgm:t>
    </dgm:pt>
    <dgm:pt modelId="{6D46C2DB-4609-4105-A1E6-177653DCD43A}" type="pres">
      <dgm:prSet presAssocID="{8FA3EA57-D90F-4263-ADB5-495B85205D2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0DB29E8-C5B5-4AF7-A70A-7C366101E93F}" type="pres">
      <dgm:prSet presAssocID="{2020ECDE-B33A-445C-9CBC-0D52F12C9702}" presName="node" presStyleLbl="node1" presStyleIdx="1" presStyleCnt="5" custScaleX="207409" custRadScaleRad="151938" custRadScaleInc="2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C3690-6862-4A53-832F-912BC4143046}" type="pres">
      <dgm:prSet presAssocID="{EE91F1CD-D47E-4769-89E3-4C9718D6A060}" presName="sibTrans" presStyleLbl="sibTrans2D1" presStyleIdx="1" presStyleCnt="5" custScaleX="86032"/>
      <dgm:spPr/>
      <dgm:t>
        <a:bodyPr/>
        <a:lstStyle/>
        <a:p>
          <a:endParaRPr lang="ru-RU"/>
        </a:p>
      </dgm:t>
    </dgm:pt>
    <dgm:pt modelId="{DCEB92CD-B670-4F7D-B198-B6177506FC50}" type="pres">
      <dgm:prSet presAssocID="{EE91F1CD-D47E-4769-89E3-4C9718D6A06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385B0F8-87AC-4382-8A8C-4BD5006A87FA}" type="pres">
      <dgm:prSet presAssocID="{128A5CD7-239B-4777-A109-E3C2E93CC0CB}" presName="node" presStyleLbl="node1" presStyleIdx="2" presStyleCnt="5" custScaleX="163357" custRadScaleRad="147254" custRadScaleInc="-38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F942F-BB58-4FA3-B110-66511719C05B}" type="pres">
      <dgm:prSet presAssocID="{11B0F9BA-6904-4615-9B9A-61D9E2F8E954}" presName="sibTrans" presStyleLbl="sibTrans2D1" presStyleIdx="2" presStyleCnt="5" custScaleX="55002" custLinFactNeighborX="-36092" custLinFactNeighborY="-3280"/>
      <dgm:spPr/>
      <dgm:t>
        <a:bodyPr/>
        <a:lstStyle/>
        <a:p>
          <a:endParaRPr lang="ru-RU"/>
        </a:p>
      </dgm:t>
    </dgm:pt>
    <dgm:pt modelId="{7E957D2E-92F3-4511-BE72-4E30DCF78B4E}" type="pres">
      <dgm:prSet presAssocID="{11B0F9BA-6904-4615-9B9A-61D9E2F8E95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E810EF-5C35-4898-AABD-016B796B8B13}" type="pres">
      <dgm:prSet presAssocID="{491AB233-BDE4-48BB-B2C5-679581FBD550}" presName="node" presStyleLbl="node1" presStyleIdx="3" presStyleCnt="5" custScaleX="230586" custScaleY="112149" custRadScaleRad="144014" custRadScaleInc="5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A620-CF56-4C56-B3AD-5B3F86C1D0BA}" type="pres">
      <dgm:prSet presAssocID="{50D1E5A4-F272-4459-AFC4-EE3AEFA8360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21D989-A5F5-4E6D-AB62-B468840036FB}" type="pres">
      <dgm:prSet presAssocID="{50D1E5A4-F272-4459-AFC4-EE3AEFA8360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3B3D5DA-E45B-4D4A-B157-EEEFF6FEE9C3}" type="pres">
      <dgm:prSet presAssocID="{E20FB005-DE0E-4F61-801C-2EAC8F1E152D}" presName="node" presStyleLbl="node1" presStyleIdx="4" presStyleCnt="5" custScaleX="219030" custRadScaleRad="130214" custRadScaleInc="-5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B26B9-4718-4511-BD74-A887CA4850AF}" type="pres">
      <dgm:prSet presAssocID="{F09AC1F4-4C32-414A-8A15-BE2566A95DBC}" presName="sibTrans" presStyleLbl="sibTrans2D1" presStyleIdx="4" presStyleCnt="5" custAng="1247151" custScaleX="389731" custLinFactX="-510908" custLinFactNeighborX="-600000" custLinFactNeighborY="-77157"/>
      <dgm:spPr/>
      <dgm:t>
        <a:bodyPr/>
        <a:lstStyle/>
        <a:p>
          <a:endParaRPr lang="ru-RU"/>
        </a:p>
      </dgm:t>
    </dgm:pt>
    <dgm:pt modelId="{97276F9F-1092-469C-BBD8-E4E6C033B133}" type="pres">
      <dgm:prSet presAssocID="{F09AC1F4-4C32-414A-8A15-BE2566A95DB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4C37F9F-30BC-4DB9-A315-CE61E5E74A9D}" type="presOf" srcId="{50D1E5A4-F272-4459-AFC4-EE3AEFA83604}" destId="{FC60A620-CF56-4C56-B3AD-5B3F86C1D0BA}" srcOrd="0" destOrd="0" presId="urn:microsoft.com/office/officeart/2005/8/layout/cycle2"/>
    <dgm:cxn modelId="{A86BCB52-029F-4260-9C69-EDEC0996BECC}" type="presOf" srcId="{8FA3EA57-D90F-4263-ADB5-495B85205D20}" destId="{6D46C2DB-4609-4105-A1E6-177653DCD43A}" srcOrd="1" destOrd="0" presId="urn:microsoft.com/office/officeart/2005/8/layout/cycle2"/>
    <dgm:cxn modelId="{432BCEC5-E09F-413E-904D-12B17CFE61F5}" srcId="{9E8265D5-5969-4CDE-9389-469B27043DC5}" destId="{F85C64A5-BD37-4707-A4AA-B594A7CDB53C}" srcOrd="0" destOrd="0" parTransId="{13C661D5-A9EA-472C-B568-284EB57D7BD8}" sibTransId="{8FA3EA57-D90F-4263-ADB5-495B85205D20}"/>
    <dgm:cxn modelId="{6AD27FE7-E8FC-4237-9B92-7D6F9A09E634}" type="presOf" srcId="{EE91F1CD-D47E-4769-89E3-4C9718D6A060}" destId="{FBCC3690-6862-4A53-832F-912BC4143046}" srcOrd="0" destOrd="0" presId="urn:microsoft.com/office/officeart/2005/8/layout/cycle2"/>
    <dgm:cxn modelId="{2ABA8CA4-B0E9-47B8-90A7-0DD31EA92547}" type="presOf" srcId="{11B0F9BA-6904-4615-9B9A-61D9E2F8E954}" destId="{B6FF942F-BB58-4FA3-B110-66511719C05B}" srcOrd="0" destOrd="0" presId="urn:microsoft.com/office/officeart/2005/8/layout/cycle2"/>
    <dgm:cxn modelId="{95A2D5F6-1229-4CF5-9F17-B09CA6F87663}" type="presOf" srcId="{11B0F9BA-6904-4615-9B9A-61D9E2F8E954}" destId="{7E957D2E-92F3-4511-BE72-4E30DCF78B4E}" srcOrd="1" destOrd="0" presId="urn:microsoft.com/office/officeart/2005/8/layout/cycle2"/>
    <dgm:cxn modelId="{BAD83A98-9FD0-4CD9-9D9C-7BD0EC34725C}" type="presOf" srcId="{50D1E5A4-F272-4459-AFC4-EE3AEFA83604}" destId="{A221D989-A5F5-4E6D-AB62-B468840036FB}" srcOrd="1" destOrd="0" presId="urn:microsoft.com/office/officeart/2005/8/layout/cycle2"/>
    <dgm:cxn modelId="{FF3F975E-F6CD-44A7-BA2C-B814F8486750}" srcId="{9E8265D5-5969-4CDE-9389-469B27043DC5}" destId="{491AB233-BDE4-48BB-B2C5-679581FBD550}" srcOrd="3" destOrd="0" parTransId="{12570FFD-9674-4D39-A5B4-482D7B99AD23}" sibTransId="{50D1E5A4-F272-4459-AFC4-EE3AEFA83604}"/>
    <dgm:cxn modelId="{D6602AB7-6F1A-46CB-8DED-1133593129C7}" type="presOf" srcId="{EE91F1CD-D47E-4769-89E3-4C9718D6A060}" destId="{DCEB92CD-B670-4F7D-B198-B6177506FC50}" srcOrd="1" destOrd="0" presId="urn:microsoft.com/office/officeart/2005/8/layout/cycle2"/>
    <dgm:cxn modelId="{7BC8E59A-2D48-4BCD-8BC8-C5E17BE167BF}" type="presOf" srcId="{128A5CD7-239B-4777-A109-E3C2E93CC0CB}" destId="{E385B0F8-87AC-4382-8A8C-4BD5006A87FA}" srcOrd="0" destOrd="0" presId="urn:microsoft.com/office/officeart/2005/8/layout/cycle2"/>
    <dgm:cxn modelId="{E53425FF-DE54-4A99-B09B-B3AF66520B33}" type="presOf" srcId="{491AB233-BDE4-48BB-B2C5-679581FBD550}" destId="{C2E810EF-5C35-4898-AABD-016B796B8B13}" srcOrd="0" destOrd="0" presId="urn:microsoft.com/office/officeart/2005/8/layout/cycle2"/>
    <dgm:cxn modelId="{47663100-A3CB-44B1-BFF6-9FB0130236A1}" type="presOf" srcId="{E20FB005-DE0E-4F61-801C-2EAC8F1E152D}" destId="{23B3D5DA-E45B-4D4A-B157-EEEFF6FEE9C3}" srcOrd="0" destOrd="0" presId="urn:microsoft.com/office/officeart/2005/8/layout/cycle2"/>
    <dgm:cxn modelId="{8F917C48-9DF9-45F5-B512-320655831AE3}" type="presOf" srcId="{F09AC1F4-4C32-414A-8A15-BE2566A95DBC}" destId="{BF5B26B9-4718-4511-BD74-A887CA4850AF}" srcOrd="0" destOrd="0" presId="urn:microsoft.com/office/officeart/2005/8/layout/cycle2"/>
    <dgm:cxn modelId="{4F9B8C65-529E-44DB-8BD9-FBC17F011440}" srcId="{9E8265D5-5969-4CDE-9389-469B27043DC5}" destId="{128A5CD7-239B-4777-A109-E3C2E93CC0CB}" srcOrd="2" destOrd="0" parTransId="{96EB25AC-3621-4E7D-A5DE-5B9AD975FC2C}" sibTransId="{11B0F9BA-6904-4615-9B9A-61D9E2F8E954}"/>
    <dgm:cxn modelId="{8AA0CB7B-2E12-448F-9848-F16577DB7041}" type="presOf" srcId="{8FA3EA57-D90F-4263-ADB5-495B85205D20}" destId="{0E864346-7575-4F74-A21E-E41E35679450}" srcOrd="0" destOrd="0" presId="urn:microsoft.com/office/officeart/2005/8/layout/cycle2"/>
    <dgm:cxn modelId="{938E3DD6-E9AC-4D0A-BA86-C06481CF00BB}" type="presOf" srcId="{F09AC1F4-4C32-414A-8A15-BE2566A95DBC}" destId="{97276F9F-1092-469C-BBD8-E4E6C033B133}" srcOrd="1" destOrd="0" presId="urn:microsoft.com/office/officeart/2005/8/layout/cycle2"/>
    <dgm:cxn modelId="{650BC1BA-82A9-48D2-9CC9-2B42D6783D64}" srcId="{9E8265D5-5969-4CDE-9389-469B27043DC5}" destId="{E20FB005-DE0E-4F61-801C-2EAC8F1E152D}" srcOrd="4" destOrd="0" parTransId="{5AD36116-EE5B-42BE-A2D9-48352BB1413C}" sibTransId="{F09AC1F4-4C32-414A-8A15-BE2566A95DBC}"/>
    <dgm:cxn modelId="{2D721C63-6B6B-41F9-ACEA-DF1966D4589F}" type="presOf" srcId="{2020ECDE-B33A-445C-9CBC-0D52F12C9702}" destId="{F0DB29E8-C5B5-4AF7-A70A-7C366101E93F}" srcOrd="0" destOrd="0" presId="urn:microsoft.com/office/officeart/2005/8/layout/cycle2"/>
    <dgm:cxn modelId="{4830F3B6-DA73-4CE7-AC21-B1DAB6FA6138}" srcId="{9E8265D5-5969-4CDE-9389-469B27043DC5}" destId="{2020ECDE-B33A-445C-9CBC-0D52F12C9702}" srcOrd="1" destOrd="0" parTransId="{0AF0ABDC-1957-4362-B54E-041C0FDDB364}" sibTransId="{EE91F1CD-D47E-4769-89E3-4C9718D6A060}"/>
    <dgm:cxn modelId="{D60E3D38-C984-4A71-81D4-6EBF055F1550}" type="presOf" srcId="{9E8265D5-5969-4CDE-9389-469B27043DC5}" destId="{F6816A0D-0C3C-4C1F-A6C6-63BFF98916AD}" srcOrd="0" destOrd="0" presId="urn:microsoft.com/office/officeart/2005/8/layout/cycle2"/>
    <dgm:cxn modelId="{6F9B7B94-7928-4E4A-A0D4-DD31A660BFF3}" type="presOf" srcId="{F85C64A5-BD37-4707-A4AA-B594A7CDB53C}" destId="{1ABF1AE4-F139-4D38-A505-70F54BB79003}" srcOrd="0" destOrd="0" presId="urn:microsoft.com/office/officeart/2005/8/layout/cycle2"/>
    <dgm:cxn modelId="{D47558E0-5954-409F-9DE5-160D94D0AADA}" type="presParOf" srcId="{F6816A0D-0C3C-4C1F-A6C6-63BFF98916AD}" destId="{1ABF1AE4-F139-4D38-A505-70F54BB79003}" srcOrd="0" destOrd="0" presId="urn:microsoft.com/office/officeart/2005/8/layout/cycle2"/>
    <dgm:cxn modelId="{CC4D6BB2-A200-48AB-BB1B-9CF5D8219FF9}" type="presParOf" srcId="{F6816A0D-0C3C-4C1F-A6C6-63BFF98916AD}" destId="{0E864346-7575-4F74-A21E-E41E35679450}" srcOrd="1" destOrd="0" presId="urn:microsoft.com/office/officeart/2005/8/layout/cycle2"/>
    <dgm:cxn modelId="{5BA2A9DE-B13A-493A-8CD7-E66FE301B429}" type="presParOf" srcId="{0E864346-7575-4F74-A21E-E41E35679450}" destId="{6D46C2DB-4609-4105-A1E6-177653DCD43A}" srcOrd="0" destOrd="0" presId="urn:microsoft.com/office/officeart/2005/8/layout/cycle2"/>
    <dgm:cxn modelId="{0A06CA6E-A8EC-4C6E-8B8D-07242572C83E}" type="presParOf" srcId="{F6816A0D-0C3C-4C1F-A6C6-63BFF98916AD}" destId="{F0DB29E8-C5B5-4AF7-A70A-7C366101E93F}" srcOrd="2" destOrd="0" presId="urn:microsoft.com/office/officeart/2005/8/layout/cycle2"/>
    <dgm:cxn modelId="{5C02FE0A-AE49-4B3B-8C46-C67170D7BE60}" type="presParOf" srcId="{F6816A0D-0C3C-4C1F-A6C6-63BFF98916AD}" destId="{FBCC3690-6862-4A53-832F-912BC4143046}" srcOrd="3" destOrd="0" presId="urn:microsoft.com/office/officeart/2005/8/layout/cycle2"/>
    <dgm:cxn modelId="{BCE5D577-AA10-44D9-8D6C-7C26047020EC}" type="presParOf" srcId="{FBCC3690-6862-4A53-832F-912BC4143046}" destId="{DCEB92CD-B670-4F7D-B198-B6177506FC50}" srcOrd="0" destOrd="0" presId="urn:microsoft.com/office/officeart/2005/8/layout/cycle2"/>
    <dgm:cxn modelId="{EC0EE7A7-4A15-4FEB-8FCA-466371256761}" type="presParOf" srcId="{F6816A0D-0C3C-4C1F-A6C6-63BFF98916AD}" destId="{E385B0F8-87AC-4382-8A8C-4BD5006A87FA}" srcOrd="4" destOrd="0" presId="urn:microsoft.com/office/officeart/2005/8/layout/cycle2"/>
    <dgm:cxn modelId="{3FDA9602-2B59-4768-8AB0-E686F7318699}" type="presParOf" srcId="{F6816A0D-0C3C-4C1F-A6C6-63BFF98916AD}" destId="{B6FF942F-BB58-4FA3-B110-66511719C05B}" srcOrd="5" destOrd="0" presId="urn:microsoft.com/office/officeart/2005/8/layout/cycle2"/>
    <dgm:cxn modelId="{4A535FED-094E-4237-B876-74961223AF92}" type="presParOf" srcId="{B6FF942F-BB58-4FA3-B110-66511719C05B}" destId="{7E957D2E-92F3-4511-BE72-4E30DCF78B4E}" srcOrd="0" destOrd="0" presId="urn:microsoft.com/office/officeart/2005/8/layout/cycle2"/>
    <dgm:cxn modelId="{3E9AF355-6434-46F1-B130-D6981274AF23}" type="presParOf" srcId="{F6816A0D-0C3C-4C1F-A6C6-63BFF98916AD}" destId="{C2E810EF-5C35-4898-AABD-016B796B8B13}" srcOrd="6" destOrd="0" presId="urn:microsoft.com/office/officeart/2005/8/layout/cycle2"/>
    <dgm:cxn modelId="{D7266D76-1DB1-4AAE-ADE6-6B2C10367FF5}" type="presParOf" srcId="{F6816A0D-0C3C-4C1F-A6C6-63BFF98916AD}" destId="{FC60A620-CF56-4C56-B3AD-5B3F86C1D0BA}" srcOrd="7" destOrd="0" presId="urn:microsoft.com/office/officeart/2005/8/layout/cycle2"/>
    <dgm:cxn modelId="{785212DB-ADFC-4372-B744-0820A3FB05A3}" type="presParOf" srcId="{FC60A620-CF56-4C56-B3AD-5B3F86C1D0BA}" destId="{A221D989-A5F5-4E6D-AB62-B468840036FB}" srcOrd="0" destOrd="0" presId="urn:microsoft.com/office/officeart/2005/8/layout/cycle2"/>
    <dgm:cxn modelId="{9E9FFAA1-E45A-4DAC-9049-781BCD3CE1DF}" type="presParOf" srcId="{F6816A0D-0C3C-4C1F-A6C6-63BFF98916AD}" destId="{23B3D5DA-E45B-4D4A-B157-EEEFF6FEE9C3}" srcOrd="8" destOrd="0" presId="urn:microsoft.com/office/officeart/2005/8/layout/cycle2"/>
    <dgm:cxn modelId="{B76255C2-23A5-4B7B-9D04-282D03892186}" type="presParOf" srcId="{F6816A0D-0C3C-4C1F-A6C6-63BFF98916AD}" destId="{BF5B26B9-4718-4511-BD74-A887CA4850AF}" srcOrd="9" destOrd="0" presId="urn:microsoft.com/office/officeart/2005/8/layout/cycle2"/>
    <dgm:cxn modelId="{9067B36D-DEDB-443D-A991-18362E751354}" type="presParOf" srcId="{BF5B26B9-4718-4511-BD74-A887CA4850AF}" destId="{97276F9F-1092-469C-BBD8-E4E6C033B1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F1AE4-F139-4D38-A505-70F54BB79003}">
      <dsp:nvSpPr>
        <dsp:cNvPr id="0" name=""/>
        <dsp:cNvSpPr/>
      </dsp:nvSpPr>
      <dsp:spPr>
        <a:xfrm>
          <a:off x="2448077" y="-49484"/>
          <a:ext cx="4238648" cy="1695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Здоровьесберегающие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технологии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077" y="-49484"/>
        <a:ext cx="4238648" cy="1695222"/>
      </dsp:txXfrm>
    </dsp:sp>
    <dsp:sp modelId="{0E864346-7575-4F74-A21E-E41E35679450}">
      <dsp:nvSpPr>
        <dsp:cNvPr id="0" name=""/>
        <dsp:cNvSpPr/>
      </dsp:nvSpPr>
      <dsp:spPr>
        <a:xfrm rot="2388836">
          <a:off x="6604123" y="918177"/>
          <a:ext cx="515508" cy="57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2388836">
        <a:off x="6604123" y="918177"/>
        <a:ext cx="515508" cy="572137"/>
      </dsp:txXfrm>
    </dsp:sp>
    <dsp:sp modelId="{F0DB29E8-C5B5-4AF7-A70A-7C366101E93F}">
      <dsp:nvSpPr>
        <dsp:cNvPr id="0" name=""/>
        <dsp:cNvSpPr/>
      </dsp:nvSpPr>
      <dsp:spPr>
        <a:xfrm>
          <a:off x="5088206" y="1539548"/>
          <a:ext cx="3516043" cy="1695222"/>
        </a:xfrm>
        <a:prstGeom prst="ellipse">
          <a:avLst/>
        </a:prstGeom>
        <a:solidFill>
          <a:schemeClr val="accent4">
            <a:hueOff val="-247353"/>
            <a:satOff val="-1423"/>
            <a:lumOff val="-11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АМО-технология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(смена видов деятельности)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8206" y="1539548"/>
        <a:ext cx="3516043" cy="1695222"/>
      </dsp:txXfrm>
    </dsp:sp>
    <dsp:sp modelId="{FBCC3690-6862-4A53-832F-912BC4143046}">
      <dsp:nvSpPr>
        <dsp:cNvPr id="0" name=""/>
        <dsp:cNvSpPr/>
      </dsp:nvSpPr>
      <dsp:spPr>
        <a:xfrm rot="5488308">
          <a:off x="6659261" y="3281735"/>
          <a:ext cx="313263" cy="57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47353"/>
            <a:satOff val="-1423"/>
            <a:lumOff val="-11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88308">
        <a:off x="6659261" y="3281735"/>
        <a:ext cx="313263" cy="572137"/>
      </dsp:txXfrm>
    </dsp:sp>
    <dsp:sp modelId="{E385B0F8-87AC-4382-8A8C-4BD5006A87FA}">
      <dsp:nvSpPr>
        <dsp:cNvPr id="0" name=""/>
        <dsp:cNvSpPr/>
      </dsp:nvSpPr>
      <dsp:spPr>
        <a:xfrm>
          <a:off x="5400398" y="3921401"/>
          <a:ext cx="2769263" cy="1695222"/>
        </a:xfrm>
        <a:prstGeom prst="ellipse">
          <a:avLst/>
        </a:prstGeom>
        <a:solidFill>
          <a:schemeClr val="accent4">
            <a:hueOff val="-494707"/>
            <a:satOff val="-2845"/>
            <a:lumOff val="-2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 как </a:t>
          </a:r>
          <a:r>
            <a:rPr lang="ru-RU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метапредметная</a:t>
          </a: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деятельность на уроке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0398" y="3921401"/>
        <a:ext cx="2769263" cy="1695222"/>
      </dsp:txXfrm>
    </dsp:sp>
    <dsp:sp modelId="{B6FF942F-BB58-4FA3-B110-66511719C05B}">
      <dsp:nvSpPr>
        <dsp:cNvPr id="0" name=""/>
        <dsp:cNvSpPr/>
      </dsp:nvSpPr>
      <dsp:spPr>
        <a:xfrm rot="10873276">
          <a:off x="4172853" y="4419229"/>
          <a:ext cx="435664" cy="57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4707"/>
            <a:satOff val="-2845"/>
            <a:lumOff val="-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73276">
        <a:off x="4172853" y="4419229"/>
        <a:ext cx="435664" cy="572137"/>
      </dsp:txXfrm>
    </dsp:sp>
    <dsp:sp modelId="{C2E810EF-5C35-4898-AABD-016B796B8B13}">
      <dsp:nvSpPr>
        <dsp:cNvPr id="0" name=""/>
        <dsp:cNvSpPr/>
      </dsp:nvSpPr>
      <dsp:spPr>
        <a:xfrm>
          <a:off x="0" y="3715446"/>
          <a:ext cx="3908944" cy="1901174"/>
        </a:xfrm>
        <a:prstGeom prst="ellipse">
          <a:avLst/>
        </a:prstGeom>
        <a:solidFill>
          <a:schemeClr val="accent4">
            <a:hueOff val="-742060"/>
            <a:satOff val="-4268"/>
            <a:lumOff val="-33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 и проектная работа по физике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15446"/>
        <a:ext cx="3908944" cy="1901174"/>
      </dsp:txXfrm>
    </dsp:sp>
    <dsp:sp modelId="{FC60A620-CF56-4C56-B3AD-5B3F86C1D0BA}">
      <dsp:nvSpPr>
        <dsp:cNvPr id="0" name=""/>
        <dsp:cNvSpPr/>
      </dsp:nvSpPr>
      <dsp:spPr>
        <a:xfrm rot="16064206">
          <a:off x="1723388" y="3099500"/>
          <a:ext cx="360957" cy="57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42060"/>
            <a:satOff val="-4268"/>
            <a:lumOff val="-33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6064206">
        <a:off x="1723388" y="3099500"/>
        <a:ext cx="360957" cy="572137"/>
      </dsp:txXfrm>
    </dsp:sp>
    <dsp:sp modelId="{23B3D5DA-E45B-4D4A-B157-EEEFF6FEE9C3}">
      <dsp:nvSpPr>
        <dsp:cNvPr id="0" name=""/>
        <dsp:cNvSpPr/>
      </dsp:nvSpPr>
      <dsp:spPr>
        <a:xfrm>
          <a:off x="0" y="1340017"/>
          <a:ext cx="3713044" cy="1695222"/>
        </a:xfrm>
        <a:prstGeom prst="ellipse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Санитарно-гигиенические условия.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Психогигиена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40017"/>
        <a:ext cx="3713044" cy="1695222"/>
      </dsp:txXfrm>
    </dsp:sp>
    <dsp:sp modelId="{BF5B26B9-4718-4511-BD74-A887CA4850AF}">
      <dsp:nvSpPr>
        <dsp:cNvPr id="0" name=""/>
        <dsp:cNvSpPr/>
      </dsp:nvSpPr>
      <dsp:spPr>
        <a:xfrm rot="21218866">
          <a:off x="1834966" y="784349"/>
          <a:ext cx="399933" cy="57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21218866">
        <a:off x="1834966" y="784349"/>
        <a:ext cx="399933" cy="572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24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94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42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7986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69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98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54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916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6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9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6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4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46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37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50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78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4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8A2DD6-793C-446F-BD17-ED2DB98456FB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2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ransition spd="slow"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716946"/>
            <a:ext cx="7772870" cy="46643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1400" b="1" u="sng" dirty="0" smtClean="0"/>
          </a:p>
          <a:p>
            <a:pPr algn="ctr">
              <a:buNone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ЗДОРОВЬЕСБЕРЕГАЮЩЕЙ ТЕХНОЛОГИИ В ПЕДАГОГИЧЕСКОЙ ДЕЯТЕЛЬНОСТИ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 лет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ЗЮЗИНОЙ ЕЛЕНЫ ВЯЧЕСЛАВОВНЫ,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физики 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«Апшеронский лесхоз-техникум»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sz="3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1"/>
            <a:ext cx="2214578" cy="104038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88866"/>
            <a:ext cx="7772400" cy="70788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Участие студентов в международной  дистанционной предметной олимпиаде по физике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428868"/>
            <a:ext cx="2651575" cy="3085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928802"/>
            <a:ext cx="2357454" cy="2681396"/>
          </a:xfrm>
          <a:prstGeom prst="rect">
            <a:avLst/>
          </a:prstGeom>
        </p:spPr>
      </p:pic>
      <p:pic>
        <p:nvPicPr>
          <p:cNvPr id="12290" name="Picture 2" descr="Картинки по запросу картинки кнопок канцелярски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285860"/>
            <a:ext cx="1211140" cy="9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6059"/>
            <a:ext cx="7772400" cy="1200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участия в индивидуальных проектах по физике.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«Исследование влияния влажности на здоровье человека».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«Исследование влияния сотового телефона на здоровье человека».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«Исследование влияния ПК на здоровье человека»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«Исследование влияния электромагнитных волн на здоровье человека»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ysClr val="windowText" lastClr="000000"/>
              </a:solidFill>
              <a:effectLst/>
            </a:endParaRP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45391"/>
            <a:ext cx="7772400" cy="83099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своей работе использую инновационные образовательные технологии: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фото ГРАМОТ ЗЮЗИНА\зюзина0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12" y="1857364"/>
            <a:ext cx="1939032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988840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 деятельность.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технологии.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на основе системы эффективных уроков.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личностно-ориентированного подхода.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394"/>
            <a:ext cx="4320480" cy="1509414"/>
          </a:xfrm>
        </p:spPr>
        <p:txBody>
          <a:bodyPr/>
          <a:lstStyle/>
          <a:p>
            <a:pPr algn="ctr"/>
            <a:r>
              <a:rPr lang="ru-RU" sz="1400" dirty="0" smtClean="0"/>
              <a:t>Победитель  и лауреат премии талантливой молодежи</a:t>
            </a:r>
            <a:br>
              <a:rPr lang="ru-RU" sz="1400" dirty="0" smtClean="0"/>
            </a:br>
            <a:r>
              <a:rPr lang="ru-RU" sz="1400" dirty="0" smtClean="0"/>
              <a:t>Конкурс научных работ молодых ученых «Развитие социально-культурной сферы юга России» в</a:t>
            </a:r>
            <a:br>
              <a:rPr lang="ru-RU" sz="1400" dirty="0" smtClean="0"/>
            </a:br>
            <a:r>
              <a:rPr lang="ru-RU" sz="1400" dirty="0" smtClean="0"/>
              <a:t>2012-2014 году.</a:t>
            </a:r>
            <a:endParaRPr lang="ru-RU" sz="1400" dirty="0"/>
          </a:p>
        </p:txBody>
      </p:sp>
      <p:pic>
        <p:nvPicPr>
          <p:cNvPr id="5123" name="Picture 3" descr="C:\Users\USER\Desktop\SAM_1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3096344" cy="4104456"/>
          </a:xfrm>
          <a:prstGeom prst="rect">
            <a:avLst/>
          </a:prstGeom>
          <a:noFill/>
        </p:spPr>
      </p:pic>
      <p:pic>
        <p:nvPicPr>
          <p:cNvPr id="5122" name="Picture 2" descr="C:\Users\USER\Desktop\фото ГРАМОТ ЗЮЗИНА\Зюзина фото грамот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2167650" cy="2923807"/>
          </a:xfrm>
          <a:prstGeom prst="rect">
            <a:avLst/>
          </a:prstGeom>
          <a:noFill/>
        </p:spPr>
      </p:pic>
      <p:pic>
        <p:nvPicPr>
          <p:cNvPr id="5124" name="Picture 4" descr="C:\Users\USER\Desktop\SAM_1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5412" y="188640"/>
            <a:ext cx="3188587" cy="1883038"/>
          </a:xfrm>
          <a:prstGeom prst="rect">
            <a:avLst/>
          </a:prstGeom>
          <a:noFill/>
        </p:spPr>
      </p:pic>
      <p:pic>
        <p:nvPicPr>
          <p:cNvPr id="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2928934"/>
            <a:ext cx="1999865" cy="2820323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90642822"/>
              </p:ext>
            </p:extLst>
          </p:nvPr>
        </p:nvGraphicFramePr>
        <p:xfrm>
          <a:off x="2339753" y="188640"/>
          <a:ext cx="6447090" cy="26688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49678"/>
                <a:gridCol w="3797412"/>
              </a:tblGrid>
              <a:tr h="5766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экологии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5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Термодинамика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Выбросы в атмосферу продуктов горения при работе тепловых двигателей, повышение температуры атмосферы, шум, вибрация.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Жидкость и пар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влажности воздуха для живых организмов, испарение вредных для человека веществ.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 волны, акустика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Вредность шума, действие инфразвука на организм человека.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Статическое электричество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421160"/>
              </p:ext>
            </p:extLst>
          </p:nvPr>
        </p:nvGraphicFramePr>
        <p:xfrm>
          <a:off x="2285984" y="2857496"/>
          <a:ext cx="6447091" cy="33200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09492"/>
                <a:gridCol w="3837599"/>
              </a:tblGrid>
              <a:tr h="2983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экологии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Законы постоянного тока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Вредные действия тока на живой организм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Магнитное поле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магнитного поля на организм человека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Электромагнитные колебания и волны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искусственных и естественных электромагнитных колебаний на живые организмы. Влияние телевизора, компьютера, сотовой связи на организм человека. Ультрафиолетовое излучение, рентгеновское и гамма- излучение.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Световые волны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Вредное действие мощного света на глаза.  Нагрузка на зрение при работе на компьютере.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Ядерная 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Атомная энергетика и ее воздействие на окружающую среду. Перенос радиоактивности в окружающей среде. Пути проникновения радиации в организм человека. Биологическое действие радиоактивных излучений.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1196752"/>
            <a:ext cx="615553" cy="5373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РЕФЕРАТОВ ДЛЯ ФОРМИРОВАНИЯ ЗДОРОВОГО ОБРАЗА ЖИЗНИ ОБУЧАЮЩИХСЯ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Картинки по запросу картинки здоров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20193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9314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3338" cy="1596177"/>
          </a:xfrm>
        </p:spPr>
        <p:txBody>
          <a:bodyPr/>
          <a:lstStyle/>
          <a:p>
            <a:r>
              <a:rPr lang="ru-RU" dirty="0" smtClean="0"/>
              <a:t>Олимпиада по физике,2016</a:t>
            </a:r>
            <a:endParaRPr lang="ru-RU" dirty="0"/>
          </a:p>
        </p:txBody>
      </p:sp>
      <p:pic>
        <p:nvPicPr>
          <p:cNvPr id="16385" name="Picture 1" descr="D:\ФИЗИКА\III Международный конкурс «Мириады открытий» - Мои заявки_files\видеоурок грамоты\Бурцева Татьяна 28 группа видеоурок\11133924. Бурцева Татьяна Юрьевна 1162623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562" y="2214554"/>
            <a:ext cx="2145408" cy="3143272"/>
          </a:xfrm>
          <a:prstGeom prst="rect">
            <a:avLst/>
          </a:prstGeom>
          <a:noFill/>
        </p:spPr>
      </p:pic>
      <p:pic>
        <p:nvPicPr>
          <p:cNvPr id="16387" name="Picture 3" descr="D:\ФИЗИКА\III Международный конкурс «Мириады открытий» - Мои заявки_files\видеоурок грамоты\Фурсова Дарья 28 гр\11133924. Фурсова Дарья Ивановна 11626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2101083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342041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3338" cy="12144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Всероссийская студенческая НПК «Научное сообщество студентов 21 века»,2016г.</a:t>
            </a:r>
            <a:endParaRPr lang="ru-RU" dirty="0"/>
          </a:p>
        </p:txBody>
      </p:sp>
      <p:pic>
        <p:nvPicPr>
          <p:cNvPr id="51202" name="Picture 2" descr="D:\ФИЗИКА\III Международный конкурс «Мириады открытий» - Мои заявки_files\Брюховецкая\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2118924" cy="2500330"/>
          </a:xfrm>
          <a:prstGeom prst="rect">
            <a:avLst/>
          </a:prstGeom>
          <a:noFill/>
        </p:spPr>
      </p:pic>
      <p:pic>
        <p:nvPicPr>
          <p:cNvPr id="51203" name="Picture 3" descr="D:\ФИЗИКА\III Международный конкурс «Мириады открытий» - Мои заявки_files\Брюховецкая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357430"/>
            <a:ext cx="2500330" cy="283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18518"/>
            <a:ext cx="4286280" cy="1596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Международный конкурс «Мириады открытий»2016 г.</a:t>
            </a:r>
            <a:endParaRPr lang="ru-RU" dirty="0"/>
          </a:p>
        </p:txBody>
      </p:sp>
      <p:pic>
        <p:nvPicPr>
          <p:cNvPr id="52226" name="Picture 2" descr="D:\ФИЗИКА\III Международный конкурс «Мириады открытий» - Мои заявки_files\грамоты по III Международный конкурс «Мириады открытий»\Линькова Ольга Игоревна\Диплом проекта infourok.ru № 1140858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04"/>
            <a:ext cx="2638563" cy="376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7972"/>
            <a:ext cx="7704856" cy="1508105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Охрана здоровья детей- это приоритетное направление деятельности Правительства Российской Федерации</a:t>
            </a:r>
            <a:br>
              <a:rPr lang="ru-RU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8291264" cy="3951288"/>
          </a:xfrm>
        </p:spPr>
        <p:txBody>
          <a:bodyPr/>
          <a:lstStyle/>
          <a:p>
            <a:pPr algn="ctr"/>
            <a:r>
              <a:rPr lang="ru-RU" sz="3200" kern="1200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«Образовательное учреждение создает условия, гарантирующие охрану и укрепление здоровья обучающихся».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347864" y="5301208"/>
            <a:ext cx="5400600" cy="3951288"/>
          </a:xfrm>
        </p:spPr>
        <p:txBody>
          <a:bodyPr/>
          <a:lstStyle/>
          <a:p>
            <a:pPr marL="0" indent="0">
              <a:buNone/>
            </a:pPr>
            <a:r>
              <a:rPr lang="ru-RU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ru-RU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ФЗ-273 РФ «Об образовании» </a:t>
            </a:r>
            <a:endParaRPr lang="ru-RU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человеч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18" y="4714884"/>
            <a:ext cx="1802801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96898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993037873"/>
              </p:ext>
            </p:extLst>
          </p:nvPr>
        </p:nvGraphicFramePr>
        <p:xfrm>
          <a:off x="395536" y="1241376"/>
          <a:ext cx="860425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72400" cy="7694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здоровью-через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образование.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933056"/>
            <a:ext cx="1800200" cy="1127628"/>
          </a:xfrm>
        </p:spPr>
      </p:pic>
    </p:spTree>
    <p:extLst>
      <p:ext uri="{BB962C8B-B14F-4D97-AF65-F5344CB8AC3E}">
        <p14:creationId xmlns:p14="http://schemas.microsoft.com/office/powerpoint/2010/main" xmlns="" val="427044115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784976" cy="597666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altLang="ru-RU" sz="18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0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0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23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123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АМО технология-технология </a:t>
            </a:r>
            <a:r>
              <a:rPr lang="ru-RU" sz="12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здоровьесбережения</a:t>
            </a:r>
            <a:r>
              <a:rPr lang="ru-RU" sz="123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altLang="ru-RU" sz="5100" b="1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Психогигиена учебных занятий имеет следующие цели:</a:t>
            </a:r>
            <a:b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1. способствовать своевременному и гармоничному психическому развитию подростков; </a:t>
            </a:r>
          </a:p>
          <a:p>
            <a:pPr algn="just"/>
            <a: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стремиться к тому, чтобы учение давало подросткам радость и протекало на фоне положительных эмоций, которые являются залогом психического здоровья;</a:t>
            </a:r>
          </a:p>
          <a:p>
            <a:pPr algn="just"/>
            <a: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3. избегать чрезмерного умственного напряжения, приводящего к значительному утомлению подростков; </a:t>
            </a:r>
          </a:p>
          <a:p>
            <a:pPr algn="just"/>
            <a:r>
              <a:rPr lang="ru-RU" altLang="ru-RU" sz="4500" b="1" kern="1200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предотвращать психотравмирующие ситуации в техникуме</a:t>
            </a:r>
            <a:r>
              <a:rPr lang="ru-RU" altLang="ru-RU" sz="45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ru-RU" sz="4500" dirty="0"/>
          </a:p>
        </p:txBody>
      </p:sp>
      <p:pic>
        <p:nvPicPr>
          <p:cNvPr id="7" name="Picture 2" descr="Картинки по запросу человеч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3" y="-99392"/>
            <a:ext cx="2392817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37886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48197"/>
            <a:ext cx="7427168" cy="769441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95935" y="1916832"/>
            <a:ext cx="4690865" cy="420933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эффективную работу на уроке для сохранения и укрепления здоровья;</a:t>
            </a:r>
          </a:p>
          <a:p>
            <a:pPr algn="just">
              <a:lnSpc>
                <a:spcPct val="90000"/>
              </a:lnSpc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 мотивацию </a:t>
            </a:r>
            <a:r>
              <a:rPr lang="ru-RU" b="1" kern="1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b="1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</a:t>
            </a:r>
            <a:r>
              <a:rPr lang="ru-RU" b="1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уроке;</a:t>
            </a:r>
            <a:endParaRPr lang="ru-RU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b="1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творческие способности;</a:t>
            </a:r>
          </a:p>
          <a:p>
            <a:pPr algn="just">
              <a:lnSpc>
                <a:spcPct val="90000"/>
              </a:lnSpc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u-RU" b="1" kern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 культуру здоровья;</a:t>
            </a:r>
          </a:p>
          <a:p>
            <a:pPr marL="0" indent="0" algn="just">
              <a:lnSpc>
                <a:spcPct val="90000"/>
              </a:lnSpc>
              <a:buClr>
                <a:srgbClr val="F0A22E"/>
              </a:buClr>
              <a:buSzPct val="70000"/>
              <a:buNone/>
            </a:pPr>
            <a:r>
              <a:rPr lang="ru-RU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kern="1200" dirty="0">
              <a:solidFill>
                <a:srgbClr val="4E3B30"/>
              </a:solidFill>
              <a:effectLst/>
              <a:latin typeface="Calibri" pitchFamily="34" charset="0"/>
            </a:endParaRPr>
          </a:p>
        </p:txBody>
      </p:sp>
      <p:pic>
        <p:nvPicPr>
          <p:cNvPr id="8194" name="Picture 2" descr="Картинки по запросу человеч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1852828" cy="2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3560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892" y="260648"/>
            <a:ext cx="8229600" cy="769441"/>
          </a:xfrm>
        </p:spPr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971600" y="836712"/>
            <a:ext cx="7643192" cy="3951288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Считаю необходимым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 </a:t>
            </a:r>
            <a:r>
              <a:rPr lang="ru-RU" sz="1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здоровьесберегающие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 работе с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подростками, т.к. важно не допускать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психофизических и эмоциональных перегрузок растущего организма и формирующейся личности.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Для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этого своевременно изменяю виды учебной деятельности, использую динамические паузы, наблюдаю за психологическим состоянием обучающихся, что позволяет учитывать актуальное состояние каждого студента. Рационально организую учебный процесс в соответствии с возрастными, половыми, индивидуальными особенностями и гигиеническими требованиями. В любых видах и формах учебной деятельности допускаю гибкий график выполнения задания, особенно для студентов с ослабленным здоровьем и с ограниченными возможностями здоровья. Использую технологии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здоровьесбережения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здоровьеобогащения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направленные на развитие культуры здоровья студентов, в том числе культуры профессионального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потребности к здоровому образу жизни, профилактике эмоционального выгорания через </a:t>
            </a:r>
            <a:r>
              <a:rPr lang="ru-RU" sz="1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НИР со 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студентами, через проведение релаксационных упражнений, методами убеждения и собственным примером. Использование мною </a:t>
            </a:r>
            <a:r>
              <a:rPr lang="ru-RU" sz="1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технологий в учебном процессе студентов подтверждают отзывы преподавателей об учебных занятиях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картинки галоч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1000100" cy="9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9506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622"/>
            <a:ext cx="4244008" cy="286232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на уроках физики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(Частая смена видов деятельности)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46" y="404664"/>
            <a:ext cx="3550553" cy="33815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000372"/>
            <a:ext cx="3313094" cy="2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79614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60648"/>
            <a:ext cx="7772400" cy="13157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по предмету физика при использование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5 лет в %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40079464"/>
              </p:ext>
            </p:extLst>
          </p:nvPr>
        </p:nvGraphicFramePr>
        <p:xfrm>
          <a:off x="1066800" y="1556792"/>
          <a:ext cx="7848600" cy="453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3688" y="522920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05074241"/>
              </p:ext>
            </p:extLst>
          </p:nvPr>
        </p:nvGraphicFramePr>
        <p:xfrm>
          <a:off x="1066800" y="764704"/>
          <a:ext cx="7848600" cy="533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1806</TotalTime>
  <Words>460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Капля</vt:lpstr>
      <vt:lpstr>Слайд 1</vt:lpstr>
      <vt:lpstr>Охрана здоровья детей- это приоритетное направление деятельности Правительства Российской Федерации </vt:lpstr>
      <vt:lpstr>Формула здоровьесбережения К здоровью-через образование. </vt:lpstr>
      <vt:lpstr>Слайд 4</vt:lpstr>
      <vt:lpstr>Задачи:</vt:lpstr>
      <vt:lpstr>Пояснительная записка</vt:lpstr>
      <vt:lpstr>Метапредметная деятельность на уроках физики (Частая смена видов деятельности)</vt:lpstr>
      <vt:lpstr>Качество знаний по предмету физика при использование здоровьесберегающих технологий   за последние 5 лет в %</vt:lpstr>
      <vt:lpstr>Слайд 9</vt:lpstr>
      <vt:lpstr>Участие студентов в международной  дистанционной предметной олимпиаде по физике </vt:lpstr>
      <vt:lpstr>Создание условий для участия в индивидуальных проектах по физике.</vt:lpstr>
      <vt:lpstr>В своей работе использую инновационные образовательные технологии:</vt:lpstr>
      <vt:lpstr>Победитель  и лауреат премии талантливой молодежи Конкурс научных работ молодых ученых «Развитие социально-культурной сферы юга России» в 2012-2014 году.</vt:lpstr>
      <vt:lpstr>Слайд 14</vt:lpstr>
      <vt:lpstr>Олимпиада по физике,2016</vt:lpstr>
      <vt:lpstr>Всероссийская студенческая НПК «Научное сообщество студентов 21 века»,2016г.</vt:lpstr>
      <vt:lpstr>III Международный конкурс «Мириады открытий»2016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XTreme.ws</cp:lastModifiedBy>
  <cp:revision>172</cp:revision>
  <dcterms:created xsi:type="dcterms:W3CDTF">2013-02-09T10:41:17Z</dcterms:created>
  <dcterms:modified xsi:type="dcterms:W3CDTF">2017-10-11T15:55:28Z</dcterms:modified>
</cp:coreProperties>
</file>