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3" r:id="rId3"/>
    <p:sldId id="324" r:id="rId4"/>
    <p:sldId id="325" r:id="rId5"/>
    <p:sldId id="326" r:id="rId6"/>
    <p:sldId id="327" r:id="rId7"/>
    <p:sldId id="338" r:id="rId8"/>
    <p:sldId id="328" r:id="rId9"/>
    <p:sldId id="332" r:id="rId10"/>
    <p:sldId id="337" r:id="rId11"/>
    <p:sldId id="333" r:id="rId12"/>
    <p:sldId id="339" r:id="rId13"/>
    <p:sldId id="336" r:id="rId14"/>
    <p:sldId id="335" r:id="rId15"/>
    <p:sldId id="329" r:id="rId16"/>
    <p:sldId id="340" r:id="rId17"/>
    <p:sldId id="342" r:id="rId18"/>
    <p:sldId id="343" r:id="rId19"/>
    <p:sldId id="341" r:id="rId20"/>
    <p:sldId id="261" r:id="rId21"/>
    <p:sldId id="287" r:id="rId22"/>
    <p:sldId id="345" r:id="rId23"/>
    <p:sldId id="288" r:id="rId24"/>
    <p:sldId id="301" r:id="rId25"/>
    <p:sldId id="297" r:id="rId26"/>
    <p:sldId id="273" r:id="rId27"/>
    <p:sldId id="285" r:id="rId28"/>
    <p:sldId id="274" r:id="rId29"/>
    <p:sldId id="282" r:id="rId30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74"/>
  </p:normalViewPr>
  <p:slideViewPr>
    <p:cSldViewPr>
      <p:cViewPr varScale="1">
        <p:scale>
          <a:sx n="108" d="100"/>
          <a:sy n="108" d="100"/>
        </p:scale>
        <p:origin x="1302" y="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79F22-502E-2145-B86B-01E4A6BCF2D2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2E099-8DD8-6E44-A947-72B0BE8CF680}">
      <dgm:prSet phldrT="[Текст]" custT="1"/>
      <dgm:spPr/>
      <dgm:t>
        <a:bodyPr/>
        <a:lstStyle/>
        <a:p>
          <a:r>
            <a:rPr lang="ru-RU" sz="1600" dirty="0"/>
            <a:t>число учащихся, занимающихся в объединениях технической направленности</a:t>
          </a:r>
        </a:p>
      </dgm:t>
    </dgm:pt>
    <dgm:pt modelId="{16FA1F76-120E-D547-8109-77C370DC7EC8}" type="parTrans" cxnId="{0241A1C4-C6BF-7B41-A297-CDA8147FE525}">
      <dgm:prSet/>
      <dgm:spPr/>
      <dgm:t>
        <a:bodyPr/>
        <a:lstStyle/>
        <a:p>
          <a:endParaRPr lang="ru-RU"/>
        </a:p>
      </dgm:t>
    </dgm:pt>
    <dgm:pt modelId="{77B6C0D9-0AF5-344B-BD43-C68807D84E56}" type="sibTrans" cxnId="{0241A1C4-C6BF-7B41-A297-CDA8147FE525}">
      <dgm:prSet/>
      <dgm:spPr/>
      <dgm:t>
        <a:bodyPr/>
        <a:lstStyle/>
        <a:p>
          <a:endParaRPr lang="ru-RU"/>
        </a:p>
      </dgm:t>
    </dgm:pt>
    <dgm:pt modelId="{A79668F2-2F74-9943-9056-1E6D41B226D3}">
      <dgm:prSet phldrT="[Текст]" custT="1"/>
      <dgm:spPr/>
      <dgm:t>
        <a:bodyPr/>
        <a:lstStyle/>
        <a:p>
          <a:r>
            <a:rPr lang="ru-RU" sz="1600" dirty="0"/>
            <a:t>Количество программ технической направленности</a:t>
          </a:r>
        </a:p>
      </dgm:t>
    </dgm:pt>
    <dgm:pt modelId="{6E78CFAC-4AD0-D848-88FE-66AE11170553}" type="parTrans" cxnId="{CD9BF156-5545-D04B-B025-44155DB36E61}">
      <dgm:prSet/>
      <dgm:spPr/>
      <dgm:t>
        <a:bodyPr/>
        <a:lstStyle/>
        <a:p>
          <a:endParaRPr lang="ru-RU"/>
        </a:p>
      </dgm:t>
    </dgm:pt>
    <dgm:pt modelId="{368E50C1-3068-994B-91BC-4974CC4E07AB}" type="sibTrans" cxnId="{CD9BF156-5545-D04B-B025-44155DB36E61}">
      <dgm:prSet/>
      <dgm:spPr/>
      <dgm:t>
        <a:bodyPr/>
        <a:lstStyle/>
        <a:p>
          <a:endParaRPr lang="ru-RU"/>
        </a:p>
      </dgm:t>
    </dgm:pt>
    <dgm:pt modelId="{9A995EB4-6D24-A241-AF6B-1BC185740E58}">
      <dgm:prSet phldrT="[Текст]" custT="1"/>
      <dgm:spPr/>
      <dgm:t>
        <a:bodyPr/>
        <a:lstStyle/>
        <a:p>
          <a:r>
            <a:rPr lang="ru-RU" sz="1600" dirty="0"/>
            <a:t>выпускники «Академии программирования», поступили в технические ВУЗы на специальности, связанные с программированием и системным администрированием</a:t>
          </a:r>
        </a:p>
      </dgm:t>
    </dgm:pt>
    <dgm:pt modelId="{5772D5F8-05E0-FA42-933C-F71BD2BEC11F}" type="parTrans" cxnId="{167276A5-EB8C-E047-B056-5DE99252674D}">
      <dgm:prSet/>
      <dgm:spPr/>
      <dgm:t>
        <a:bodyPr/>
        <a:lstStyle/>
        <a:p>
          <a:endParaRPr lang="ru-RU"/>
        </a:p>
      </dgm:t>
    </dgm:pt>
    <dgm:pt modelId="{5E7D784A-C96E-914F-9D90-4259C3F923E6}" type="sibTrans" cxnId="{167276A5-EB8C-E047-B056-5DE99252674D}">
      <dgm:prSet/>
      <dgm:spPr/>
      <dgm:t>
        <a:bodyPr/>
        <a:lstStyle/>
        <a:p>
          <a:endParaRPr lang="ru-RU"/>
        </a:p>
      </dgm:t>
    </dgm:pt>
    <dgm:pt modelId="{2249E111-6250-0142-973A-E010E2C489B4}" type="pres">
      <dgm:prSet presAssocID="{E9679F22-502E-2145-B86B-01E4A6BCF2D2}" presName="rootnode" presStyleCnt="0">
        <dgm:presLayoutVars>
          <dgm:chMax/>
          <dgm:chPref/>
          <dgm:dir/>
          <dgm:animLvl val="lvl"/>
        </dgm:presLayoutVars>
      </dgm:prSet>
      <dgm:spPr/>
    </dgm:pt>
    <dgm:pt modelId="{7F5B1E1D-296D-7B45-BEEE-5E55D6FEE6A1}" type="pres">
      <dgm:prSet presAssocID="{FFD2E099-8DD8-6E44-A947-72B0BE8CF680}" presName="composite" presStyleCnt="0"/>
      <dgm:spPr/>
    </dgm:pt>
    <dgm:pt modelId="{17C1105B-CC30-CB42-A787-CB7582A33EBB}" type="pres">
      <dgm:prSet presAssocID="{FFD2E099-8DD8-6E44-A947-72B0BE8CF680}" presName="LShape" presStyleLbl="alignNode1" presStyleIdx="0" presStyleCnt="5"/>
      <dgm:spPr/>
    </dgm:pt>
    <dgm:pt modelId="{0E665A8C-C86E-B74C-8D3F-4D87286B7E3C}" type="pres">
      <dgm:prSet presAssocID="{FFD2E099-8DD8-6E44-A947-72B0BE8CF6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50FEE7F-439D-494C-9853-2B5893A02894}" type="pres">
      <dgm:prSet presAssocID="{FFD2E099-8DD8-6E44-A947-72B0BE8CF680}" presName="Triangle" presStyleLbl="alignNode1" presStyleIdx="1" presStyleCnt="5"/>
      <dgm:spPr/>
    </dgm:pt>
    <dgm:pt modelId="{FE6FF060-3944-3347-848B-7C45950A45C9}" type="pres">
      <dgm:prSet presAssocID="{77B6C0D9-0AF5-344B-BD43-C68807D84E56}" presName="sibTrans" presStyleCnt="0"/>
      <dgm:spPr/>
    </dgm:pt>
    <dgm:pt modelId="{D3BCBD65-CBEE-CF47-9AF5-8203BE34837F}" type="pres">
      <dgm:prSet presAssocID="{77B6C0D9-0AF5-344B-BD43-C68807D84E56}" presName="space" presStyleCnt="0"/>
      <dgm:spPr/>
    </dgm:pt>
    <dgm:pt modelId="{549FA8C2-E48D-4B44-B463-CB195933C677}" type="pres">
      <dgm:prSet presAssocID="{A79668F2-2F74-9943-9056-1E6D41B226D3}" presName="composite" presStyleCnt="0"/>
      <dgm:spPr/>
    </dgm:pt>
    <dgm:pt modelId="{CC413D5A-8A99-A646-9C78-6F5599CA0998}" type="pres">
      <dgm:prSet presAssocID="{A79668F2-2F74-9943-9056-1E6D41B226D3}" presName="LShape" presStyleLbl="alignNode1" presStyleIdx="2" presStyleCnt="5"/>
      <dgm:spPr/>
    </dgm:pt>
    <dgm:pt modelId="{9063FCFF-FA5E-2945-8487-56BFF8BD05EF}" type="pres">
      <dgm:prSet presAssocID="{A79668F2-2F74-9943-9056-1E6D41B226D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D9F3F8B-BF78-5B4F-BDC1-1F1920581CEC}" type="pres">
      <dgm:prSet presAssocID="{A79668F2-2F74-9943-9056-1E6D41B226D3}" presName="Triangle" presStyleLbl="alignNode1" presStyleIdx="3" presStyleCnt="5"/>
      <dgm:spPr/>
    </dgm:pt>
    <dgm:pt modelId="{59EBE72A-533D-9747-AD39-4D3503EEB3E5}" type="pres">
      <dgm:prSet presAssocID="{368E50C1-3068-994B-91BC-4974CC4E07AB}" presName="sibTrans" presStyleCnt="0"/>
      <dgm:spPr/>
    </dgm:pt>
    <dgm:pt modelId="{D9E77EDE-99A2-A741-8286-E533916A4EE8}" type="pres">
      <dgm:prSet presAssocID="{368E50C1-3068-994B-91BC-4974CC4E07AB}" presName="space" presStyleCnt="0"/>
      <dgm:spPr/>
    </dgm:pt>
    <dgm:pt modelId="{727BCE32-F8A6-3448-9256-915B959966AB}" type="pres">
      <dgm:prSet presAssocID="{9A995EB4-6D24-A241-AF6B-1BC185740E58}" presName="composite" presStyleCnt="0"/>
      <dgm:spPr/>
    </dgm:pt>
    <dgm:pt modelId="{191B3137-79E7-684B-B951-3BE8032A035B}" type="pres">
      <dgm:prSet presAssocID="{9A995EB4-6D24-A241-AF6B-1BC185740E58}" presName="LShape" presStyleLbl="alignNode1" presStyleIdx="4" presStyleCnt="5"/>
      <dgm:spPr/>
    </dgm:pt>
    <dgm:pt modelId="{8E449EAA-BF99-7F46-A9FC-1E4BCB95A054}" type="pres">
      <dgm:prSet presAssocID="{9A995EB4-6D24-A241-AF6B-1BC185740E5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43A322-2731-4EDA-83B8-84EBB72CDB11}" type="presOf" srcId="{9A995EB4-6D24-A241-AF6B-1BC185740E58}" destId="{8E449EAA-BF99-7F46-A9FC-1E4BCB95A054}" srcOrd="0" destOrd="0" presId="urn:microsoft.com/office/officeart/2009/3/layout/StepUpProcess"/>
    <dgm:cxn modelId="{2C3F6860-06A6-4303-BE95-D9C71CB3CFEC}" type="presOf" srcId="{A79668F2-2F74-9943-9056-1E6D41B226D3}" destId="{9063FCFF-FA5E-2945-8487-56BFF8BD05EF}" srcOrd="0" destOrd="0" presId="urn:microsoft.com/office/officeart/2009/3/layout/StepUpProcess"/>
    <dgm:cxn modelId="{91CFD952-AD0B-4971-8EF7-64632ED757F2}" type="presOf" srcId="{FFD2E099-8DD8-6E44-A947-72B0BE8CF680}" destId="{0E665A8C-C86E-B74C-8D3F-4D87286B7E3C}" srcOrd="0" destOrd="0" presId="urn:microsoft.com/office/officeart/2009/3/layout/StepUpProcess"/>
    <dgm:cxn modelId="{CD9BF156-5545-D04B-B025-44155DB36E61}" srcId="{E9679F22-502E-2145-B86B-01E4A6BCF2D2}" destId="{A79668F2-2F74-9943-9056-1E6D41B226D3}" srcOrd="1" destOrd="0" parTransId="{6E78CFAC-4AD0-D848-88FE-66AE11170553}" sibTransId="{368E50C1-3068-994B-91BC-4974CC4E07AB}"/>
    <dgm:cxn modelId="{167276A5-EB8C-E047-B056-5DE99252674D}" srcId="{E9679F22-502E-2145-B86B-01E4A6BCF2D2}" destId="{9A995EB4-6D24-A241-AF6B-1BC185740E58}" srcOrd="2" destOrd="0" parTransId="{5772D5F8-05E0-FA42-933C-F71BD2BEC11F}" sibTransId="{5E7D784A-C96E-914F-9D90-4259C3F923E6}"/>
    <dgm:cxn modelId="{0241A1C4-C6BF-7B41-A297-CDA8147FE525}" srcId="{E9679F22-502E-2145-B86B-01E4A6BCF2D2}" destId="{FFD2E099-8DD8-6E44-A947-72B0BE8CF680}" srcOrd="0" destOrd="0" parTransId="{16FA1F76-120E-D547-8109-77C370DC7EC8}" sibTransId="{77B6C0D9-0AF5-344B-BD43-C68807D84E56}"/>
    <dgm:cxn modelId="{88D646F8-91A8-43FC-B56E-ADB9AA798304}" type="presOf" srcId="{E9679F22-502E-2145-B86B-01E4A6BCF2D2}" destId="{2249E111-6250-0142-973A-E010E2C489B4}" srcOrd="0" destOrd="0" presId="urn:microsoft.com/office/officeart/2009/3/layout/StepUpProcess"/>
    <dgm:cxn modelId="{C905791A-474F-4A25-9751-37FD27957B1F}" type="presParOf" srcId="{2249E111-6250-0142-973A-E010E2C489B4}" destId="{7F5B1E1D-296D-7B45-BEEE-5E55D6FEE6A1}" srcOrd="0" destOrd="0" presId="urn:microsoft.com/office/officeart/2009/3/layout/StepUpProcess"/>
    <dgm:cxn modelId="{29BF49C0-A192-423E-B81D-161B7FA63FF8}" type="presParOf" srcId="{7F5B1E1D-296D-7B45-BEEE-5E55D6FEE6A1}" destId="{17C1105B-CC30-CB42-A787-CB7582A33EBB}" srcOrd="0" destOrd="0" presId="urn:microsoft.com/office/officeart/2009/3/layout/StepUpProcess"/>
    <dgm:cxn modelId="{11E47559-840E-4D45-AA1E-6FE65F2AEA5B}" type="presParOf" srcId="{7F5B1E1D-296D-7B45-BEEE-5E55D6FEE6A1}" destId="{0E665A8C-C86E-B74C-8D3F-4D87286B7E3C}" srcOrd="1" destOrd="0" presId="urn:microsoft.com/office/officeart/2009/3/layout/StepUpProcess"/>
    <dgm:cxn modelId="{AA95D62A-7BC8-4ED0-A863-7E0C41125C8C}" type="presParOf" srcId="{7F5B1E1D-296D-7B45-BEEE-5E55D6FEE6A1}" destId="{850FEE7F-439D-494C-9853-2B5893A02894}" srcOrd="2" destOrd="0" presId="urn:microsoft.com/office/officeart/2009/3/layout/StepUpProcess"/>
    <dgm:cxn modelId="{C9280C95-B564-4CA9-AE63-61256E47B6E4}" type="presParOf" srcId="{2249E111-6250-0142-973A-E010E2C489B4}" destId="{FE6FF060-3944-3347-848B-7C45950A45C9}" srcOrd="1" destOrd="0" presId="urn:microsoft.com/office/officeart/2009/3/layout/StepUpProcess"/>
    <dgm:cxn modelId="{E5541B86-7A34-4E82-9CD2-E4A165D36B9F}" type="presParOf" srcId="{FE6FF060-3944-3347-848B-7C45950A45C9}" destId="{D3BCBD65-CBEE-CF47-9AF5-8203BE34837F}" srcOrd="0" destOrd="0" presId="urn:microsoft.com/office/officeart/2009/3/layout/StepUpProcess"/>
    <dgm:cxn modelId="{E289CF9B-ECF1-4E58-8CE8-2E20A0378950}" type="presParOf" srcId="{2249E111-6250-0142-973A-E010E2C489B4}" destId="{549FA8C2-E48D-4B44-B463-CB195933C677}" srcOrd="2" destOrd="0" presId="urn:microsoft.com/office/officeart/2009/3/layout/StepUpProcess"/>
    <dgm:cxn modelId="{E127AD3F-7608-4190-9A79-BAA832DAF399}" type="presParOf" srcId="{549FA8C2-E48D-4B44-B463-CB195933C677}" destId="{CC413D5A-8A99-A646-9C78-6F5599CA0998}" srcOrd="0" destOrd="0" presId="urn:microsoft.com/office/officeart/2009/3/layout/StepUpProcess"/>
    <dgm:cxn modelId="{C701E8FE-B3E4-4002-8E5E-A11C53EDC6BA}" type="presParOf" srcId="{549FA8C2-E48D-4B44-B463-CB195933C677}" destId="{9063FCFF-FA5E-2945-8487-56BFF8BD05EF}" srcOrd="1" destOrd="0" presId="urn:microsoft.com/office/officeart/2009/3/layout/StepUpProcess"/>
    <dgm:cxn modelId="{2B2EC166-8522-41B9-9583-BFCCA62F4D62}" type="presParOf" srcId="{549FA8C2-E48D-4B44-B463-CB195933C677}" destId="{9D9F3F8B-BF78-5B4F-BDC1-1F1920581CEC}" srcOrd="2" destOrd="0" presId="urn:microsoft.com/office/officeart/2009/3/layout/StepUpProcess"/>
    <dgm:cxn modelId="{E7FFFC42-846B-497E-87C4-9231A52AF203}" type="presParOf" srcId="{2249E111-6250-0142-973A-E010E2C489B4}" destId="{59EBE72A-533D-9747-AD39-4D3503EEB3E5}" srcOrd="3" destOrd="0" presId="urn:microsoft.com/office/officeart/2009/3/layout/StepUpProcess"/>
    <dgm:cxn modelId="{D99E0E69-C99D-4EED-B56D-BD6C2E9D616B}" type="presParOf" srcId="{59EBE72A-533D-9747-AD39-4D3503EEB3E5}" destId="{D9E77EDE-99A2-A741-8286-E533916A4EE8}" srcOrd="0" destOrd="0" presId="urn:microsoft.com/office/officeart/2009/3/layout/StepUpProcess"/>
    <dgm:cxn modelId="{55E8D823-DBDC-4519-A22C-73848029396C}" type="presParOf" srcId="{2249E111-6250-0142-973A-E010E2C489B4}" destId="{727BCE32-F8A6-3448-9256-915B959966AB}" srcOrd="4" destOrd="0" presId="urn:microsoft.com/office/officeart/2009/3/layout/StepUpProcess"/>
    <dgm:cxn modelId="{BC17D2A6-7D65-4246-86F7-ECAFCBE0EF16}" type="presParOf" srcId="{727BCE32-F8A6-3448-9256-915B959966AB}" destId="{191B3137-79E7-684B-B951-3BE8032A035B}" srcOrd="0" destOrd="0" presId="urn:microsoft.com/office/officeart/2009/3/layout/StepUpProcess"/>
    <dgm:cxn modelId="{179C732F-2400-469B-93B7-E35822930F83}" type="presParOf" srcId="{727BCE32-F8A6-3448-9256-915B959966AB}" destId="{8E449EAA-BF99-7F46-A9FC-1E4BCB95A0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1105B-CC30-CB42-A787-CB7582A33EBB}">
      <dsp:nvSpPr>
        <dsp:cNvPr id="0" name=""/>
        <dsp:cNvSpPr/>
      </dsp:nvSpPr>
      <dsp:spPr>
        <a:xfrm rot="5400000">
          <a:off x="557668" y="1233435"/>
          <a:ext cx="1666172" cy="27724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5A8C-C86E-B74C-8D3F-4D87286B7E3C}">
      <dsp:nvSpPr>
        <dsp:cNvPr id="0" name=""/>
        <dsp:cNvSpPr/>
      </dsp:nvSpPr>
      <dsp:spPr>
        <a:xfrm>
          <a:off x="279542" y="2061807"/>
          <a:ext cx="2503005" cy="219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число учащихся, занимающихся в объединениях технической направленности</a:t>
          </a:r>
        </a:p>
      </dsp:txBody>
      <dsp:txXfrm>
        <a:off x="279542" y="2061807"/>
        <a:ext cx="2503005" cy="2194030"/>
      </dsp:txXfrm>
    </dsp:sp>
    <dsp:sp modelId="{850FEE7F-439D-494C-9853-2B5893A02894}">
      <dsp:nvSpPr>
        <dsp:cNvPr id="0" name=""/>
        <dsp:cNvSpPr/>
      </dsp:nvSpPr>
      <dsp:spPr>
        <a:xfrm>
          <a:off x="2310282" y="1029322"/>
          <a:ext cx="472265" cy="4722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13D5A-8A99-A646-9C78-6F5599CA0998}">
      <dsp:nvSpPr>
        <dsp:cNvPr id="0" name=""/>
        <dsp:cNvSpPr/>
      </dsp:nvSpPr>
      <dsp:spPr>
        <a:xfrm rot="5400000">
          <a:off x="3621835" y="475204"/>
          <a:ext cx="1666172" cy="27724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3FCFF-FA5E-2945-8487-56BFF8BD05EF}">
      <dsp:nvSpPr>
        <dsp:cNvPr id="0" name=""/>
        <dsp:cNvSpPr/>
      </dsp:nvSpPr>
      <dsp:spPr>
        <a:xfrm>
          <a:off x="3343709" y="1303576"/>
          <a:ext cx="2503005" cy="219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Количество программ технической направленности</a:t>
          </a:r>
        </a:p>
      </dsp:txBody>
      <dsp:txXfrm>
        <a:off x="3343709" y="1303576"/>
        <a:ext cx="2503005" cy="2194030"/>
      </dsp:txXfrm>
    </dsp:sp>
    <dsp:sp modelId="{9D9F3F8B-BF78-5B4F-BDC1-1F1920581CEC}">
      <dsp:nvSpPr>
        <dsp:cNvPr id="0" name=""/>
        <dsp:cNvSpPr/>
      </dsp:nvSpPr>
      <dsp:spPr>
        <a:xfrm>
          <a:off x="5374449" y="271091"/>
          <a:ext cx="472265" cy="4722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3137-79E7-684B-B951-3BE8032A035B}">
      <dsp:nvSpPr>
        <dsp:cNvPr id="0" name=""/>
        <dsp:cNvSpPr/>
      </dsp:nvSpPr>
      <dsp:spPr>
        <a:xfrm rot="5400000">
          <a:off x="6686002" y="-283027"/>
          <a:ext cx="1666172" cy="27724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9EAA-BF99-7F46-A9FC-1E4BCB95A054}">
      <dsp:nvSpPr>
        <dsp:cNvPr id="0" name=""/>
        <dsp:cNvSpPr/>
      </dsp:nvSpPr>
      <dsp:spPr>
        <a:xfrm>
          <a:off x="6407877" y="545345"/>
          <a:ext cx="2503005" cy="219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выпускники «Академии программирования», поступили в технические ВУЗы на специальности, связанные с программированием и системным администрированием</a:t>
          </a:r>
        </a:p>
      </dsp:txBody>
      <dsp:txXfrm>
        <a:off x="6407877" y="545345"/>
        <a:ext cx="2503005" cy="219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9E45-F974-413D-B738-F7A53C631DD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FFCC-EB4D-4CA0-98E8-3853BC234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600" y="733441"/>
            <a:ext cx="8420100" cy="260163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Создание центров самоопределения учащихся </a:t>
            </a:r>
            <a:br>
              <a:rPr lang="ru-RU" sz="4400" dirty="0">
                <a:solidFill>
                  <a:srgbClr val="0070C0"/>
                </a:solidFill>
              </a:rPr>
            </a:br>
            <a:r>
              <a:rPr lang="ru-RU" sz="4400" dirty="0">
                <a:solidFill>
                  <a:srgbClr val="0070C0"/>
                </a:solidFill>
              </a:rPr>
              <a:t>в условиях организации работы образовательных технопарков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63" y="3249451"/>
            <a:ext cx="6277479" cy="157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58" y="6021288"/>
            <a:ext cx="1010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Проект управления образования администрации МО город Новороссийск</a:t>
            </a:r>
          </a:p>
        </p:txBody>
      </p:sp>
      <p:pic>
        <p:nvPicPr>
          <p:cNvPr id="10" name="Picture 22" descr="ГЛОБУС С РОССИЕЙ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29445"/>
            <a:ext cx="1780298" cy="21655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08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Ранняя профориентация- Ресурсный центр НСПК мастер- класс, продавец</a:t>
            </a:r>
          </a:p>
        </p:txBody>
      </p:sp>
      <p:pic>
        <p:nvPicPr>
          <p:cNvPr id="1026" name="Picture 2" descr="C:\Users\Мазурова Елена\Desktop\проект\Круглый стол по профориентации\фото\НСПК фото по профориентации\НСПК фото по профориентации\мастер-класс Продав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9608" y="1481138"/>
            <a:ext cx="10225136" cy="598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Профессиональные пробы  - Ресурсный центр  НСПК, мастер- класс, </a:t>
            </a:r>
            <a:r>
              <a:rPr lang="ru-RU" sz="2400"/>
              <a:t>повар- кондитер</a:t>
            </a:r>
            <a:endParaRPr lang="ru-RU" sz="2400" dirty="0"/>
          </a:p>
        </p:txBody>
      </p:sp>
      <p:pic>
        <p:nvPicPr>
          <p:cNvPr id="1027" name="Picture 3" descr="C:\Users\Мазурова Елена\Desktop\проект\Круглый стол по профориентации\фото\НСПК фото по профориентации\НСПК фото по профориентации\мастер-класс со школьник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568" y="1340768"/>
            <a:ext cx="10065568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Ранняя </a:t>
            </a:r>
            <a:r>
              <a:rPr lang="ru-RU" sz="2800" dirty="0" err="1"/>
              <a:t>профориетация</a:t>
            </a:r>
            <a:r>
              <a:rPr lang="ru-RU" sz="2800" dirty="0"/>
              <a:t> – Ресурсный центр НСПК</a:t>
            </a:r>
          </a:p>
        </p:txBody>
      </p:sp>
      <p:pic>
        <p:nvPicPr>
          <p:cNvPr id="1026" name="Picture 2" descr="C:\Users\Мазурова Елена\Desktop\проект\Круглый стол по профориентации\фото\НСПК фото по профориентации\НСПК фото по профориентации\Исследовательская ра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90600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Предкласс</a:t>
            </a:r>
            <a:r>
              <a:rPr lang="ru-RU" sz="2800" dirty="0"/>
              <a:t>     –     Ресурсный центр НСПК</a:t>
            </a:r>
            <a:r>
              <a:rPr lang="ru-RU" dirty="0"/>
              <a:t> </a:t>
            </a:r>
          </a:p>
        </p:txBody>
      </p:sp>
      <p:pic>
        <p:nvPicPr>
          <p:cNvPr id="1026" name="Picture 2" descr="C:\Users\Мазурова Елена\Desktop\проект\Круглый стол по профориентации\фото\НСПК фото по профориентации\НСПК фото по профориентации\Пед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3624" y="1481138"/>
            <a:ext cx="9645227" cy="569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Летняя профильная смена – Ресурсный центр НСПК</a:t>
            </a:r>
          </a:p>
        </p:txBody>
      </p:sp>
      <p:pic>
        <p:nvPicPr>
          <p:cNvPr id="1027" name="Picture 3" descr="C:\Users\Мазурова Елена\Desktop\проект\Круглый стол по профориентации\фото\НСПК фото по профориентации\НСПК фото по профориентации\Летняя профильная смена Старт в будущ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568" y="980728"/>
            <a:ext cx="10065568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Биоквантум</a:t>
            </a:r>
            <a:r>
              <a:rPr lang="ru-RU" dirty="0"/>
              <a:t> – лагерь «Смена»</a:t>
            </a:r>
          </a:p>
        </p:txBody>
      </p:sp>
      <p:pic>
        <p:nvPicPr>
          <p:cNvPr id="1026" name="Picture 2" descr="C:\Users\Мазурова Елена\Desktop\Круглый стол по профориентации\20180731_103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906000" cy="4802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Робокввнтум</a:t>
            </a:r>
            <a:r>
              <a:rPr lang="ru-RU" dirty="0"/>
              <a:t> – лагерь «Смена»</a:t>
            </a:r>
          </a:p>
        </p:txBody>
      </p:sp>
      <p:pic>
        <p:nvPicPr>
          <p:cNvPr id="2050" name="Picture 2" descr="C:\Users\Мазурова Елена\Desktop\Круглый стол по профориентации\20180731_103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6000" cy="487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154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Ландшафтный дизайн – лагерь «Смена»</a:t>
            </a:r>
          </a:p>
        </p:txBody>
      </p:sp>
      <p:pic>
        <p:nvPicPr>
          <p:cNvPr id="1026" name="Picture 2" descr="C:\Users\Мазурова Елена\Desktop\Круглый стол по профориентации\20180731_103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6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зурова Елена\Desktop\Круглый стол по профориентации\20180731_1029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568" y="0"/>
            <a:ext cx="10065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Лагерь «Смена» – </a:t>
            </a:r>
            <a:r>
              <a:rPr lang="ru-RU" dirty="0" err="1"/>
              <a:t>п.Суко</a:t>
            </a:r>
            <a:endParaRPr lang="ru-RU" dirty="0"/>
          </a:p>
        </p:txBody>
      </p:sp>
      <p:pic>
        <p:nvPicPr>
          <p:cNvPr id="1026" name="Picture 2" descr="C:\Users\Мазурова Елена\Desktop\Круглый стол по профориентации\20180731_1033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906000" cy="509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358" y="2348880"/>
            <a:ext cx="9561355" cy="38884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ИДЕЯ</a:t>
            </a:r>
            <a:r>
              <a:rPr lang="ru-RU" sz="24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2900" dirty="0">
                <a:latin typeface="Times New Roman" charset="0"/>
                <a:ea typeface="Times New Roman" charset="0"/>
                <a:cs typeface="Times New Roman" charset="0"/>
              </a:rPr>
              <a:t>Новый подход  к  проведению </a:t>
            </a:r>
            <a:r>
              <a:rPr lang="ru-RU" sz="2900" dirty="0" err="1">
                <a:latin typeface="Times New Roman" charset="0"/>
                <a:ea typeface="Times New Roman" charset="0"/>
                <a:cs typeface="Times New Roman" charset="0"/>
              </a:rPr>
              <a:t>профориентационной</a:t>
            </a:r>
            <a:r>
              <a:rPr lang="ru-RU" sz="2900" dirty="0">
                <a:latin typeface="Times New Roman" charset="0"/>
                <a:ea typeface="Times New Roman" charset="0"/>
                <a:cs typeface="Times New Roman" charset="0"/>
              </a:rPr>
              <a:t> работы в муниципалитете, ориентированной на развитие и удовлетворение запросов всех субъектов  в соответствии с их образовательными потребностями через создание центров самоопределения учащихся, создание технопарков на базе образовательных учреждений и учреждений дополнительного образования;</a:t>
            </a:r>
          </a:p>
          <a:p>
            <a:pPr marL="10972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5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ДЕЙСТВИЕ: </a:t>
            </a:r>
            <a:r>
              <a:rPr lang="ru-RU" sz="2900" dirty="0">
                <a:latin typeface="Times New Roman" charset="0"/>
                <a:ea typeface="Times New Roman" charset="0"/>
                <a:cs typeface="Times New Roman" charset="0"/>
              </a:rPr>
              <a:t>создание образовательных технопарков</a:t>
            </a:r>
          </a:p>
          <a:p>
            <a:pPr algn="just"/>
            <a:endParaRPr lang="ru-RU" sz="2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5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ОБЪЕКТ: </a:t>
            </a:r>
            <a:r>
              <a:rPr lang="ru-RU" sz="2900" dirty="0">
                <a:latin typeface="Times New Roman" charset="0"/>
                <a:ea typeface="Times New Roman" charset="0"/>
                <a:cs typeface="Times New Roman" charset="0"/>
              </a:rPr>
              <a:t>образовательные организации, учреждения дополнительного образования, СПО, ВПО, предприятия,  расположенные на территории   муниципального образования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6112" y="620688"/>
            <a:ext cx="8915400" cy="790862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«Создание центров самоопределения учащихся </a:t>
            </a:r>
            <a:br>
              <a:rPr lang="ru-RU" sz="32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в условиях организации работы образовательных технопарка»</a:t>
            </a:r>
          </a:p>
        </p:txBody>
      </p:sp>
      <p:pic>
        <p:nvPicPr>
          <p:cNvPr id="4" name="Рисунок 3" descr="novorossiysk-ger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117858"/>
            <a:ext cx="536575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7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5.depositphotos.com/1037867/517/i/950/depositphotos_5172029-stock-photo-3d-wood-man-engineer.jpg">
            <a:extLst>
              <a:ext uri="{FF2B5EF4-FFF2-40B4-BE49-F238E27FC236}">
                <a16:creationId xmlns:a16="http://schemas.microsoft.com/office/drawing/2014/main" id="{0CE7A4F4-DA9E-5F4D-A328-FD10E11A1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6" y="0"/>
            <a:ext cx="172108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2760" y="4437112"/>
            <a:ext cx="3960440" cy="239350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«Школьник-2»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Детский образовательный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технопарк «IT-центр»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Робототехника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Академия программирования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Сетевая академия </a:t>
            </a:r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Cisco</a:t>
            </a:r>
            <a:endParaRPr lang="ru-RU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сетевое и системное администрирование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мультимедийная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журналистика</a:t>
            </a:r>
          </a:p>
          <a:p>
            <a:pPr algn="l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67024" y="103272"/>
            <a:ext cx="3706056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ТЕХНОПАРК</a:t>
            </a:r>
          </a:p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г.Новороссийске</a:t>
            </a:r>
            <a:endParaRPr lang="ru-RU" sz="32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7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повышение мотивации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учащихся к выбору 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инженерно-технических 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профессий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1000" y="2708748"/>
            <a:ext cx="3131840" cy="122430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НКРП</a:t>
            </a:r>
          </a:p>
          <a:p>
            <a:pPr algn="ctr">
              <a:lnSpc>
                <a:spcPct val="70000"/>
              </a:lnSpc>
              <a:defRPr/>
            </a:pPr>
            <a:endParaRPr lang="ru-RU" sz="1000" b="1" dirty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краевая площадка </a:t>
            </a: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мобильная робототехника</a:t>
            </a: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3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56856" y="2708920"/>
            <a:ext cx="2304256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НСПК</a:t>
            </a:r>
          </a:p>
          <a:p>
            <a:pPr algn="ctr">
              <a:lnSpc>
                <a:spcPct val="70000"/>
              </a:lnSpc>
              <a:defRPr/>
            </a:pPr>
            <a:endParaRPr lang="ru-RU" sz="1000" b="1" dirty="0">
              <a:solidFill>
                <a:srgbClr val="C00000"/>
              </a:solidFill>
            </a:endParaRP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краевая площадка </a:t>
            </a: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мультимедийная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журналистика</a:t>
            </a:r>
          </a:p>
          <a:p>
            <a:pPr algn="ctr">
              <a:spcBef>
                <a:spcPct val="20000"/>
              </a:spcBef>
              <a:defRPr/>
            </a:pPr>
            <a:endParaRPr lang="ru-RU" sz="3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9743" y="4086247"/>
            <a:ext cx="548740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ДОПОЛНИТЕЛЬНОЕ ОБРАЗОВАНИЕ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81000" y="4437112"/>
            <a:ext cx="2267744" cy="239350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70000"/>
              </a:lnSpc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Дворец творчества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Авиамоделизм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Радиоуправляемые </a:t>
            </a:r>
            <a:b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модели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мобильная робототехника</a:t>
            </a:r>
          </a:p>
          <a:p>
            <a:pPr>
              <a:spcBef>
                <a:spcPct val="20000"/>
              </a:spcBef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97216" y="4437112"/>
            <a:ext cx="2592288" cy="23762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70000"/>
              </a:lnSpc>
            </a:pPr>
            <a:endParaRPr lang="ru-RU" sz="900" b="1" dirty="0">
              <a:solidFill>
                <a:srgbClr val="C00000"/>
              </a:solidFill>
            </a:endParaRPr>
          </a:p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ЦДТ</a:t>
            </a:r>
          </a:p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Автотрассовый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моделизм</a:t>
            </a:r>
          </a:p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Судомоделирование</a:t>
            </a:r>
            <a:endParaRPr lang="ru-RU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Туризм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Робототехника</a:t>
            </a:r>
          </a:p>
          <a:p>
            <a:pPr lvl="0"/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кровельные работы по металлу</a:t>
            </a:r>
          </a:p>
          <a:p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прототипирование</a:t>
            </a:r>
          </a:p>
          <a:p>
            <a:pPr lvl="0"/>
            <a:endParaRPr lang="ru-RU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601072" y="188640"/>
            <a:ext cx="3851920" cy="23042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70000"/>
              </a:lnSpc>
            </a:pPr>
            <a:endParaRPr lang="ru-RU" sz="1100" b="1" dirty="0">
              <a:solidFill>
                <a:srgbClr val="C00000"/>
              </a:solidFill>
            </a:endParaRPr>
          </a:p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ОБРАЗОВАТЕЛЬНЫЕ ОРГАНИЗАЦИИ</a:t>
            </a:r>
          </a:p>
          <a:p>
            <a:pPr algn="ctr">
              <a:lnSpc>
                <a:spcPct val="70000"/>
              </a:lnSpc>
            </a:pPr>
            <a:endParaRPr lang="ru-RU" sz="1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Научно-инженерный центр (МТЛ)</a:t>
            </a:r>
            <a:endParaRPr lang="ru-RU" sz="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Центр по развитию детской одарённости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(гимназия №5)</a:t>
            </a:r>
          </a:p>
          <a:p>
            <a:pPr lvl="0"/>
            <a:r>
              <a:rPr lang="ru-RU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Прототипирование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ТЭЛ, СОШ №33</a:t>
            </a:r>
            <a:endParaRPr lang="ru-RU" sz="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Развитие движения </a:t>
            </a:r>
            <a:r>
              <a:rPr lang="en-US" sz="16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JuniorSkills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гимназия 7, СОШ</a:t>
            </a:r>
            <a:r>
              <a:rPr lang="ru-RU" sz="16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12, 19, 24, 33, 40, ТЭЛ</a:t>
            </a: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05128" y="2708920"/>
            <a:ext cx="3347864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64008" algn="ctr">
              <a:lnSpc>
                <a:spcPct val="70000"/>
              </a:lnSpc>
              <a:buClr>
                <a:schemeClr val="accent1"/>
              </a:buClr>
              <a:buSzPct val="68000"/>
            </a:pP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ЧАСТНЫЙ БИЗНЕС</a:t>
            </a:r>
          </a:p>
          <a:p>
            <a:pPr algn="ctr">
              <a:lnSpc>
                <a:spcPct val="70000"/>
              </a:lnSpc>
            </a:pPr>
            <a:endParaRPr lang="ru-RU" sz="1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Робототехника: гимназия № 1</a:t>
            </a: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Всероссийская программа </a:t>
            </a:r>
            <a:r>
              <a:rPr lang="en-US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школа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SAMSUNG</a:t>
            </a:r>
            <a:r>
              <a:rPr lang="ru-RU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школа «Личность»</a:t>
            </a:r>
          </a:p>
          <a:p>
            <a:pPr>
              <a:spcBef>
                <a:spcPct val="20000"/>
              </a:spcBef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3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E1B46E-3832-6B4A-99F8-5D9DA0A46742}"/>
              </a:ext>
            </a:extLst>
          </p:cNvPr>
          <p:cNvSpPr/>
          <p:nvPr/>
        </p:nvSpPr>
        <p:spPr>
          <a:xfrm rot="20902385">
            <a:off x="-184012" y="1427075"/>
            <a:ext cx="10020470" cy="455484"/>
          </a:xfrm>
          <a:prstGeom prst="rect">
            <a:avLst/>
          </a:prstGeom>
          <a:gradFill flip="none" rotWithShape="1">
            <a:gsLst>
              <a:gs pos="32000">
                <a:srgbClr val="FFC000"/>
              </a:gs>
              <a:gs pos="100000">
                <a:schemeClr val="bg1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A7C81BC-C624-244C-AE29-562E25B60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673619"/>
              </p:ext>
            </p:extLst>
          </p:nvPr>
        </p:nvGraphicFramePr>
        <p:xfrm>
          <a:off x="495300" y="1817405"/>
          <a:ext cx="89154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0FAAC7-EB0C-8944-80E6-48565E30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Муниципальная инновационная площадка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«Академия программирования»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на базе ИРЦ «Школьник-2»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0EBCD-EEF7-1743-80EA-0B6A9DCDBB40}"/>
              </a:ext>
            </a:extLst>
          </p:cNvPr>
          <p:cNvSpPr txBox="1"/>
          <p:nvPr/>
        </p:nvSpPr>
        <p:spPr>
          <a:xfrm>
            <a:off x="495300" y="2776066"/>
            <a:ext cx="229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увеличение в 5 раз: с 161 человека до 840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2388F-CDD9-D740-8F32-FD1326FACFCF}"/>
              </a:ext>
            </a:extLst>
          </p:cNvPr>
          <p:cNvSpPr txBox="1"/>
          <p:nvPr/>
        </p:nvSpPr>
        <p:spPr>
          <a:xfrm>
            <a:off x="3636364" y="2404413"/>
            <a:ext cx="229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увеличение в 2 раза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C866C-8471-7E4F-A06E-70D106421BE9}"/>
              </a:ext>
            </a:extLst>
          </p:cNvPr>
          <p:cNvSpPr txBox="1"/>
          <p:nvPr/>
        </p:nvSpPr>
        <p:spPr>
          <a:xfrm>
            <a:off x="6753200" y="14127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</a:rPr>
              <a:t>100% одиннадцатиклассников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E8D40-1C71-B145-B01E-9AE5F6E74D5D}"/>
              </a:ext>
            </a:extLst>
          </p:cNvPr>
          <p:cNvSpPr txBox="1"/>
          <p:nvPr/>
        </p:nvSpPr>
        <p:spPr>
          <a:xfrm>
            <a:off x="3296816" y="5059050"/>
            <a:ext cx="69127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Педагоги центра повысили квалификацию, пройдя специализированные курсы: </a:t>
            </a:r>
          </a:p>
          <a:p>
            <a:r>
              <a:rPr lang="ru-RU" dirty="0">
                <a:solidFill>
                  <a:srgbClr val="FF0000"/>
                </a:solidFill>
              </a:rPr>
              <a:t>IT-школа SUMSUNG </a:t>
            </a:r>
            <a:r>
              <a:rPr lang="ru-RU" dirty="0"/>
              <a:t>– 2 человека; </a:t>
            </a:r>
          </a:p>
          <a:p>
            <a:r>
              <a:rPr lang="ru-RU" dirty="0"/>
              <a:t>курс по робототехнике на языке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Robolab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- 1 человек;</a:t>
            </a:r>
          </a:p>
          <a:p>
            <a:r>
              <a:rPr lang="ru-RU" dirty="0"/>
              <a:t>Сетевое и системное администрирование (</a:t>
            </a:r>
            <a:r>
              <a:rPr lang="ru-RU" dirty="0">
                <a:solidFill>
                  <a:srgbClr val="FF0000"/>
                </a:solidFill>
              </a:rPr>
              <a:t>Сетевая академия </a:t>
            </a:r>
            <a:r>
              <a:rPr lang="ru-RU" dirty="0" err="1">
                <a:solidFill>
                  <a:srgbClr val="FF0000"/>
                </a:solidFill>
              </a:rPr>
              <a:t>Cisco</a:t>
            </a:r>
            <a:r>
              <a:rPr lang="ru-RU" dirty="0">
                <a:solidFill>
                  <a:srgbClr val="FF0000"/>
                </a:solidFill>
              </a:rPr>
              <a:t> при МГТУ Баумана</a:t>
            </a:r>
            <a:r>
              <a:rPr lang="ru-RU" dirty="0"/>
              <a:t>) – 2 человека</a:t>
            </a:r>
          </a:p>
        </p:txBody>
      </p:sp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D97A5AAA-8787-8449-8438-BB3678CC8391}"/>
              </a:ext>
            </a:extLst>
          </p:cNvPr>
          <p:cNvGrpSpPr/>
          <p:nvPr/>
        </p:nvGrpSpPr>
        <p:grpSpPr>
          <a:xfrm>
            <a:off x="-15552" y="332656"/>
            <a:ext cx="2043630" cy="1560388"/>
            <a:chOff x="-180527" y="1484785"/>
            <a:chExt cx="3888432" cy="2968964"/>
          </a:xfrm>
        </p:grpSpPr>
        <p:sp>
          <p:nvSpPr>
            <p:cNvPr id="10" name="Стрелка вниз 9">
              <a:extLst>
                <a:ext uri="{FF2B5EF4-FFF2-40B4-BE49-F238E27FC236}">
                  <a16:creationId xmlns:a16="http://schemas.microsoft.com/office/drawing/2014/main" id="{1181C43D-B84A-9149-96DD-F96209114CCD}"/>
                </a:ext>
              </a:extLst>
            </p:cNvPr>
            <p:cNvSpPr/>
            <p:nvPr/>
          </p:nvSpPr>
          <p:spPr>
            <a:xfrm rot="16200000">
              <a:off x="315211" y="1061054"/>
              <a:ext cx="2968964" cy="3816425"/>
            </a:xfrm>
            <a:prstGeom prst="downArrow">
              <a:avLst>
                <a:gd name="adj1" fmla="val 50000"/>
                <a:gd name="adj2" fmla="val 64487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srgbClr val="80030E"/>
                </a:solidFill>
              </a:endParaRPr>
            </a:p>
          </p:txBody>
        </p:sp>
        <p:sp>
          <p:nvSpPr>
            <p:cNvPr id="11" name="Стрелка вниз 10">
              <a:extLst>
                <a:ext uri="{FF2B5EF4-FFF2-40B4-BE49-F238E27FC236}">
                  <a16:creationId xmlns:a16="http://schemas.microsoft.com/office/drawing/2014/main" id="{88429707-EBB5-3A4A-AC6A-05CBC8800D5F}"/>
                </a:ext>
              </a:extLst>
            </p:cNvPr>
            <p:cNvSpPr/>
            <p:nvPr/>
          </p:nvSpPr>
          <p:spPr>
            <a:xfrm rot="16200000">
              <a:off x="403856" y="1133063"/>
              <a:ext cx="2431634" cy="3600399"/>
            </a:xfrm>
            <a:prstGeom prst="downArrow">
              <a:avLst>
                <a:gd name="adj1" fmla="val 50000"/>
                <a:gd name="adj2" fmla="val 6448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EA9923-90B7-7048-BEAD-DE517216E725}"/>
              </a:ext>
            </a:extLst>
          </p:cNvPr>
          <p:cNvSpPr txBox="1"/>
          <p:nvPr/>
        </p:nvSpPr>
        <p:spPr>
          <a:xfrm>
            <a:off x="5407" y="7647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2014 по 2018 год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4995CD-DCC1-994B-B235-D90307A343FF}"/>
              </a:ext>
            </a:extLst>
          </p:cNvPr>
          <p:cNvSpPr/>
          <p:nvPr/>
        </p:nvSpPr>
        <p:spPr>
          <a:xfrm rot="20877562">
            <a:off x="-162895" y="725558"/>
            <a:ext cx="1689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Муниципальной инновационной площадки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2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Ступени профессионального самоопределения детского образовательного технопарка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«IT центр» («Школьник-2»)</a:t>
            </a:r>
          </a:p>
        </p:txBody>
      </p:sp>
      <p:pic>
        <p:nvPicPr>
          <p:cNvPr id="4" name="Рисунок 3" descr="\\SRV3\Teachers Home$\Kurakina\Desktop\Рисунок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636912"/>
            <a:ext cx="5709285" cy="50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60" y="1623192"/>
            <a:ext cx="5702300" cy="3751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40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170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SRV3\Teachers Home$\Kurakina\Desktop\Рисунок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16" y="2603235"/>
            <a:ext cx="4953000" cy="46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Ступени профессионального самоопределения детского образовательного технопарка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 («Центр детского творчества»)</a:t>
            </a:r>
          </a:p>
        </p:txBody>
      </p:sp>
      <p:pic>
        <p:nvPicPr>
          <p:cNvPr id="2" name="Рисунок 1" descr="Away Direction Decision · Free image on Pixabay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6536" y="2775325"/>
            <a:ext cx="2377457" cy="2377457"/>
          </a:xfrm>
          <a:prstGeom prst="rect">
            <a:avLst/>
          </a:prstGeom>
        </p:spPr>
      </p:pic>
      <p:pic>
        <p:nvPicPr>
          <p:cNvPr id="8" name="Рисунок 7" descr="Away Direction Decision · Free image on Pixab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993" y="2603235"/>
            <a:ext cx="2549547" cy="2549547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/>
          <p:cNvSpPr/>
          <p:nvPr/>
        </p:nvSpPr>
        <p:spPr>
          <a:xfrm>
            <a:off x="38100" y="3265360"/>
            <a:ext cx="914400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Робототехника</a:t>
            </a:r>
          </a:p>
        </p:txBody>
      </p:sp>
      <p:sp>
        <p:nvSpPr>
          <p:cNvPr id="10" name="Облачко с текстом: прямоугольное со скругленными углами 9"/>
          <p:cNvSpPr/>
          <p:nvPr/>
        </p:nvSpPr>
        <p:spPr>
          <a:xfrm>
            <a:off x="344488" y="2162677"/>
            <a:ext cx="1095039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Кровельное дело</a:t>
            </a:r>
          </a:p>
        </p:txBody>
      </p:sp>
      <p:sp>
        <p:nvSpPr>
          <p:cNvPr id="11" name="Облачко с текстом: прямоугольное со скругленными углами 10"/>
          <p:cNvSpPr/>
          <p:nvPr/>
        </p:nvSpPr>
        <p:spPr>
          <a:xfrm>
            <a:off x="1784648" y="2382956"/>
            <a:ext cx="1095016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Судомоделирование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3199018" y="2385667"/>
            <a:ext cx="1270768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3</a:t>
            </a:r>
            <a:r>
              <a:rPr lang="en-US" sz="1000" dirty="0">
                <a:solidFill>
                  <a:schemeClr val="tx1"/>
                </a:solidFill>
              </a:rPr>
              <a:t>D</a:t>
            </a:r>
            <a:r>
              <a:rPr lang="ru-RU" sz="1000" dirty="0">
                <a:solidFill>
                  <a:schemeClr val="tx1"/>
                </a:solidFill>
              </a:rPr>
              <a:t> прототипирование</a:t>
            </a:r>
          </a:p>
        </p:txBody>
      </p:sp>
      <p:sp>
        <p:nvSpPr>
          <p:cNvPr id="13" name="Облачко с текстом: прямоугольное со скругленными углами 12"/>
          <p:cNvSpPr/>
          <p:nvPr/>
        </p:nvSpPr>
        <p:spPr>
          <a:xfrm>
            <a:off x="4789140" y="2162677"/>
            <a:ext cx="1233754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</a:rPr>
              <a:t>Автотрассовый</a:t>
            </a:r>
            <a:r>
              <a:rPr lang="ru-RU" sz="1000" dirty="0">
                <a:solidFill>
                  <a:schemeClr val="tx1"/>
                </a:solidFill>
              </a:rPr>
              <a:t> моделизм</a:t>
            </a:r>
          </a:p>
        </p:txBody>
      </p:sp>
      <p:sp>
        <p:nvSpPr>
          <p:cNvPr id="14" name="Облачко с текстом: прямоугольное со скругленными углами 13"/>
          <p:cNvSpPr/>
          <p:nvPr/>
        </p:nvSpPr>
        <p:spPr>
          <a:xfrm>
            <a:off x="5410200" y="3140968"/>
            <a:ext cx="914400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Туризм</a:t>
            </a:r>
          </a:p>
        </p:txBody>
      </p:sp>
    </p:spTree>
    <p:extLst>
      <p:ext uri="{BB962C8B-B14F-4D97-AF65-F5344CB8AC3E}">
        <p14:creationId xmlns:p14="http://schemas.microsoft.com/office/powerpoint/2010/main" val="208535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fferstageconsulting.com/wp-content/uploads/2014/06/resumeconstruction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35" y="515719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59568" y="1118964"/>
            <a:ext cx="9701178" cy="4608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современной интерактивной образовательной среды технопарков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новых и усовершенствованных дополнительных общеобразовательных программ, ориентированных на реализацию детских  проектов в области решения конкретных технологических задач. Проведение мастер-классов, циклов научно-популярных лекций, тематических мастер-классов.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охвата учащихся, занимающихся по программам технической направленности на 50% 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квалификации и уровня профессионального мастерства педагогов дополнительного образования технической направленности путем прохождения специализированных курсов по специфике преподаваемого предмета.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мотивации учащихся к изучению программ технической направленности путем включения их в работу лабораторий центров на различных ступенях профессионального самоопределения.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Функционирование системы поэтапного осознанного профессионального выбора инженерно-технических профессий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Проектируемые результаты</a:t>
            </a:r>
          </a:p>
        </p:txBody>
      </p:sp>
      <p:pic>
        <p:nvPicPr>
          <p:cNvPr id="4" name="Рисунок 3" descr="novorossiysk-ger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117858"/>
            <a:ext cx="536575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9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fferstageconsulting.com/wp-content/uploads/2014/06/resumeconstruction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35" y="515719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59568" y="1118964"/>
            <a:ext cx="9701178" cy="460851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Популяризация востребованных (дефицитных ) профессий на рынке труда г. Новороссийска;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Укрепление и усовершенствование оборудования для лабораторий на базе МУДОД ( ДТ, Школьник, ЦДТ);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численности детей, участвующих в краевых и всероссийских конкурсах и соревнованиях технической направленности;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Проектируемые результаты</a:t>
            </a:r>
          </a:p>
        </p:txBody>
      </p:sp>
      <p:pic>
        <p:nvPicPr>
          <p:cNvPr id="4" name="Рисунок 3" descr="novorossiysk-ger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117858"/>
            <a:ext cx="536575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9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7650" y="1916832"/>
            <a:ext cx="9410700" cy="4941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/>
              <a:t>Деятельность лабораторий детского образовательного технопарка осуществляется на бюджетной и внебюджетной основе, с использованием целевого финансирования на оборудование лабораторий </a:t>
            </a:r>
          </a:p>
          <a:p>
            <a:r>
              <a:rPr lang="ru-RU" sz="2000" dirty="0"/>
              <a:t>Механизмом реализации является разработка комплекса мер сопровождения обучающихся в формировании технологической</a:t>
            </a:r>
          </a:p>
          <a:p>
            <a:r>
              <a:rPr lang="ru-RU" sz="2000" dirty="0"/>
              <a:t>Компетентности на протяжении всего пути обучения через все ступени профессионального самоопределения учащихся   и педагогических работников, обеспечивающих данное сопровождение</a:t>
            </a:r>
          </a:p>
          <a:p>
            <a:r>
              <a:rPr lang="ru-RU" sz="2000" dirty="0"/>
              <a:t>Разработка ежегодного плана деятельности Проекта, лабораторий;</a:t>
            </a:r>
          </a:p>
          <a:p>
            <a:r>
              <a:rPr lang="ru-RU" sz="2000" dirty="0"/>
              <a:t>Разработка диагностических процедур для оценки эффективности деятельности детского образовательного технопарка;</a:t>
            </a:r>
          </a:p>
          <a:p>
            <a:r>
              <a:rPr lang="ru-RU" sz="2000" dirty="0"/>
              <a:t>Социально-материальная поддержка педагогов, </a:t>
            </a:r>
          </a:p>
          <a:p>
            <a:r>
              <a:rPr lang="ru-RU" sz="2000" dirty="0"/>
              <a:t>работающих в образовательном технопарке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93446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Условия</a:t>
            </a: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реализации модели функционирования.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Ресурсы и механизмы </a:t>
            </a:r>
          </a:p>
        </p:txBody>
      </p:sp>
      <p:pic>
        <p:nvPicPr>
          <p:cNvPr id="4" name="Рисунок 3" descr="novorossiysk-ger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117858"/>
            <a:ext cx="536575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6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6496" y="1052736"/>
            <a:ext cx="8915400" cy="4525963"/>
          </a:xfrm>
        </p:spPr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109728" indent="0" algn="ctr">
              <a:buNone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4" name="Рисунок 3" descr="novorossiysk-ger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" y="117858"/>
            <a:ext cx="536575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0"/>
            <a:ext cx="90730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906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7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Цент для одаренных детей -  гимназия №5</a:t>
            </a:r>
          </a:p>
        </p:txBody>
      </p:sp>
      <p:pic>
        <p:nvPicPr>
          <p:cNvPr id="4" name="Содержимое 3" descr="\\Srv3\teachers\Борисова О.В\фото на конференцию\МАОУ гимназия№5 занятие в учебной лаборатории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906000" cy="59766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Центр для одаренных детей- гимназия №5</a:t>
            </a:r>
          </a:p>
        </p:txBody>
      </p:sp>
      <p:pic>
        <p:nvPicPr>
          <p:cNvPr id="4" name="Содержимое 3" descr="C:\Users\Юлия Владимировна\AppData\Local\Microsoft\Windows\Temporary Internet Files\Content.Word\DSC0906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682948" cy="66862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3006</TotalTime>
  <Words>712</Words>
  <Application>Microsoft Office PowerPoint</Application>
  <PresentationFormat>Лист A4 (210x297 мм)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Создание центров самоопределения учащихся  в условиях организации работы образовательных технопарков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 для одаренных детей -  гимназия №5</vt:lpstr>
      <vt:lpstr>Центр для одаренных детей- гимназия №5</vt:lpstr>
      <vt:lpstr>Презентация PowerPoint</vt:lpstr>
      <vt:lpstr>Презентация PowerPoint</vt:lpstr>
      <vt:lpstr>Ранняя профориентация- Ресурсный центр НСПК мастер- класс, продавец</vt:lpstr>
      <vt:lpstr>Профессиональные пробы  - Ресурсный центр  НСПК, мастер- класс, повар- кондитер</vt:lpstr>
      <vt:lpstr>Ранняя профориетация – Ресурсный центр НСПК</vt:lpstr>
      <vt:lpstr>Предкласс     –     Ресурсный центр НСПК </vt:lpstr>
      <vt:lpstr>Летняя профильная смена – Ресурсный центр НСПК</vt:lpstr>
      <vt:lpstr>Биоквантум – лагерь «Смена»</vt:lpstr>
      <vt:lpstr>Робокввнтум – лагерь «Смена»</vt:lpstr>
      <vt:lpstr>Ландшафтный дизайн – лагерь «Смена»</vt:lpstr>
      <vt:lpstr>Презентация PowerPoint</vt:lpstr>
      <vt:lpstr>Лагерь «Смена» – п.Суко</vt:lpstr>
      <vt:lpstr> «Создание центров самоопределения учащихся  в условиях организации работы образовательных технопарка»</vt:lpstr>
      <vt:lpstr>Презентация PowerPoint</vt:lpstr>
      <vt:lpstr>Муниципальная инновационная площадка «Академия программирования»  на базе ИРЦ «Школьник-2»</vt:lpstr>
      <vt:lpstr>Ступени профессионального самоопределения детского образовательного технопарка  «IT центр» («Школьник-2»)</vt:lpstr>
      <vt:lpstr>Презентация PowerPoint</vt:lpstr>
      <vt:lpstr>Ступени профессионального самоопределения детского образовательного технопарка   («Центр детского творчества»)</vt:lpstr>
      <vt:lpstr>Проектируемые результаты</vt:lpstr>
      <vt:lpstr>Проектируемые результаты</vt:lpstr>
      <vt:lpstr>Условия реализации модели функционирования.  Ресурсы и механизмы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Кобзина Ю.Ю.</dc:creator>
  <cp:lastModifiedBy>Crios</cp:lastModifiedBy>
  <cp:revision>272</cp:revision>
  <dcterms:created xsi:type="dcterms:W3CDTF">2018-05-15T15:10:31Z</dcterms:created>
  <dcterms:modified xsi:type="dcterms:W3CDTF">2021-01-18T11:48:22Z</dcterms:modified>
</cp:coreProperties>
</file>