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8" r:id="rId4"/>
    <p:sldId id="257" r:id="rId5"/>
    <p:sldId id="256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7AC87-2087-4D1F-8FAA-83AEF523BACF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A6B9F-C514-47C1-A5E4-24CED411FC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7AC87-2087-4D1F-8FAA-83AEF523BACF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A6B9F-C514-47C1-A5E4-24CED411FC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7AC87-2087-4D1F-8FAA-83AEF523BACF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A6B9F-C514-47C1-A5E4-24CED411FC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7AC87-2087-4D1F-8FAA-83AEF523BACF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A6B9F-C514-47C1-A5E4-24CED411FC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7AC87-2087-4D1F-8FAA-83AEF523BACF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A6B9F-C514-47C1-A5E4-24CED411FC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7AC87-2087-4D1F-8FAA-83AEF523BACF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A6B9F-C514-47C1-A5E4-24CED411FC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7AC87-2087-4D1F-8FAA-83AEF523BACF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A6B9F-C514-47C1-A5E4-24CED411FC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7AC87-2087-4D1F-8FAA-83AEF523BACF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A6B9F-C514-47C1-A5E4-24CED411FC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7AC87-2087-4D1F-8FAA-83AEF523BACF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A6B9F-C514-47C1-A5E4-24CED411FC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7AC87-2087-4D1F-8FAA-83AEF523BACF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A6B9F-C514-47C1-A5E4-24CED411FC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7AC87-2087-4D1F-8FAA-83AEF523BACF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A6B9F-C514-47C1-A5E4-24CED411FC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7AC87-2087-4D1F-8FAA-83AEF523BACF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A6B9F-C514-47C1-A5E4-24CED411FCC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fb.ru/article/228910/grafika-fraktalnaya-opisanie-primeryi-formatyi-dostoinstva-i-nedostatki" TargetMode="External"/><Relationship Id="rId3" Type="http://schemas.openxmlformats.org/officeDocument/2006/relationships/hyperlink" Target="http://esate.ru/article/cg/osnovnye_vidy_kompyuternoy_grafiki/" TargetMode="External"/><Relationship Id="rId7" Type="http://schemas.openxmlformats.org/officeDocument/2006/relationships/hyperlink" Target="http://fb.ru/article/190149/vektornaya-grafika---eto-rastrovyie-i-vektornyie-graficheskie-redaktoryi" TargetMode="External"/><Relationship Id="rId2" Type="http://schemas.openxmlformats.org/officeDocument/2006/relationships/hyperlink" Target="http://school.ciit.zp.ua/paint-htm/grafik.ht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fb.ru/article/140158/rastrovaya-grafika-formatyi-rastrovoy-grafiki-nedostatki-rastrovoy-grafiki" TargetMode="External"/><Relationship Id="rId5" Type="http://schemas.openxmlformats.org/officeDocument/2006/relationships/hyperlink" Target="http://fb.ru/article/230088/chto-takoe-rastr-opredelenie-klassifikatsiya-perevod-v-vektor" TargetMode="External"/><Relationship Id="rId4" Type="http://schemas.openxmlformats.org/officeDocument/2006/relationships/hyperlink" Target="http://fb.ru/article/190005/kompyuternaya-grafika-chto-takoe-vidyi-kompyuternoy-grafiki" TargetMode="External"/><Relationship Id="rId9" Type="http://schemas.openxmlformats.org/officeDocument/2006/relationships/hyperlink" Target="http://www.syl.ru/article/194834/new_vidyi-grafiki-grafika-kak-vid-iskusstva-chto-takoe-rastrovyiy-vid-grafiki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00042"/>
            <a:ext cx="8643998" cy="128588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стратегии модернизации образования отмечается, что важными целями образования стали: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4525963"/>
          </a:xfrm>
        </p:spPr>
        <p:txBody>
          <a:bodyPr>
            <a:normAutofit lnSpcReduction="10000"/>
          </a:bodyPr>
          <a:lstStyle/>
          <a:p>
            <a:pPr lvl="0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развитие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у учащихся самостоятельности и способности к самоорганизации;</a:t>
            </a:r>
          </a:p>
          <a:p>
            <a:pPr lvl="0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формирование высокого уровня правовой культуры;</a:t>
            </a:r>
          </a:p>
          <a:p>
            <a:pPr lvl="0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развитие способности к созидательной деятельности, сотрудничеству;</a:t>
            </a:r>
          </a:p>
          <a:p>
            <a:pPr lvl="0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толерантность, терпимость к чужому мнению; умение вести диалог, искать и находить содержательные компромиссы.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290"/>
            <a:ext cx="8229600" cy="557216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51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</a:t>
            </a:r>
            <a:r>
              <a:rPr lang="ru-RU" sz="5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ru-RU" sz="3100" b="1" dirty="0"/>
              <a:t>Помочь ученикам освоить такие приёмы, которые позволят </a:t>
            </a:r>
            <a:r>
              <a:rPr lang="ru-RU" b="1" dirty="0" smtClean="0"/>
              <a:t>расширять полученные знания самостоятельно, т. е. научить оперативно осуществлять поиск информации, производить её структурирование, находить оптимальный алгоритм обработки;</a:t>
            </a:r>
          </a:p>
          <a:p>
            <a:r>
              <a:rPr lang="ru-RU" b="1" dirty="0" smtClean="0"/>
              <a:t>Способствовать развитию творческого потенциала учащихся;</a:t>
            </a:r>
          </a:p>
          <a:p>
            <a:r>
              <a:rPr lang="ru-RU" b="1" dirty="0" smtClean="0"/>
              <a:t>Создать условия для формирования у учащихся адекватной самооценки;</a:t>
            </a:r>
          </a:p>
          <a:p>
            <a:r>
              <a:rPr lang="ru-RU" b="1" dirty="0" smtClean="0"/>
              <a:t>Способствовать формированию коммуникабельности, умения работать в команде.</a:t>
            </a:r>
            <a:endParaRPr lang="ru-RU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2800" b="1" spc="100" dirty="0" smtClean="0">
                <a:solidFill>
                  <a:schemeClr val="accent2">
                    <a:lumMod val="50000"/>
                  </a:schemeClr>
                </a:solidFill>
              </a:rPr>
              <a:t>Домашнее (проектное)задание на сетевом городе</a:t>
            </a:r>
            <a:br>
              <a:rPr lang="ru-RU" sz="2800" b="1" spc="1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800" b="1" u="sng" dirty="0" smtClean="0"/>
              <a:t>План работы дома: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785794"/>
            <a:ext cx="8286808" cy="1714512"/>
          </a:xfrm>
        </p:spPr>
        <p:txBody>
          <a:bodyPr>
            <a:normAutofit fontScale="32500" lnSpcReduction="20000"/>
          </a:bodyPr>
          <a:lstStyle/>
          <a:p>
            <a:pPr marL="355600" lvl="0" indent="-355600" algn="l">
              <a:buFont typeface="+mj-lt"/>
              <a:buAutoNum type="arabicPeriod"/>
            </a:pPr>
            <a:r>
              <a:rPr lang="ru-RU" sz="7200" dirty="0" smtClean="0">
                <a:solidFill>
                  <a:schemeClr val="tx1"/>
                </a:solidFill>
              </a:rPr>
              <a:t>виды </a:t>
            </a:r>
            <a:r>
              <a:rPr lang="ru-RU" sz="7200" dirty="0">
                <a:solidFill>
                  <a:schemeClr val="tx1"/>
                </a:solidFill>
              </a:rPr>
              <a:t>компьютерной графики</a:t>
            </a:r>
          </a:p>
          <a:p>
            <a:pPr marL="355600" lvl="0" indent="-355600" algn="l">
              <a:buFont typeface="+mj-lt"/>
              <a:buAutoNum type="arabicPeriod"/>
            </a:pPr>
            <a:r>
              <a:rPr lang="ru-RU" sz="7200" dirty="0">
                <a:solidFill>
                  <a:schemeClr val="tx1"/>
                </a:solidFill>
              </a:rPr>
              <a:t>наименьший элемент каждого вида</a:t>
            </a:r>
          </a:p>
          <a:p>
            <a:pPr marL="355600" lvl="0" indent="-355600" algn="l">
              <a:buFont typeface="+mj-lt"/>
              <a:buAutoNum type="arabicPeriod"/>
            </a:pPr>
            <a:r>
              <a:rPr lang="ru-RU" sz="7200" dirty="0">
                <a:solidFill>
                  <a:schemeClr val="tx1"/>
                </a:solidFill>
              </a:rPr>
              <a:t>в чем преимущества и недостатки каждого из видов</a:t>
            </a:r>
          </a:p>
          <a:p>
            <a:pPr marL="355600" lvl="0" indent="-355600" algn="l">
              <a:buFont typeface="+mj-lt"/>
              <a:buAutoNum type="arabicPeriod"/>
            </a:pPr>
            <a:r>
              <a:rPr lang="ru-RU" sz="7200" dirty="0">
                <a:solidFill>
                  <a:schemeClr val="tx1"/>
                </a:solidFill>
              </a:rPr>
              <a:t>Какой из видов вам понравился? Расскажите о нем  подробнее</a:t>
            </a:r>
            <a:r>
              <a:rPr lang="ru-RU" sz="7200" dirty="0" smtClean="0">
                <a:solidFill>
                  <a:schemeClr val="tx1"/>
                </a:solidFill>
              </a:rPr>
              <a:t>.</a:t>
            </a:r>
            <a:endParaRPr lang="ru-RU" sz="72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2500306"/>
            <a:ext cx="850112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/>
              <a:t>Интернет ресурсы, для работы дома</a:t>
            </a:r>
            <a:endParaRPr lang="ru-RU" dirty="0" smtClean="0"/>
          </a:p>
          <a:p>
            <a:r>
              <a:rPr lang="ru-RU" u="sng" dirty="0" smtClean="0">
                <a:hlinkClick r:id="rId2"/>
              </a:rPr>
              <a:t>http://school.ciit.zp.ua/paint-htm/grafik.htm#orga</a:t>
            </a:r>
            <a:endParaRPr lang="ru-RU" dirty="0" smtClean="0"/>
          </a:p>
          <a:p>
            <a:r>
              <a:rPr lang="ru-RU" u="sng" dirty="0" smtClean="0">
                <a:hlinkClick r:id="rId3"/>
              </a:rPr>
              <a:t>http://esate.ru/article/cg/osnovnye_vidy_kompyuternoy_grafiki/</a:t>
            </a:r>
            <a:endParaRPr lang="ru-RU" dirty="0" smtClean="0"/>
          </a:p>
          <a:p>
            <a:r>
              <a:rPr lang="ru-RU" u="sng" dirty="0" smtClean="0">
                <a:hlinkClick r:id="rId4"/>
              </a:rPr>
              <a:t>http://fb.ru/article/190005/kompyuternaya-grafika-chto-takoe-vidyi-kompyuternoy-grafiki</a:t>
            </a:r>
            <a:endParaRPr lang="ru-RU" dirty="0" smtClean="0"/>
          </a:p>
          <a:p>
            <a:r>
              <a:rPr lang="ru-RU" u="sng" dirty="0" smtClean="0">
                <a:hlinkClick r:id="rId5"/>
              </a:rPr>
              <a:t>http://fb.ru/article/230088/chto-takoe-rastr-opredelenie-klassifikatsiya-perevod-v-vektor</a:t>
            </a:r>
            <a:endParaRPr lang="ru-RU" dirty="0" smtClean="0"/>
          </a:p>
          <a:p>
            <a:r>
              <a:rPr lang="ru-RU" u="sng" dirty="0" smtClean="0">
                <a:hlinkClick r:id="rId6"/>
              </a:rPr>
              <a:t>http://fb.ru/article/140158/rastrovaya-grafika-formatyi-rastrovoy-grafiki-nedostatki-rastrovoy-grafiki</a:t>
            </a:r>
            <a:endParaRPr lang="ru-RU" dirty="0" smtClean="0"/>
          </a:p>
          <a:p>
            <a:r>
              <a:rPr lang="ru-RU" u="sng" dirty="0" smtClean="0">
                <a:hlinkClick r:id="rId7"/>
              </a:rPr>
              <a:t>http://fb.ru/article/190149/vektornaya-grafika---eto-rastrovyie-i-vektornyie-graficheskie-redaktoryi</a:t>
            </a:r>
            <a:endParaRPr lang="ru-RU" dirty="0" smtClean="0"/>
          </a:p>
          <a:p>
            <a:r>
              <a:rPr lang="ru-RU" u="sng" dirty="0" smtClean="0">
                <a:hlinkClick r:id="rId8"/>
              </a:rPr>
              <a:t>http://fb.ru/article/228910/grafika-fraktalnaya-opisanie-primeryi-formatyi-dostoinstva-i-nedostatki</a:t>
            </a:r>
            <a:endParaRPr lang="ru-RU" dirty="0" smtClean="0"/>
          </a:p>
          <a:p>
            <a:r>
              <a:rPr lang="ru-RU" u="sng" dirty="0" smtClean="0">
                <a:hlinkClick r:id="rId9"/>
              </a:rPr>
              <a:t>http://www.syl.ru/article/194834/new_vidyi-grafiki-grafika-kak-vid-iskusstva-chto-takoe-rastrovyiy-vid-grafiki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Требования, предъявляемые к созданию презентации (критерии оценки).</a:t>
            </a:r>
            <a:r>
              <a:rPr lang="ru-RU" sz="3600" dirty="0" smtClean="0">
                <a:solidFill>
                  <a:srgbClr val="FF0000"/>
                </a:solidFill>
              </a:rPr>
              <a:t/>
            </a:r>
            <a:br>
              <a:rPr lang="ru-RU" sz="3600" dirty="0" smtClean="0">
                <a:solidFill>
                  <a:srgbClr val="FF0000"/>
                </a:solidFill>
              </a:rPr>
            </a:b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dirty="0" smtClean="0"/>
              <a:t>Единое </a:t>
            </a:r>
            <a:r>
              <a:rPr lang="ru-RU" dirty="0"/>
              <a:t>стилевое оформление </a:t>
            </a:r>
          </a:p>
          <a:p>
            <a:pPr lvl="0"/>
            <a:r>
              <a:rPr lang="ru-RU" dirty="0"/>
              <a:t>Не перегружать слайды информацией </a:t>
            </a:r>
          </a:p>
          <a:p>
            <a:pPr lvl="0"/>
            <a:r>
              <a:rPr lang="ru-RU" dirty="0"/>
              <a:t>Текст слайда должен быть читаем </a:t>
            </a:r>
          </a:p>
          <a:p>
            <a:pPr lvl="0"/>
            <a:r>
              <a:rPr lang="ru-RU" dirty="0"/>
              <a:t>На слайде размещают не более 6-7 строчек текста </a:t>
            </a:r>
          </a:p>
          <a:p>
            <a:pPr lvl="0"/>
            <a:r>
              <a:rPr lang="ru-RU" dirty="0"/>
              <a:t>На слайде не должно быть более 3-х цветов </a:t>
            </a:r>
          </a:p>
          <a:p>
            <a:pPr lvl="0"/>
            <a:r>
              <a:rPr lang="ru-RU" dirty="0"/>
              <a:t>Не злоупотреблять графикой </a:t>
            </a:r>
          </a:p>
          <a:p>
            <a:pPr lvl="0"/>
            <a:r>
              <a:rPr lang="ru-RU" dirty="0"/>
              <a:t>Не злоупотреблять анимацией </a:t>
            </a:r>
          </a:p>
          <a:p>
            <a:pPr lvl="0"/>
            <a:r>
              <a:rPr lang="ru-RU" dirty="0"/>
              <a:t>Наличие содержания и ссылок на ресурсы</a:t>
            </a:r>
          </a:p>
          <a:p>
            <a:pPr lvl="0"/>
            <a:r>
              <a:rPr lang="ru-RU" dirty="0" smtClean="0"/>
              <a:t>Ссылки  </a:t>
            </a:r>
            <a:r>
              <a:rPr lang="ru-RU" dirty="0"/>
              <a:t>и возврат </a:t>
            </a:r>
            <a:r>
              <a:rPr lang="ru-RU" dirty="0" smtClean="0"/>
              <a:t>от текущего слайда к  </a:t>
            </a:r>
            <a:r>
              <a:rPr lang="ru-RU" dirty="0"/>
              <a:t>содержанию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571477"/>
          <a:ext cx="8358245" cy="4621740"/>
        </p:xfrm>
        <a:graphic>
          <a:graphicData uri="http://schemas.openxmlformats.org/drawingml/2006/table">
            <a:tbl>
              <a:tblPr/>
              <a:tblGrid>
                <a:gridCol w="1487205"/>
                <a:gridCol w="727373"/>
                <a:gridCol w="785818"/>
                <a:gridCol w="857256"/>
                <a:gridCol w="785818"/>
                <a:gridCol w="785818"/>
                <a:gridCol w="1071570"/>
                <a:gridCol w="1071570"/>
                <a:gridCol w="785817"/>
              </a:tblGrid>
              <a:tr h="369612"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Критерии оценки презентаций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973" marR="37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7647">
                <a:tc row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Критерии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Фамилии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973" marR="37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Единое стилевое оформление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973" marR="37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Нет перегруженности слайдов информацией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973" marR="37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Читаемость текста на слайдах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973" marR="37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Нет перегруженности графикой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973" marR="37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Нет перегруженности анимацией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973" marR="37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Выдержанность цветовой гаммы (не более 3-х цветов на слайде)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973" marR="37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Общее впечатление от презентации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973" marR="37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Сумма баллов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973" marR="37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0-1 балл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973" marR="37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0-1 балл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973" marR="37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0-1 балл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973" marR="37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0-1 балл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973" marR="37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0-1 балл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973" marR="37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0-1 балл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973" marR="37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1125" algn="l"/>
                        </a:tabLs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1 балл -</a:t>
                      </a:r>
                      <a:r>
                        <a:rPr lang="ru-RU" sz="1100" b="1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Удовл</a:t>
                      </a:r>
                      <a:r>
                        <a:rPr lang="ru-RU" sz="11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1125" algn="l"/>
                        </a:tabLs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2 балла- </a:t>
                      </a:r>
                      <a:r>
                        <a:rPr lang="ru-RU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Хор.</a:t>
                      </a:r>
                      <a:endParaRPr lang="ru-RU" sz="11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1125" algn="l"/>
                        </a:tabLs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3 балла- </a:t>
                      </a:r>
                      <a:r>
                        <a:rPr lang="ru-RU" sz="1100" b="1" kern="12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Отл</a:t>
                      </a:r>
                      <a:r>
                        <a:rPr lang="ru-RU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37973" marR="37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3" marR="37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39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3" marR="37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3" marR="37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3" marR="37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3" marR="37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3" marR="37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3" marR="37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3" marR="37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3" marR="37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3" marR="37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39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3" marR="37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3" marR="37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3" marR="37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3" marR="37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3" marR="37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3" marR="37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3" marR="37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3" marR="37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3" marR="37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39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3" marR="37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3" marR="37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3" marR="37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3" marR="37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3" marR="37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3" marR="37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3" marR="37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3" marR="37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3" marR="37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39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3" marR="37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3" marR="37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3" marR="37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3" marR="37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3" marR="37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3" marR="37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3" marR="37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3" marR="37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3" marR="37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39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3" marR="37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3" marR="37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3" marR="37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3" marR="37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3" marR="37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3" marR="37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3" marR="37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3" marR="37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973" marR="37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239</Words>
  <Application>Microsoft Office PowerPoint</Application>
  <PresentationFormat>Экран (4:3)</PresentationFormat>
  <Paragraphs>61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В стратегии модернизации образования отмечается, что важными целями образования стали: </vt:lpstr>
      <vt:lpstr>Слайд 2</vt:lpstr>
      <vt:lpstr>Домашнее (проектное)задание на сетевом городе План работы дома: </vt:lpstr>
      <vt:lpstr>Требования, предъявляемые к созданию презентации (критерии оценки). 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Домашнее (проектное)задание на сетевом городе План работы дома:</dc:title>
  <dc:creator>Admin</dc:creator>
  <cp:lastModifiedBy>Admin</cp:lastModifiedBy>
  <cp:revision>3</cp:revision>
  <dcterms:created xsi:type="dcterms:W3CDTF">2016-08-23T07:13:08Z</dcterms:created>
  <dcterms:modified xsi:type="dcterms:W3CDTF">2016-08-23T07:44:18Z</dcterms:modified>
</cp:coreProperties>
</file>