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6" r:id="rId2"/>
    <p:sldId id="261" r:id="rId3"/>
    <p:sldId id="257" r:id="rId4"/>
    <p:sldId id="306" r:id="rId5"/>
    <p:sldId id="283" r:id="rId6"/>
    <p:sldId id="309" r:id="rId7"/>
    <p:sldId id="288" r:id="rId8"/>
    <p:sldId id="308" r:id="rId9"/>
    <p:sldId id="307" r:id="rId10"/>
    <p:sldId id="310" r:id="rId11"/>
    <p:sldId id="317" r:id="rId12"/>
    <p:sldId id="266" r:id="rId13"/>
    <p:sldId id="312" r:id="rId14"/>
    <p:sldId id="313" r:id="rId15"/>
    <p:sldId id="314" r:id="rId16"/>
    <p:sldId id="315" r:id="rId17"/>
    <p:sldId id="268" r:id="rId18"/>
    <p:sldId id="264" r:id="rId19"/>
    <p:sldId id="265" r:id="rId20"/>
    <p:sldId id="316" r:id="rId21"/>
    <p:sldId id="295" r:id="rId22"/>
    <p:sldId id="285" r:id="rId23"/>
    <p:sldId id="286" r:id="rId24"/>
    <p:sldId id="287" r:id="rId25"/>
    <p:sldId id="271" r:id="rId26"/>
    <p:sldId id="305" r:id="rId27"/>
    <p:sldId id="275" r:id="rId28"/>
    <p:sldId id="289" r:id="rId29"/>
    <p:sldId id="290" r:id="rId30"/>
    <p:sldId id="318" r:id="rId31"/>
    <p:sldId id="323" r:id="rId32"/>
    <p:sldId id="319" r:id="rId33"/>
    <p:sldId id="322" r:id="rId34"/>
    <p:sldId id="320" r:id="rId35"/>
    <p:sldId id="324" r:id="rId36"/>
    <p:sldId id="321" r:id="rId37"/>
    <p:sldId id="326" r:id="rId38"/>
    <p:sldId id="327" r:id="rId39"/>
    <p:sldId id="328" r:id="rId40"/>
    <p:sldId id="330" r:id="rId41"/>
    <p:sldId id="329" r:id="rId42"/>
    <p:sldId id="335" r:id="rId43"/>
    <p:sldId id="276" r:id="rId44"/>
    <p:sldId id="281" r:id="rId45"/>
    <p:sldId id="277" r:id="rId46"/>
    <p:sldId id="325" r:id="rId47"/>
    <p:sldId id="331" r:id="rId48"/>
    <p:sldId id="332" r:id="rId49"/>
    <p:sldId id="333" r:id="rId50"/>
    <p:sldId id="278" r:id="rId51"/>
    <p:sldId id="280" r:id="rId52"/>
    <p:sldId id="334" r:id="rId53"/>
    <p:sldId id="291" r:id="rId54"/>
    <p:sldId id="292" r:id="rId55"/>
    <p:sldId id="293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336699"/>
    <a:srgbClr val="FFCCFF"/>
    <a:srgbClr val="FFCCCC"/>
    <a:srgbClr val="FFCC99"/>
    <a:srgbClr val="FFCC66"/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947C7-7621-450C-B72F-5B64A9AC724C}" type="datetimeFigureOut">
              <a:rPr lang="ru-RU"/>
              <a:pPr>
                <a:defRPr/>
              </a:pPr>
              <a:t>19.07.2017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1BCAA42-1FCB-471C-8736-6110366466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431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1DAD-DC99-4F5A-B3D9-64C22AD5B51B}" type="datetimeFigureOut">
              <a:rPr lang="ru-RU"/>
              <a:pPr>
                <a:defRPr/>
              </a:pPr>
              <a:t>19.07.2017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287A9-2B50-4E64-B6AF-74C1A2DDC6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161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B1A7D-BA04-4D0D-BA47-F3DBE40C40C2}" type="datetimeFigureOut">
              <a:rPr lang="ru-RU"/>
              <a:pPr>
                <a:defRPr/>
              </a:pPr>
              <a:t>19.07.2017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523F9-E379-4234-A356-281CA8137E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202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AED4D9-1AC1-4259-B2DF-3E27D297746F}" type="datetimeFigureOut">
              <a:rPr lang="ru-RU"/>
              <a:pPr>
                <a:defRPr/>
              </a:pPr>
              <a:t>19.07.2017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95F4D2-DD79-4ABA-BD6E-5E452259E4A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82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4D4ED-DA96-4062-9EE9-4BC565789ECE}" type="datetimeFigureOut">
              <a:rPr lang="ru-RU"/>
              <a:pPr>
                <a:defRPr/>
              </a:pPr>
              <a:t>19.07.2017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B53951F-AA93-493F-A851-0935BE8681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5267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B29A9-C568-481A-AACE-7D103E89AEB8}" type="datetimeFigureOut">
              <a:rPr lang="ru-RU"/>
              <a:pPr>
                <a:defRPr/>
              </a:pPr>
              <a:t>19.07.2017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5728E-F54E-43AF-B0A7-CB9937FC70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022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D4B4D-263A-4041-A4DB-C67CD1A10FA7}" type="datetimeFigureOut">
              <a:rPr lang="ru-RU"/>
              <a:pPr>
                <a:defRPr/>
              </a:pPr>
              <a:t>19.07.2017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7ECDC-141A-4231-9567-935CBDCE15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231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CA3884B-1A8B-4594-BDB0-4BAE70EC6EC4}" type="datetimeFigureOut">
              <a:rPr lang="ru-RU"/>
              <a:pPr>
                <a:defRPr/>
              </a:pPr>
              <a:t>19.07.2017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431823-9F10-49A1-B2F0-1846E04C6CF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66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584C-451A-4587-9CD2-758730827E91}" type="datetimeFigureOut">
              <a:rPr lang="ru-RU"/>
              <a:pPr>
                <a:defRPr/>
              </a:pPr>
              <a:t>19.07.2017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C6E5B-1F68-4CFE-9FCF-041CE82061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397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ая соединительная линия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6F2E0F8-4A7A-42C9-B709-358B8B57546A}" type="datetimeFigureOut">
              <a:rPr lang="ru-RU"/>
              <a:pPr>
                <a:defRPr/>
              </a:pPr>
              <a:t>19.07.2017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FB720F-5868-49C0-9970-780FBC20EC96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339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1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2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C9510-0275-43F3-A11B-145DA8818727}" type="datetimeFigureOut">
              <a:rPr lang="ru-RU"/>
              <a:pPr>
                <a:defRPr/>
              </a:pPr>
              <a:t>19.07.2017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18A498-BBF6-41BA-B57C-EF95EE69F60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9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D5AC44-D29A-4E76-9E5B-A55FB7A0CD30}" type="datetimeFigureOut">
              <a:rPr lang="ru-RU"/>
              <a:pPr>
                <a:defRPr/>
              </a:pPr>
              <a:t>19.07.2017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B96A4011-1E5F-4221-B258-7EFDB06230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66" r:id="rId4"/>
    <p:sldLayoutId id="2147484067" r:id="rId5"/>
    <p:sldLayoutId id="2147484074" r:id="rId6"/>
    <p:sldLayoutId id="2147484068" r:id="rId7"/>
    <p:sldLayoutId id="2147484075" r:id="rId8"/>
    <p:sldLayoutId id="2147484076" r:id="rId9"/>
    <p:sldLayoutId id="2147484069" r:id="rId10"/>
    <p:sldLayoutId id="21474840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63" y="571500"/>
            <a:ext cx="6429375" cy="4786313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rgbClr val="EE2D00"/>
                </a:solidFill>
                <a:latin typeface="Times New Roman" pitchFamily="18" charset="0"/>
                <a:cs typeface="Times New Roman" pitchFamily="18" charset="0"/>
              </a:rPr>
              <a:t>ТЬЮТОРСКОЕ СОПРОВОЖДЕНИЕ </a:t>
            </a:r>
            <a:br>
              <a:rPr lang="ru-RU" sz="3600" dirty="0" smtClean="0">
                <a:solidFill>
                  <a:srgbClr val="EE2D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EE2D00"/>
                </a:solidFill>
                <a:latin typeface="Times New Roman" pitchFamily="18" charset="0"/>
                <a:cs typeface="Times New Roman" pitchFamily="18" charset="0"/>
              </a:rPr>
              <a:t>ДЕТЕЙ С ОВЗ</a:t>
            </a:r>
            <a:br>
              <a:rPr lang="ru-RU" sz="3600" dirty="0" smtClean="0">
                <a:solidFill>
                  <a:srgbClr val="EE2D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EE2D00"/>
                </a:solidFill>
                <a:latin typeface="Times New Roman" pitchFamily="18" charset="0"/>
                <a:cs typeface="Times New Roman" pitchFamily="18" charset="0"/>
              </a:rPr>
              <a:t>В ОБРАЗОВАТЕЛЬНОМ УЧРЕЖДЕНИИ, РЕАЛИЗУЮЩЕМ ИНКЛЮЗИВНУЮ ПРАКТИКУ </a:t>
            </a:r>
            <a:endParaRPr lang="ru-RU" sz="3600" dirty="0"/>
          </a:p>
        </p:txBody>
      </p:sp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38" y="5786438"/>
            <a:ext cx="6172200" cy="782637"/>
          </a:xfrm>
        </p:spPr>
        <p:txBody>
          <a:bodyPr/>
          <a:lstStyle/>
          <a:p>
            <a:pPr algn="r"/>
            <a:r>
              <a:rPr lang="ru-RU" altLang="ru-RU" sz="240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 МДОУ № 79 Тегза В.А.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7467600" cy="9175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Нормативно-правовые аспекты инклюзивного образования в Краснодарском крае: </a:t>
            </a:r>
            <a:endParaRPr lang="ru-RU" sz="2800" b="1" dirty="0">
              <a:solidFill>
                <a:srgbClr val="003366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500188"/>
            <a:ext cx="7467600" cy="4873625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системы комплексного сопровождения лиц с расстройствами аутистического спектра в Краснодарском крае;</a:t>
            </a:r>
          </a:p>
          <a:p>
            <a:pPr algn="just">
              <a:spcBef>
                <a:spcPct val="0"/>
              </a:spcBef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Управления по образованию и науке администрации г. Сочи Краснодарского края от 01.09. 2015 г. N 1030 «О плане развития инклюзивного образования в городе Сочи на 2015-2016 учебный год»;</a:t>
            </a:r>
          </a:p>
          <a:p>
            <a:pPr algn="just">
              <a:spcBef>
                <a:spcPct val="0"/>
              </a:spcBef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Управления по образованию и науке администрации г. Сочи Краснодарского края от 01.09. 2015 г. N 1030 «Об обеспечении условий доступности для инвалидов в образовательных организациях города Сочи»;</a:t>
            </a:r>
          </a:p>
          <a:p>
            <a:pPr algn="just">
              <a:spcBef>
                <a:spcPct val="0"/>
              </a:spcBef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письму министерства образования, науки и молодежной политики Краснодарского края от 17.08.2016г. № 47-14612/16-11 Рекомендации по организации деятельности тьютора обучающегося с ограниченными возможностями здоровья в образовательных организациях Краснодарского края;</a:t>
            </a:r>
          </a:p>
          <a:p>
            <a:pPr algn="just">
              <a:spcBef>
                <a:spcPct val="0"/>
              </a:spcBef>
            </a:pPr>
            <a:endParaRPr lang="ru-RU" alt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7467600" cy="5616575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Управления по образованию и науке администрации г. Сочи Краснодарского края от 20.02. 2017 г. N 188 «О плане развития системы комплексного сопровождения обучающихся с расстройствами аутистического спектра в образовательных организациях города Сочи на 2017-2018 годы»;</a:t>
            </a:r>
          </a:p>
          <a:p>
            <a:pPr algn="just">
              <a:spcBef>
                <a:spcPct val="0"/>
              </a:spcBef>
            </a:pPr>
            <a:endParaRPr lang="ru-RU" altLang="ru-RU" sz="2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к письму министерства образования, науки и молодежной политики Краснодарского края от 09.01.2017г. № 47-26/17-11 Методические рекомендации по организации инклюзивного образования обучающихся с ограниченными возможностями здоровья в муниципальных образовательных организациях Краснодарского края.</a:t>
            </a:r>
          </a:p>
          <a:p>
            <a:pPr algn="just"/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Документы, регламентирующие деятельность тьютора в ОУ: 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500188"/>
            <a:ext cx="7467600" cy="4873625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ПМПК;</a:t>
            </a:r>
          </a:p>
          <a:p>
            <a:pPr algn="just">
              <a:spcBef>
                <a:spcPct val="0"/>
              </a:spcBef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ОУ, в котором определяются задачи индивидуализации и тьюторского сопровождения как обеспечения процесса индивидуализации;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акты:</a:t>
            </a:r>
          </a:p>
          <a:p>
            <a:pPr algn="just">
              <a:spcBef>
                <a:spcPct val="0"/>
              </a:spcBef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работе с детьми инвалидами и детьми с ограниченными возможностями здоровья;</a:t>
            </a:r>
          </a:p>
          <a:p>
            <a:pPr algn="just">
              <a:spcBef>
                <a:spcPct val="0"/>
              </a:spcBef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Должностная инструкция тьютора в ОУ; </a:t>
            </a:r>
          </a:p>
          <a:p>
            <a:pPr algn="just">
              <a:spcBef>
                <a:spcPct val="0"/>
              </a:spcBef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с родителями и ОУ на оказание тьюторской услуги;</a:t>
            </a:r>
          </a:p>
          <a:p>
            <a:pPr algn="just">
              <a:spcBef>
                <a:spcPct val="0"/>
              </a:spcBef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тьютора по сопровождению детей с ОВЗ;</a:t>
            </a:r>
          </a:p>
          <a:p>
            <a:pPr algn="just">
              <a:spcBef>
                <a:spcPct val="0"/>
              </a:spcBef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Циклограмма деятельности тьютора.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rgbClr val="336699"/>
                </a:solidFill>
                <a:latin typeface="Times New Roman" pitchFamily="18" charset="0"/>
                <a:cs typeface="Times New Roman" pitchFamily="18" charset="0"/>
              </a:rPr>
              <a:t>Основание работы тьютора</a:t>
            </a:r>
            <a:endParaRPr lang="ru-RU" dirty="0"/>
          </a:p>
        </p:txBody>
      </p:sp>
      <p:sp>
        <p:nvSpPr>
          <p:cNvPr id="2048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 о  необходимости  сопровождения  ребенка  в   ОУ  тьютором  принимает  Психолого-медико-педагогическая комиссия (ПМПК). </a:t>
            </a:r>
          </a:p>
          <a:p>
            <a:pPr algn="just"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условия сопровождения решаются с администрацией конкретного ОУ и окружным управлением образования.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000125"/>
            <a:ext cx="7467600" cy="4873625"/>
          </a:xfrm>
        </p:spPr>
        <p:txBody>
          <a:bodyPr/>
          <a:lstStyle/>
          <a:p>
            <a:pPr algn="just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 может рекомендоваться ПМПК конкретному ребенку (например, с расстройствами аутистического спектра или с тяжелыми и множественными нарушениями), независимо от того, обучается он по адаптированной основной образовательной программе начального общего образования в школе или в отдельном классе или обучается в условиях инклюзивного образования по адаптированной образовательной программе.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7467600" cy="6318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Условия введения тьюторской практики </a:t>
            </a:r>
            <a:endParaRPr lang="ru-RU" dirty="0"/>
          </a:p>
        </p:txBody>
      </p:sp>
      <p:sp>
        <p:nvSpPr>
          <p:cNvPr id="2253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готовность администрации и коллектива ОУ к инклюзии; </a:t>
            </a:r>
          </a:p>
          <a:p>
            <a:pPr algn="just" eaLnBrk="1" hangingPunct="1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необходимых специалистов; </a:t>
            </a:r>
          </a:p>
          <a:p>
            <a:pPr algn="just" eaLnBrk="1" hangingPunct="1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специальных условий обучения и воспитания детей с ограниченными возможностями здоровья. 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Организация психолого-педагогического сопровождения в ОУ</a:t>
            </a:r>
            <a:endParaRPr lang="ru-RU" sz="28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в д/с «особого» ребенка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Психолого-медико-педагогический консилиум д/с (ПМПк)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Психолого-медико-педагогическая комиссия г. Сочи (ПМПК)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д/с специальных образовательных условий</a:t>
            </a:r>
          </a:p>
          <a:p>
            <a:pPr algn="ctr">
              <a:buFont typeface="Wingdings" panose="05000000000000000000" pitchFamily="2" charset="2"/>
              <a:buNone/>
            </a:pP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</a:t>
            </a:r>
          </a:p>
          <a:p>
            <a:endParaRPr lang="ru-RU" altLang="ru-RU" smtClean="0"/>
          </a:p>
        </p:txBody>
      </p:sp>
      <p:grpSp>
        <p:nvGrpSpPr>
          <p:cNvPr id="23556" name="Группа 7"/>
          <p:cNvGrpSpPr>
            <a:grpSpLocks/>
          </p:cNvGrpSpPr>
          <p:nvPr/>
        </p:nvGrpSpPr>
        <p:grpSpPr bwMode="auto">
          <a:xfrm>
            <a:off x="4071938" y="2071688"/>
            <a:ext cx="142875" cy="3714750"/>
            <a:chOff x="4071934" y="2071678"/>
            <a:chExt cx="142876" cy="3714776"/>
          </a:xfrm>
        </p:grpSpPr>
        <p:sp>
          <p:nvSpPr>
            <p:cNvPr id="4" name="Стрелка вниз 3"/>
            <p:cNvSpPr/>
            <p:nvPr/>
          </p:nvSpPr>
          <p:spPr>
            <a:xfrm>
              <a:off x="4071934" y="2071678"/>
              <a:ext cx="142876" cy="3571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Стрелка вниз 4"/>
            <p:cNvSpPr/>
            <p:nvPr/>
          </p:nvSpPr>
          <p:spPr>
            <a:xfrm>
              <a:off x="4071934" y="3286123"/>
              <a:ext cx="142876" cy="3571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4071934" y="4572007"/>
              <a:ext cx="142876" cy="3571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Стрелка вниз 6"/>
            <p:cNvSpPr/>
            <p:nvPr/>
          </p:nvSpPr>
          <p:spPr>
            <a:xfrm>
              <a:off x="4071934" y="5429263"/>
              <a:ext cx="142876" cy="3571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7467600" cy="7032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Цель деятельности тьютора </a:t>
            </a:r>
            <a:endParaRPr lang="ru-RU" sz="3200" dirty="0"/>
          </a:p>
        </p:txBody>
      </p:sp>
      <p:sp>
        <p:nvSpPr>
          <p:cNvPr id="24579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2000250"/>
            <a:ext cx="7467600" cy="4000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включение ребенка с ОВЗ в среду общеобразовательного учреждения.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alt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ребенка к условиям образовательного учреждения, развитие успешности в образовательной и коммуникативной деятельности.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800" b="1" smtClean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7467600" cy="8461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Задачи деятельности тьютора</a:t>
            </a:r>
            <a:endParaRPr lang="ru-RU" sz="3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успешного </a:t>
            </a:r>
            <a:r>
              <a:rPr lang="ru-RU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ребенка; </a:t>
            </a:r>
          </a:p>
          <a:p>
            <a:pPr algn="just" eaLnBrk="1" hangingPunct="1"/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успешной </a:t>
            </a:r>
            <a:r>
              <a:rPr lang="ru-RU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ребенка; </a:t>
            </a:r>
          </a:p>
          <a:p>
            <a:pPr algn="just" eaLnBrk="1" hangingPunct="1"/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</a:t>
            </a:r>
            <a:r>
              <a:rPr lang="ru-RU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потенциала его личности.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СРЕДСТВА ДОСТИЖЕНИЯ ЦЕЛИ И ЗАДАЧ</a:t>
            </a:r>
            <a:endParaRPr lang="ru-RU" cap="none" smtClean="0"/>
          </a:p>
        </p:txBody>
      </p:sp>
      <p:sp>
        <p:nvSpPr>
          <p:cNvPr id="2662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/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адаптация </a:t>
            </a:r>
            <a:r>
              <a:rPr lang="ru-RU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жизненного пространства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рабочего места, места отдыха и других мест, где бывает ребенок; </a:t>
            </a:r>
          </a:p>
          <a:p>
            <a:pPr algn="just" eaLnBrk="1" hangingPunct="1"/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тьютором и педагогом </a:t>
            </a:r>
            <a:r>
              <a:rPr lang="ru-RU" altLang="ru-R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 ближайшего развития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ученика с особенностями развития, опора на его внутренние, скрытые ресурсы, дозирование нагрузки, адаптация учебного материала, адаптация учебных пособий.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7467600" cy="774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428750"/>
            <a:ext cx="7467600" cy="4873625"/>
          </a:xfrm>
        </p:spPr>
        <p:txBody>
          <a:bodyPr/>
          <a:lstStyle/>
          <a:p>
            <a:pPr algn="just"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(англ. tutor – наставник, опекун; лат. tueor – наблюдаю, забочусь, оберегаю)</a:t>
            </a:r>
          </a:p>
          <a:p>
            <a:pPr algn="just"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Тьюторство -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тип педагогического сопровождения. Сопровождение </a:t>
            </a:r>
            <a:r>
              <a:rPr lang="ru-RU" alt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индивидуализации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ситуации открытого образования. </a:t>
            </a:r>
          </a:p>
          <a:p>
            <a:pPr algn="just" eaLnBrk="1" hangingPunct="1"/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 сопровождение –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педагогическая деятельность по </a:t>
            </a:r>
            <a:r>
              <a:rPr lang="ru-RU" alt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индивидуализации образования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направленная на выявление и развитие образовательных мотивов и интересов учащегося, поиск образовательных ресурсов для создания индивидуальной образовательной программы.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7467600" cy="7254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Этапы организации тьюторского сопровождения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7467600" cy="5473700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о ребенке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(знакомство с результатами диагностики ребенка, проведенной другими специалистами, медицинской картой, образовательным маршрутом)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Знакомство, установление контакта с ребёнком и его семьей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поведением ребенка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(дневник наблюдения)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проблемного поведения, выявление основных трудностей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(анализ полученной информации и собственных наблюдений)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с другими специалистами выработка рекомендаций и составление индивидуального образовательного маршрута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(заседание ПМПк)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поставленных задач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(реализация индивидуального образовательного маршрута  каждым специалистом)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ситуации развития ребенка, корректировка стратегии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(плановые и внеплановые заседания ПМПк)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тьютора из системы сопровождения / уменьшение его влияния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357688" y="3714750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57688" y="5429250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357688" y="3000375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57688" y="4714875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29125" y="6143625"/>
            <a:ext cx="460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57688" y="2286000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357688" y="1785938"/>
            <a:ext cx="46037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88"/>
            <a:ext cx="7467600" cy="5545137"/>
          </a:xfrm>
        </p:spPr>
        <p:txBody>
          <a:bodyPr/>
          <a:lstStyle/>
          <a:p>
            <a:pPr algn="just" eaLnBrk="1" hangingPunct="1"/>
            <a:endParaRPr lang="ru-RU" altLang="ru-RU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правило тьютора </a:t>
            </a: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делать ничего того, что ребенок может сделать сам.</a:t>
            </a:r>
          </a:p>
          <a:p>
            <a:pPr algn="just" eaLnBrk="1" hangingPunct="1"/>
            <a:endParaRPr lang="ru-RU" altLang="ru-RU" sz="32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</a:t>
            </a: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ненужным</a:t>
            </a: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7467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Программа тьюторского сопровождения в рамках индивидуальной образовательной программы учащегося</a:t>
            </a:r>
            <a:endParaRPr lang="ru-RU" sz="28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785938"/>
            <a:ext cx="7467600" cy="48736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пояснительная записка к программе: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учебная и психологическая характеристика ребенка;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рекомендации ПМПК;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семейный заказ к тьюторской программе;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особенности возраста (с учебной и образовательной точек зрения);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индивидуальные особенности подопечного;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тьюторская программа: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задачи работы;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ожидаемые результаты;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направления работы на текущий учебный год;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формы работы. </a:t>
            </a:r>
            <a:endParaRPr lang="ru-RU" altLang="ru-RU" sz="22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Необходимая документация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тьютора включает в себя: </a:t>
            </a:r>
          </a:p>
          <a:p>
            <a:pPr algn="just" eaLnBrk="1" hangingPunct="1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специалистов для работы с ребенком с ОВЗ;</a:t>
            </a:r>
          </a:p>
          <a:p>
            <a:pPr algn="just" eaLnBrk="1" hangingPunct="1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 год, квартал; </a:t>
            </a:r>
          </a:p>
          <a:p>
            <a:pPr algn="just" eaLnBrk="1" hangingPunct="1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карта ребенка (или ИОП/ИПР); </a:t>
            </a:r>
          </a:p>
          <a:p>
            <a:pPr algn="just" eaLnBrk="1" hangingPunct="1"/>
            <a:r>
              <a:rPr lang="ru-RU" alt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наблюдений.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Дневник наблюдения тьютора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7467600" cy="5402262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– </a:t>
            </a:r>
            <a:r>
              <a:rPr lang="ru-RU" alt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</a:t>
            </a:r>
            <a:r>
              <a:rPr lang="ru-RU" altLang="ru-RU" sz="1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проявлений поведения ребенка с целью отслеживания динамики учебной и социальной жизни.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9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alt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особенностей включения ребёнка в жизнь группы, принятия режимных моментов, включения в занятия, коммуникацию;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возникающих в процессе деятельности трудностей, как меняется поведение ребенка, в зависимости от реакции педагога и тьютора;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altLang="ru-RU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эмоционального и физического состояния ребенка.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625" y="4357688"/>
          <a:ext cx="7572375" cy="169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62"/>
                <a:gridCol w="2833688"/>
                <a:gridCol w="2524125"/>
              </a:tblGrid>
              <a:tr h="945143"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Дата и время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Наблюдения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Комментарии и замечания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33" marB="45733"/>
                </a:tc>
              </a:tr>
              <a:tr h="750307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33" marB="45733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33" marB="45733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7467600" cy="7143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Командный стиль работы</a:t>
            </a:r>
            <a:endParaRPr lang="ru-RU" sz="3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85000" lnSpcReduction="20000"/>
          </a:bodyPr>
          <a:lstStyle/>
          <a:p>
            <a:pPr marL="274320" indent="-274320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Сотрудничество  разных  специалистов  –  залог успешности инклюзии !</a:t>
            </a:r>
          </a:p>
          <a:p>
            <a:pPr marL="274320" indent="-27432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Взрослые, работающие с   особым ребенком, должны составлять одну команду, задача которой – объединение разносторонних усилий с   целью  успешного  вовлечения  ребенка  с   особенностями развития в жизнь. </a:t>
            </a:r>
          </a:p>
          <a:p>
            <a:pPr marL="274320" indent="-274320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Основными членами  такой  команды  должны  стать воспитатель, педагоги, логопед-дефектолог, психолог и   тьютор. В  составе команды также могут быть и   другие специалисты, в   зависимости от  кадрового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состава ОУ.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313" y="1571625"/>
            <a:ext cx="2519362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тьютор</a:t>
            </a:r>
          </a:p>
        </p:txBody>
      </p:sp>
      <p:sp>
        <p:nvSpPr>
          <p:cNvPr id="5" name="Овал 4"/>
          <p:cNvSpPr/>
          <p:nvPr/>
        </p:nvSpPr>
        <p:spPr>
          <a:xfrm>
            <a:off x="3143250" y="214313"/>
            <a:ext cx="2519363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</p:txBody>
      </p:sp>
      <p:sp>
        <p:nvSpPr>
          <p:cNvPr id="6" name="Овал 5"/>
          <p:cNvSpPr/>
          <p:nvPr/>
        </p:nvSpPr>
        <p:spPr>
          <a:xfrm>
            <a:off x="6143625" y="1571625"/>
            <a:ext cx="2519363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дети группы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/с </a:t>
            </a:r>
          </a:p>
        </p:txBody>
      </p:sp>
      <p:sp>
        <p:nvSpPr>
          <p:cNvPr id="7" name="Овал 6"/>
          <p:cNvSpPr/>
          <p:nvPr/>
        </p:nvSpPr>
        <p:spPr>
          <a:xfrm>
            <a:off x="6143625" y="4000500"/>
            <a:ext cx="2519363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родители детей группы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 bwMode="auto">
          <a:xfrm>
            <a:off x="3143250" y="5357813"/>
            <a:ext cx="2519363" cy="1079500"/>
          </a:xfrm>
          <a:prstGeom prst="ellipse">
            <a:avLst/>
          </a:prstGeom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одители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ребенка</a:t>
            </a:r>
          </a:p>
        </p:txBody>
      </p:sp>
      <p:sp>
        <p:nvSpPr>
          <p:cNvPr id="9" name="Овал 8"/>
          <p:cNvSpPr/>
          <p:nvPr/>
        </p:nvSpPr>
        <p:spPr>
          <a:xfrm>
            <a:off x="214313" y="4000500"/>
            <a:ext cx="2519362" cy="1079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/с</a:t>
            </a:r>
          </a:p>
        </p:txBody>
      </p:sp>
      <p:sp>
        <p:nvSpPr>
          <p:cNvPr id="10" name="Овал 9"/>
          <p:cNvSpPr/>
          <p:nvPr/>
        </p:nvSpPr>
        <p:spPr>
          <a:xfrm>
            <a:off x="3500438" y="2500313"/>
            <a:ext cx="1785937" cy="165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ребенок</a:t>
            </a:r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2163770">
            <a:off x="5189538" y="3910013"/>
            <a:ext cx="979487" cy="2301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5400000">
            <a:off x="3911600" y="4660900"/>
            <a:ext cx="981075" cy="231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 rot="5400000">
            <a:off x="3911600" y="1803400"/>
            <a:ext cx="981075" cy="231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 rot="8918557">
            <a:off x="2632075" y="3881438"/>
            <a:ext cx="979488" cy="231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 rot="9277998">
            <a:off x="5216525" y="2555875"/>
            <a:ext cx="981075" cy="231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 rot="1642256">
            <a:off x="2641600" y="2498725"/>
            <a:ext cx="981075" cy="230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7467600" cy="7969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Организация деятельности тьютора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9709" name="Group 13"/>
          <p:cNvGraphicFramePr>
            <a:graphicFrameLocks noGrp="1"/>
          </p:cNvGraphicFramePr>
          <p:nvPr>
            <p:ph sz="quarter" idx="1"/>
          </p:nvPr>
        </p:nvGraphicFramePr>
        <p:xfrm>
          <a:off x="642938" y="1000125"/>
          <a:ext cx="7467600" cy="4857750"/>
        </p:xfrm>
        <a:graphic>
          <a:graphicData uri="http://schemas.openxmlformats.org/drawingml/2006/table">
            <a:tbl>
              <a:tblPr/>
              <a:tblGrid>
                <a:gridCol w="1697037"/>
                <a:gridCol w="5770563"/>
              </a:tblGrid>
              <a:tr h="485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Тьютор и подопечный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Тьютор: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формирует доверительные и эмоционально насыщенные отношения с подопечным, в начале работы становится «проводником», защитником, выразителем желаний и вместе с тем – организующей и гармонизирующей силой;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следит за состоянием ребенка – эмоциональным (помогает разрешить конфликтные ситуации, успокаивает, воодушевляет и т.п.) и физическим (если подопечному нужно отдохнуть; следит, чтобы ребенок не был голоден, не испытывал жажды, при необходимости помогает сходить в туалет);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координирует общую деятельность воспитанника, дозирует учебную нагрузку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25" name="Group 21"/>
          <p:cNvGraphicFramePr>
            <a:graphicFrameLocks noGrp="1"/>
          </p:cNvGraphicFramePr>
          <p:nvPr>
            <p:ph idx="4294967295"/>
          </p:nvPr>
        </p:nvGraphicFramePr>
        <p:xfrm>
          <a:off x="457200" y="274638"/>
          <a:ext cx="7467600" cy="6199187"/>
        </p:xfrm>
        <a:graphic>
          <a:graphicData uri="http://schemas.openxmlformats.org/drawingml/2006/table">
            <a:tbl>
              <a:tblPr/>
              <a:tblGrid>
                <a:gridCol w="1666875"/>
                <a:gridCol w="5800725"/>
              </a:tblGrid>
              <a:tr h="61991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Тьютор и подопечный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Тьютор: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адаптирует учебную программу на занятиях под соответствующие образовательные возможности ребенка с особыми образовательными нуждами;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соотносит задания воспитателя с возможностями ребенка; варьирует количество заданий  в зависимости от уровня понимания и темпа деятельности, если ребенок не успевает полностью выполнить задание – определяет нужный момент, когда следует остановиться и переключиться на новое задание; если общее задание для всех детей сложно для понимания ребенка, то продолжает с подопечным работу по предыдущему заданию; некоторые занятия, тема и содержание которых сложны для понимания могут пропускаться ради усвоения более важных тем во время индивидуальных занятий.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6" name="Group 6"/>
          <p:cNvGraphicFramePr>
            <a:graphicFrameLocks noGrp="1"/>
          </p:cNvGraphicFramePr>
          <p:nvPr>
            <p:ph idx="4294967295"/>
          </p:nvPr>
        </p:nvGraphicFramePr>
        <p:xfrm>
          <a:off x="457200" y="274638"/>
          <a:ext cx="7467600" cy="6199187"/>
        </p:xfrm>
        <a:graphic>
          <a:graphicData uri="http://schemas.openxmlformats.org/drawingml/2006/table">
            <a:tbl>
              <a:tblPr/>
              <a:tblGrid>
                <a:gridCol w="1666875"/>
                <a:gridCol w="5800725"/>
              </a:tblGrid>
              <a:tr h="61991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Тьютор и подопечный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Тьютор: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следит за организацией рабочего пространства ребенка (расположение, маркировка, высота стола, стула, наличие помещения рядом с группой..);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привлекает внимание ребенка к воспитателю: «Смотри на... (имя педагога), слушай...»; «Смотри на доску»; «Возьми карандаш, рисуй»; «Открывай тетрадь»; «Бери пластилин» и т.п.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 необходимости ведет коррекционно-развивающую работу с подопечным;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 необходимости оказывает помощь ребенку в самообслуживании (туалет, перемещение по помещениям ДОУ, питание,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мед.помощь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Нормативно-правовое обеспечение деятельности тьютора</a:t>
            </a:r>
            <a:endParaRPr lang="ru-RU" sz="3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785938"/>
            <a:ext cx="7467600" cy="4594225"/>
          </a:xfrm>
        </p:spPr>
        <p:txBody>
          <a:bodyPr/>
          <a:lstStyle/>
          <a:p>
            <a:pPr algn="just"/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Министерства здравоохранения и социального развития Российской Федерации от 5 мая 2008 г. № 216-н и 217-н </a:t>
            </a: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«тьютор» официально закреплена в числе должностей работников общего, высшего и дополнительного профессионального образования.</a:t>
            </a:r>
          </a:p>
          <a:p>
            <a:pPr algn="just"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467600" cy="560387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Зонирование помещения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4" descr="E:\Документы\04. Вера\2.Работа. Сочи\Семинар Тьюторство\Семинар 27-28 июня\Фото\группа зонирование\20170616_1034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5" y="3786188"/>
            <a:ext cx="3360738" cy="2519362"/>
          </a:xfrm>
          <a:noFill/>
        </p:spPr>
      </p:pic>
      <p:pic>
        <p:nvPicPr>
          <p:cNvPr id="37892" name="Picture 7" descr="E:\Документы\04. Вера\2.Работа. Сочи\Семинар Тьюторство\Семинар 27-28 июня\Фото\группа зонирование\20170616_103524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857250"/>
            <a:ext cx="33607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9" descr="E:\Документы\04. Вера\2.Работа. Сочи\Семинар Тьюторство\Семинар 27-28 июня\Фото\группа зонирование\20170616_103701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3786188"/>
            <a:ext cx="33607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10" descr="E:\Документы\04. Вера\2.Работа. Сочи\Семинар Тьюторство\Семинар 27-28 июня\Фото\группа зонирование\20170616_104521.jpg"/>
          <p:cNvPicPr>
            <a:picLocks noChangeAspect="1" noChangeArrowheads="1"/>
          </p:cNvPicPr>
          <p:nvPr/>
        </p:nvPicPr>
        <p:blipFill>
          <a:blip r:embed="rId5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785813"/>
            <a:ext cx="33607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13"/>
          <p:cNvSpPr txBox="1">
            <a:spLocks noChangeArrowheads="1"/>
          </p:cNvSpPr>
          <p:nvPr/>
        </p:nvSpPr>
        <p:spPr bwMode="auto">
          <a:xfrm>
            <a:off x="4714875" y="6286500"/>
            <a:ext cx="335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Зона конструирования</a:t>
            </a:r>
          </a:p>
        </p:txBody>
      </p:sp>
      <p:sp>
        <p:nvSpPr>
          <p:cNvPr id="37896" name="TextBox 14"/>
          <p:cNvSpPr txBox="1">
            <a:spLocks noChangeArrowheads="1"/>
          </p:cNvSpPr>
          <p:nvPr/>
        </p:nvSpPr>
        <p:spPr bwMode="auto">
          <a:xfrm>
            <a:off x="4714875" y="3357563"/>
            <a:ext cx="335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Зона творчества</a:t>
            </a:r>
          </a:p>
        </p:txBody>
      </p:sp>
      <p:sp>
        <p:nvSpPr>
          <p:cNvPr id="37897" name="TextBox 15"/>
          <p:cNvSpPr txBox="1">
            <a:spLocks noChangeArrowheads="1"/>
          </p:cNvSpPr>
          <p:nvPr/>
        </p:nvSpPr>
        <p:spPr bwMode="auto">
          <a:xfrm>
            <a:off x="500063" y="3286125"/>
            <a:ext cx="335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Зона познавательная </a:t>
            </a:r>
          </a:p>
        </p:txBody>
      </p:sp>
      <p:sp>
        <p:nvSpPr>
          <p:cNvPr id="37898" name="TextBox 16"/>
          <p:cNvSpPr txBox="1">
            <a:spLocks noChangeArrowheads="1"/>
          </p:cNvSpPr>
          <p:nvPr/>
        </p:nvSpPr>
        <p:spPr bwMode="auto">
          <a:xfrm>
            <a:off x="428625" y="6286500"/>
            <a:ext cx="335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Зона игровая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Документы\04. Вера\2.Работа. Сочи\Семинар Тьюторство\Семинар 27-28 июня\Фото\группа зонирование\20170616_103850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642938"/>
            <a:ext cx="20002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142875"/>
            <a:ext cx="5357813" cy="6318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Зонирование помещения</a:t>
            </a:r>
            <a:endParaRPr lang="ru-RU" dirty="0"/>
          </a:p>
        </p:txBody>
      </p:sp>
      <p:pic>
        <p:nvPicPr>
          <p:cNvPr id="38916" name="Picture 8" descr="E:\Документы\04. Вера\2.Работа. Сочи\Семинар Тьюторство\Семинар 27-28 июня\Фото\группа зонирование\20170616_1035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5" y="3857625"/>
            <a:ext cx="3360738" cy="2519363"/>
          </a:xfrm>
          <a:noFill/>
        </p:spPr>
      </p:pic>
      <p:pic>
        <p:nvPicPr>
          <p:cNvPr id="38917" name="Picture 3" descr="E:\Документы\04. Вера\2.Работа. Сочи\Семинар Тьюторство\Семинар 27-28 июня\Фото\группа зонирование\20170616_104011.jpg"/>
          <p:cNvPicPr>
            <a:picLocks noChangeAspect="1" noChangeArrowheads="1"/>
          </p:cNvPicPr>
          <p:nvPr/>
        </p:nvPicPr>
        <p:blipFill>
          <a:blip r:embed="rId4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3857625"/>
            <a:ext cx="33607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 descr="E:\Документы\04. Вера\2.Работа. Сочи\Семинар Тьюторство\Семинар 27-28 июня\Фото\группа зонирование\20170616_104931.jpg"/>
          <p:cNvPicPr>
            <a:picLocks noChangeAspect="1" noChangeArrowheads="1"/>
          </p:cNvPicPr>
          <p:nvPr/>
        </p:nvPicPr>
        <p:blipFill>
          <a:blip r:embed="rId5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785813"/>
            <a:ext cx="33607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Box 7"/>
          <p:cNvSpPr txBox="1">
            <a:spLocks noChangeArrowheads="1"/>
          </p:cNvSpPr>
          <p:nvPr/>
        </p:nvSpPr>
        <p:spPr bwMode="auto">
          <a:xfrm>
            <a:off x="285750" y="3357563"/>
            <a:ext cx="335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Зона музыкальная</a:t>
            </a:r>
          </a:p>
        </p:txBody>
      </p:sp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285750" y="6357938"/>
            <a:ext cx="335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Зона театральная</a:t>
            </a:r>
          </a:p>
        </p:txBody>
      </p: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4714875" y="6357938"/>
            <a:ext cx="3357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Зона / уголок уединения</a:t>
            </a:r>
          </a:p>
        </p:txBody>
      </p:sp>
      <p:sp>
        <p:nvSpPr>
          <p:cNvPr id="38922" name="TextBox 10"/>
          <p:cNvSpPr txBox="1">
            <a:spLocks noChangeArrowheads="1"/>
          </p:cNvSpPr>
          <p:nvPr/>
        </p:nvSpPr>
        <p:spPr bwMode="auto">
          <a:xfrm>
            <a:off x="4714875" y="3286125"/>
            <a:ext cx="335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Зона экологическая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467600" cy="631825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Маркировка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2" descr="E:\Документы\04. Вера\2.Работа. Сочи\Семинар Тьюторство\Семинар 27-28 июня\Фото\полотенц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4813" y="1285875"/>
            <a:ext cx="3544887" cy="4725988"/>
          </a:xfrm>
          <a:noFill/>
        </p:spPr>
      </p:pic>
      <p:pic>
        <p:nvPicPr>
          <p:cNvPr id="39940" name="Picture 5" descr="http://tweens.screenweek.it/files/2012/07/d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708275"/>
            <a:ext cx="230346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467600" cy="70326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Временные представления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2" descr="E:\Документы\04. Вера\2.Работа. Сочи\Семинар Тьюторство\Семинар 27-28 июня\Фото\режим дн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214438"/>
            <a:ext cx="3786188" cy="5048250"/>
          </a:xfrm>
          <a:noFill/>
        </p:spPr>
      </p:pic>
      <p:pic>
        <p:nvPicPr>
          <p:cNvPr id="40964" name="Picture 4" descr="E:\Документы\04. Вера\2.Работа. Сочи\Семинар Тьюторство\Семинар 27-28 июня\Фото\дни недели, части суток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4071938"/>
            <a:ext cx="30003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 descr="E:\Документы\04. Вера\2.Работа. Сочи\Семинар Тьюторство\Семинар 27-28 июня\Фото\календарь природы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1071563"/>
            <a:ext cx="350043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7467600" cy="560387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Визуальные расписания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2" descr="E:\Документы\04. Вера\2.Работа. Сочи\Семинар Тьюторство\Семинар 27-28 июня\Фото\переодевание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1089025"/>
            <a:ext cx="3951287" cy="5268913"/>
          </a:xfrm>
          <a:noFill/>
        </p:spPr>
      </p:pic>
      <p:pic>
        <p:nvPicPr>
          <p:cNvPr id="41988" name="Picture 3" descr="E:\Документы\04. Вера\2.Работа. Сочи\Семинар Тьюторство\Семинар 27-28 июня\Фото\туалет.jpg"/>
          <p:cNvPicPr>
            <a:picLocks noChangeAspect="1" noChangeArrowheads="1"/>
          </p:cNvPicPr>
          <p:nvPr/>
        </p:nvPicPr>
        <p:blipFill>
          <a:blip r:embed="rId3" cstate="screen">
            <a:lum bright="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578657">
            <a:off x="3988594" y="1726407"/>
            <a:ext cx="523875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467600" cy="939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Сопровождение во время маршрутной деятельности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2" descr="E:\Документы\04. Вера\2.Работа. Сочи\Семинар Тьюторство\Семинар 27-28 июня\Фото\антон в группе\20170615_1012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" y="1500188"/>
            <a:ext cx="3357563" cy="3857625"/>
          </a:xfrm>
          <a:noFill/>
        </p:spPr>
      </p:pic>
      <p:pic>
        <p:nvPicPr>
          <p:cNvPr id="43012" name="Picture 4" descr="E:\Документы\04. Вера\2.Работа. Сочи\Семинар Тьюторство\Семинар 27-28 июня\Фото\антон в группе\20170605_0830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1785938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00063"/>
            <a:ext cx="7467600" cy="6318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Сопровождение во время маршрутной деятельности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 descr="E:\Документы\04. Вера\2.Работа. Сочи\Семинар Тьюторство\Семинар 27-28 июня\Фото\антон в группе\20170613_09574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1500188"/>
            <a:ext cx="3357562" cy="3873500"/>
          </a:xfrm>
          <a:noFill/>
        </p:spPr>
      </p:pic>
      <p:pic>
        <p:nvPicPr>
          <p:cNvPr id="44036" name="Picture 4" descr="E:\Документы\04. Вера\2.Работа. Сочи\Семинар Тьюторство\Семинар 27-28 июня\Фото\антон в группе\20170613_095747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1571625"/>
            <a:ext cx="392906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7467600" cy="560387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Сопровождение во время НОД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2" descr="E:\Документы\04. Вера\2.Работа. Сочи\Семинар Тьюторство\Семинар 27-28 июня\Фото\антон в группе\20170315_0921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1857375"/>
            <a:ext cx="4191000" cy="3143250"/>
          </a:xfrm>
          <a:noFill/>
        </p:spPr>
      </p:pic>
      <p:pic>
        <p:nvPicPr>
          <p:cNvPr id="45060" name="Picture 3" descr="E:\Документы\04. Вера\2.Работа. Сочи\Семинар Тьюторство\Семинар 27-28 июня\Фото\антон в группе\20170419_091108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1500188"/>
            <a:ext cx="337502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85750"/>
            <a:ext cx="6357937" cy="70326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Сопровождение во время НОД</a:t>
            </a:r>
            <a:endParaRPr lang="ru-RU" dirty="0"/>
          </a:p>
        </p:txBody>
      </p:sp>
      <p:pic>
        <p:nvPicPr>
          <p:cNvPr id="46083" name="Picture 2" descr="E:\Документы\04. Вера\2.Работа. Сочи\Семинар Тьюторство\Семинар 27-28 июня\Фото\антон в группе\20170418_0914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857375"/>
            <a:ext cx="3963988" cy="2973388"/>
          </a:xfrm>
          <a:noFill/>
        </p:spPr>
      </p:pic>
      <p:pic>
        <p:nvPicPr>
          <p:cNvPr id="46084" name="Picture 3" descr="E:\Документы\04. Вера\2.Работа. Сочи\Семинар Тьюторство\Семинар 27-28 июня\Фото\антон в группе\20170316_113522.jpg"/>
          <p:cNvPicPr>
            <a:picLocks noChangeAspect="1" noChangeArrowheads="1"/>
          </p:cNvPicPr>
          <p:nvPr/>
        </p:nvPicPr>
        <p:blipFill>
          <a:blip r:embed="rId3" cstate="screen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857375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7467600" cy="7254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Сопровождение во время художественно-эстетической деятельности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7" name="Picture 2" descr="E:\Документы\04. Вера\2.Работа. Сочи\Семинар Тьюторство\Семинар 27-28 июня\Фото\антон в группе\20170606_0918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1643063"/>
            <a:ext cx="4079875" cy="3060700"/>
          </a:xfrm>
          <a:noFill/>
        </p:spPr>
      </p:pic>
      <p:pic>
        <p:nvPicPr>
          <p:cNvPr id="47108" name="Picture 3" descr="E:\Документы\04. Вера\2.Работа. Сочи\Семинар Тьюторство\Семинар 27-28 июня\Фото\антон в группе\20170607_0950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643063"/>
            <a:ext cx="40798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28625"/>
            <a:ext cx="7467600" cy="6045200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и социального развития Российской Федерации от 26 августа 2010 г. № 761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"Об утверждении Единого квалификационного справочника должностей руководителей, специалистов и служащих" (раздел «Квалификационные характеристики должностей работников образования»)</a:t>
            </a:r>
          </a:p>
          <a:p>
            <a:pPr marL="0" indent="457200" algn="just">
              <a:spcBef>
                <a:spcPts val="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Включение тьютора в реестр профессий позволяет ввести должность в штатное расписание ОО и оплачивать его работу из бюджетных средств. Тьюторство может быть оформлено и как организация платных дополнительных образовательных услуг.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Сопровождение во время совместно-самостоятельной деятельности</a:t>
            </a:r>
            <a:endParaRPr lang="ru-RU" dirty="0"/>
          </a:p>
        </p:txBody>
      </p:sp>
      <p:pic>
        <p:nvPicPr>
          <p:cNvPr id="48131" name="Picture 2" descr="E:\Документы\04. Вера\2.Работа. Сочи\Фото\3\20170602_0912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0" y="2071688"/>
            <a:ext cx="4143375" cy="3108325"/>
          </a:xfrm>
          <a:noFill/>
        </p:spPr>
      </p:pic>
      <p:pic>
        <p:nvPicPr>
          <p:cNvPr id="48132" name="Picture 3" descr="E:\Документы\04. Вера\2.Работа. Сочи\Фото\3\20170609_0921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714500"/>
            <a:ext cx="321468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Сопровождение во время игровой деятельности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5" name="Picture 2" descr="E:\Документы\04. Вера\2.Работа. Сочи\Семинар Тьюторство\Семинар 27-28 июня\Фото\антон в группе\20170607_1024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1857375"/>
            <a:ext cx="3714750" cy="2786063"/>
          </a:xfrm>
          <a:noFill/>
        </p:spPr>
      </p:pic>
      <p:pic>
        <p:nvPicPr>
          <p:cNvPr id="49156" name="Picture 3" descr="E:\Документы\04. Вера\2.Работа. Сочи\Семинар Тьюторство\Семинар 27-28 июня\Фото\антон в группе\20170605_1025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175" y="1857375"/>
            <a:ext cx="37147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4143375" y="3214688"/>
            <a:ext cx="642938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7467600" cy="652462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«Кадры дня»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Объект 2"/>
          <p:cNvSpPr>
            <a:spLocks noGrp="1"/>
          </p:cNvSpPr>
          <p:nvPr>
            <p:ph sz="quarter" idx="1"/>
          </p:nvPr>
        </p:nvSpPr>
        <p:spPr>
          <a:xfrm>
            <a:off x="457200" y="1341438"/>
            <a:ext cx="7467600" cy="5132387"/>
          </a:xfrm>
        </p:spPr>
        <p:txBody>
          <a:bodyPr/>
          <a:lstStyle/>
          <a:p>
            <a:pPr algn="just"/>
            <a:r>
              <a:rPr lang="ru-RU" alt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прошедшего дня по фотографиям, сделанным во время всех режимных моментов.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35" name="Group 15"/>
          <p:cNvGraphicFramePr>
            <a:graphicFrameLocks noGrp="1"/>
          </p:cNvGraphicFramePr>
          <p:nvPr>
            <p:ph sz="quarter" idx="1"/>
          </p:nvPr>
        </p:nvGraphicFramePr>
        <p:xfrm>
          <a:off x="500063" y="571500"/>
          <a:ext cx="7467600" cy="5810250"/>
        </p:xfrm>
        <a:graphic>
          <a:graphicData uri="http://schemas.openxmlformats.org/drawingml/2006/table">
            <a:tbl>
              <a:tblPr/>
              <a:tblGrid>
                <a:gridCol w="1911350"/>
                <a:gridCol w="5556250"/>
              </a:tblGrid>
              <a:tr h="5810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Тьютор и воспитатель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Тьютор обсуждает с воспитателем: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цели и задачи своей работы;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особенности характера и специфику поведенческих проявлений ребенка;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Char char="-"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возможные трудности (посторонний шум во время переговоров тьютора и подопечного);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возможность вызвать ребенка к доске, предоставить слово (опыт успешного ответа перед группой детей);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каким образом наиболее эффективно выстроить взаимодействие в тройке: ребенок – воспитатель – тьютор.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Разделение компетенций педагога и тьютора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42938" y="1428750"/>
          <a:ext cx="7467600" cy="4999038"/>
        </p:xfrm>
        <a:graphic>
          <a:graphicData uri="http://schemas.openxmlformats.org/drawingml/2006/table">
            <a:tbl>
              <a:tblPr/>
              <a:tblGrid>
                <a:gridCol w="3471862"/>
                <a:gridCol w="3995738"/>
              </a:tblGrid>
              <a:tr h="457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Тьютор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1072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Преподавание программного материала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информации о поведенческих особенностях воспитанника, особенностях усвоения им учебного материала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222518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учебного плана.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Адаптация учебного материала  к уровню восприятия детей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Входит в команду специалистов, осуществляющих корректировку учебного плана, индивидуального образовательного маршрута. Адаптация заданий для воспитанника по аналогии с тем как предлагает педагог.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100590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группой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 работа  с воспитанником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82" name="Group 14"/>
          <p:cNvGraphicFramePr>
            <a:graphicFrameLocks noGrp="1"/>
          </p:cNvGraphicFramePr>
          <p:nvPr>
            <p:ph sz="quarter" idx="1"/>
          </p:nvPr>
        </p:nvGraphicFramePr>
        <p:xfrm>
          <a:off x="642938" y="142875"/>
          <a:ext cx="7602537" cy="6511925"/>
        </p:xfrm>
        <a:graphic>
          <a:graphicData uri="http://schemas.openxmlformats.org/drawingml/2006/table">
            <a:tbl>
              <a:tblPr/>
              <a:tblGrid>
                <a:gridCol w="1317606"/>
                <a:gridCol w="6284931"/>
              </a:tblGrid>
              <a:tr h="651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Тьютор и другие дети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Тьютор: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следит за тем, что происходит в детском коллективе – о чем дети говорят, во что играют;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объясняет детям, как общаться со своим подопечным;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если тема разговора касается особенностей подопечного – отвечает на вопросы;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наблюдает за контекстом общения детей и в соответствующие моменты подключает к общению подопечного. Например, тьютор организует диалог детей, учит обращаться друг к другу с просьбой, благодарить за помощь;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вовлекает в совместные игры, делая акцент на том, что дети могут помочь научить играть ребенка в их игры;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помогает в разрешении конфликтных ситуаций.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Char char="-"/>
                        <a:tabLst/>
                        <a:defRPr/>
                      </a:pPr>
                      <a:r>
                        <a:rPr kumimoji="0" lang="ru-RU" sz="1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Постепенное приобщение детей к поддержке их «особого» сверстника – необходимое условие успешного введения ребенка с особенностями развития в детский коллектив.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Tx/>
                        <a:buChar char="-"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63" y="428625"/>
            <a:ext cx="5400675" cy="5715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Фотографии детей группы</a:t>
            </a:r>
            <a:endParaRPr lang="ru-RU" dirty="0"/>
          </a:p>
        </p:txBody>
      </p:sp>
      <p:pic>
        <p:nvPicPr>
          <p:cNvPr id="54275" name="Picture 2" descr="E:\Документы\04. Вера\2.Работа. Сочи\Семинар Тьюторство\Семинар 27-28 июня\Фото\групп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7438" y="1357313"/>
            <a:ext cx="3932237" cy="4873625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467600" cy="703263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Игра в паре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9" name="Picture 2" descr="E:\Документы\04. Вера\2.Работа. Сочи\Семинар Тьюторство\Семинар 27-28 июня\Фото\антон в группе\20170421_0938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688" y="1143000"/>
            <a:ext cx="3360737" cy="2519363"/>
          </a:xfrm>
          <a:noFill/>
        </p:spPr>
      </p:pic>
      <p:pic>
        <p:nvPicPr>
          <p:cNvPr id="55300" name="Picture 3" descr="E:\Документы\04. Вера\2.Работа. Сочи\Семинар Тьюторство\Семинар 27-28 июня\Фото\антон в группе\20170609_0858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428750"/>
            <a:ext cx="31432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4" descr="E:\Документы\04. Вера\2.Работа. Сочи\Семинар Тьюторство\Семинар 27-28 июня\Фото\антон в группе\20170613_1102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4000500"/>
            <a:ext cx="336073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7467600" cy="560387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Игра в минигруппе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3" descr="E:\Документы\04. Вера\2.Работа. Сочи\Семинар Тьюторство\Семинар 27-28 июня\Фото\антон в группе\20170614_0900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3188" y="3929063"/>
            <a:ext cx="3360737" cy="2519362"/>
          </a:xfrm>
          <a:noFill/>
        </p:spPr>
      </p:pic>
      <p:pic>
        <p:nvPicPr>
          <p:cNvPr id="56324" name="Picture 4" descr="E:\Документы\04. Вера\2.Работа. Сочи\Семинар Тьюторство\Семинар 27-28 июня\Фото\антон в группе\20170315_0945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00125"/>
            <a:ext cx="33607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 descr="E:\Документы\04. Вера\2.Работа. Сочи\Фото\3\20170609_09453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000125"/>
            <a:ext cx="33607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7467600" cy="631825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Коллективная игра</a:t>
            </a:r>
            <a:endParaRPr lang="ru-RU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7" name="Picture 2" descr="E:\Документы\04. Вера\2.Работа. Сочи\Семинар Тьюторство\Семинар 27-28 июня\Фото\антон в группе\20170613_1122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" y="1071563"/>
            <a:ext cx="3643312" cy="2620962"/>
          </a:xfrm>
          <a:noFill/>
        </p:spPr>
      </p:pic>
      <p:pic>
        <p:nvPicPr>
          <p:cNvPr id="57348" name="Picture 3" descr="E:\Документы\04. Вера\2.Работа. Сочи\Семинар Тьюторство\Семинар 27-28 июня\Фото\антон в группе\20170601_0939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3929063"/>
            <a:ext cx="3643312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4" descr="E:\Документы\04. Вера\2.Работа. Сочи\Семинар Тьюторство\Семинар 27-28 июня\Фото\антон в группе\20170407_11243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1357313"/>
            <a:ext cx="2805113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500"/>
            <a:ext cx="7467600" cy="5902325"/>
          </a:xfrm>
        </p:spPr>
        <p:txBody>
          <a:bodyPr/>
          <a:lstStyle/>
          <a:p>
            <a:pPr algn="just" eaLnBrk="1" hangingPunct="1"/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труда и социальной защиты РФ от 10 января 2017 года № 10 н Об утверждении профессионального стандарта «Специалист в области воспитания»</a:t>
            </a:r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профессиональном стандарте тьюторского сопровождения деятельность тьютора описана, как «педагогическое сопровождение реализации обучающимся, включая обучающихся с ограниченными возможностями здоровья (ОВЗ) и инвалидностью, индивидуальных образовательных маршрутов, проектов».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313" y="214313"/>
          <a:ext cx="8501062" cy="618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844"/>
                <a:gridCol w="7084218"/>
              </a:tblGrid>
              <a:tr h="6188075">
                <a:tc>
                  <a:txBody>
                    <a:bodyPr/>
                    <a:lstStyle/>
                    <a:p>
                      <a:pPr algn="just"/>
                      <a:r>
                        <a:rPr kumimoji="0"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Тьютор и родители</a:t>
                      </a:r>
                      <a:endParaRPr lang="ru-RU" sz="2000" b="1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Тьютор:</a:t>
                      </a:r>
                    </a:p>
                    <a:p>
                      <a:pPr algn="just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рассказывает родителям подопечного о том, как прошел день, что удалось, какие были трудности;  </a:t>
                      </a:r>
                    </a:p>
                    <a:p>
                      <a:pPr algn="just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вопросы родителей;</a:t>
                      </a:r>
                    </a:p>
                    <a:p>
                      <a:pPr algn="just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устанавливает контакт с родителями вновь прибывших детей, объясняет задачи, составляет плана совместной работы; </a:t>
                      </a:r>
                    </a:p>
                    <a:p>
                      <a:pPr algn="just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оказывает родителям эмоциональную</a:t>
                      </a:r>
                      <a:r>
                        <a:rPr kumimoji="0" lang="ru-RU" sz="20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поддержку; </a:t>
                      </a:r>
                    </a:p>
                    <a:p>
                      <a:pPr algn="just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содействует родителям в получении информации об особенностях развития ребенка и прогноза его развития; </a:t>
                      </a:r>
                    </a:p>
                    <a:p>
                      <a:pPr algn="just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формирует у родителей адекватное отношение</a:t>
                      </a:r>
                      <a:r>
                        <a:rPr kumimoji="0" lang="ru-RU" sz="20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своему ребенку, умение принять ответственность в процессе анализа проблем ребенка, реализации стратегии помощи; </a:t>
                      </a:r>
                    </a:p>
                    <a:p>
                      <a:pPr algn="just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формирует интерес к получению теоретических и практических умений в процессе обучения и социализации ребенка; </a:t>
                      </a:r>
                    </a:p>
                    <a:p>
                      <a:pPr algn="just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проводит совместный анализ промежуточных результатов, разрабатывает дальнейшие этапы</a:t>
                      </a:r>
                      <a:r>
                        <a:rPr kumimoji="0" lang="ru-RU" sz="20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работы;</a:t>
                      </a:r>
                    </a:p>
                    <a:p>
                      <a:pPr algn="just"/>
                      <a:r>
                        <a:rPr kumimoji="0" lang="ru-RU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на плечи тьютора также ложится непростая задача, донести до родителей идею о том, что только в команде можно добиться желаемого результата.</a:t>
                      </a:r>
                    </a:p>
                  </a:txBody>
                  <a:tcPr marL="91439" marR="91439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50"/>
            <a:ext cx="7467600" cy="5616575"/>
          </a:xfrm>
        </p:spPr>
        <p:txBody>
          <a:bodyPr/>
          <a:lstStyle/>
          <a:p>
            <a:pPr eaLnBrk="1" fontAlgn="t" hangingPunct="1"/>
            <a:r>
              <a:rPr lang="ru-RU" altLang="ru-RU" b="1" smtClean="0"/>
              <a:t>Тьютор и другие специалисты </a:t>
            </a:r>
            <a:endParaRPr lang="ru-RU" altLang="ru-RU" smtClean="0"/>
          </a:p>
          <a:p>
            <a:pPr eaLnBrk="1" fontAlgn="t" hangingPunct="1"/>
            <a:r>
              <a:rPr lang="ru-RU" altLang="ru-RU" b="1" smtClean="0"/>
              <a:t>(психолог, медицинские работники, и др.)</a:t>
            </a:r>
          </a:p>
          <a:p>
            <a:pPr eaLnBrk="1" fontAlgn="t" hangingPunct="1"/>
            <a:r>
              <a:rPr lang="ru-RU" altLang="ru-RU" smtClean="0"/>
              <a:t>Тьютор:</a:t>
            </a:r>
          </a:p>
          <a:p>
            <a:pPr eaLnBrk="1" fontAlgn="t" hangingPunct="1"/>
            <a:r>
              <a:rPr lang="ru-RU" altLang="ru-RU" smtClean="0"/>
              <a:t>- вносит предложения по оптимизации работы с тьюторантом;</a:t>
            </a:r>
          </a:p>
          <a:p>
            <a:pPr eaLnBrk="1" fontAlgn="t" hangingPunct="1"/>
            <a:r>
              <a:rPr lang="ru-RU" altLang="ru-RU" smtClean="0"/>
              <a:t>- помогает в составлении индивидуальных маршрутов; </a:t>
            </a:r>
          </a:p>
          <a:p>
            <a:pPr eaLnBrk="1" fontAlgn="t" hangingPunct="1"/>
            <a:r>
              <a:rPr lang="ru-RU" altLang="ru-RU" smtClean="0"/>
              <a:t>- осуществляет помощь при проведении занятий (адаптация задания для тьюторанта, помощь тьюторанту в ориентировании в задании и др.)</a:t>
            </a:r>
          </a:p>
          <a:p>
            <a:pPr eaLnBrk="1" hangingPunct="1"/>
            <a:endParaRPr lang="ru-RU" altLang="ru-RU" smtClean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57200" y="642938"/>
          <a:ext cx="7467600" cy="478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78"/>
                <a:gridCol w="4710122"/>
              </a:tblGrid>
              <a:tr h="4786312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Тьютор и другие специалисты </a:t>
                      </a:r>
                    </a:p>
                    <a:p>
                      <a:r>
                        <a:rPr kumimoji="0"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(психолог, медицинские работники и др.)</a:t>
                      </a:r>
                      <a:endParaRPr lang="ru-RU" sz="2400" b="1" dirty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Тьютор:</a:t>
                      </a:r>
                    </a:p>
                    <a:p>
                      <a:pPr algn="just"/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вносит предложения по оптимизации работы с </a:t>
                      </a:r>
                      <a:r>
                        <a:rPr kumimoji="0" lang="ru-RU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тьюторантом</a:t>
                      </a:r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/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помогает в составлении индивидуальных маршрутов; </a:t>
                      </a:r>
                    </a:p>
                    <a:p>
                      <a:pPr algn="just"/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осуществляет помощь при проведении занятий (адаптация задания для </a:t>
                      </a:r>
                      <a:r>
                        <a:rPr kumimoji="0" lang="ru-RU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тьюторанта</a:t>
                      </a:r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помощь </a:t>
                      </a:r>
                      <a:r>
                        <a:rPr kumimoji="0" lang="ru-RU" sz="24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тьюторанту</a:t>
                      </a:r>
                      <a:r>
                        <a:rPr kumimoji="0" lang="ru-RU" sz="2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ориентировании в задании и др.)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75"/>
            <a:ext cx="7467600" cy="5759450"/>
          </a:xfrm>
        </p:spPr>
        <p:txBody>
          <a:bodyPr/>
          <a:lstStyle/>
          <a:p>
            <a:pPr indent="0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 каждом виде отношений роль тьютора, по сути, сводится к одному и тому же:</a:t>
            </a:r>
          </a:p>
          <a:p>
            <a:pPr marL="787400" indent="-5143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инициация правильной активности подопечного,</a:t>
            </a:r>
          </a:p>
          <a:p>
            <a:pPr marL="787400" indent="-5143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поддержание этой активности,</a:t>
            </a:r>
          </a:p>
          <a:p>
            <a:pPr marL="787400" indent="-51435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постепенный выход из посреднической роли тьютора, то есть предоставление максимальной самостоятельности ребенку с особенностями развития.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08050"/>
            <a:ext cx="7467600" cy="5565775"/>
          </a:xfrm>
        </p:spPr>
        <p:txBody>
          <a:bodyPr/>
          <a:lstStyle/>
          <a:p>
            <a:pPr algn="ctr" eaLnBrk="1" hangingPunct="1"/>
            <a:r>
              <a:rPr lang="ru-RU" altLang="ru-RU" sz="4000" b="1" smtClean="0">
                <a:latin typeface="Times New Roman" panose="02020603050405020304" pitchFamily="18" charset="0"/>
              </a:rPr>
              <a:t> Участие тьютора в жизни ребенка по  мере  развития его  самостоятельности  постепенно  должно  снижаться, уступая место общению со сверстниками и взаимодействию с педагогами.</a:t>
            </a:r>
            <a:r>
              <a:rPr lang="ru-RU" altLang="ru-RU" sz="4000" smtClean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28625" y="428625"/>
            <a:ext cx="7467600" cy="77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4000" b="1" cap="none" smtClean="0">
                <a:solidFill>
                  <a:srgbClr val="003366"/>
                </a:solidFill>
                <a:latin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b="1" smtClean="0">
                <a:latin typeface="Times New Roman" panose="02020603050405020304" pitchFamily="18" charset="0"/>
              </a:rPr>
              <a:t>Тьюторское сопровождение детей с ограниченными возможностями здоровья в образовательных учреждениях, реализующий инклюзивную практику.</a:t>
            </a:r>
            <a:r>
              <a:rPr lang="ru-RU" altLang="ru-RU" smtClean="0">
                <a:latin typeface="Times New Roman" panose="02020603050405020304" pitchFamily="18" charset="0"/>
              </a:rPr>
              <a:t> Методические рекомендации. Составитель: Кузьмина Е.В. – руководитель методического объединения тьюторов в Городском ресурсном центре по развитию инклюзивного образования ИПИО МГППУ. </a:t>
            </a:r>
            <a:endParaRPr lang="ru-RU" altLang="ru-RU" b="1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b="1" smtClean="0">
                <a:latin typeface="Times New Roman" panose="02020603050405020304" pitchFamily="18" charset="0"/>
              </a:rPr>
              <a:t>Стратегии командного сотрудничества в реализации инклюзивной практики образования.</a:t>
            </a:r>
            <a:r>
              <a:rPr lang="ru-RU" altLang="ru-RU" smtClean="0">
                <a:latin typeface="Times New Roman" panose="02020603050405020304" pitchFamily="18" charset="0"/>
              </a:rPr>
              <a:t> Сборник материалов. Составители: Наталья Борисова, Мария Перфильева. Перевод: И. Аникеев, Н. Борисова. РООИ «Перспектива» 2012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/>
          </p:cNvSpPr>
          <p:nvPr>
            <p:ph type="body" idx="4294967295"/>
          </p:nvPr>
        </p:nvSpPr>
        <p:spPr>
          <a:xfrm>
            <a:off x="428625" y="1571625"/>
            <a:ext cx="7467600" cy="48736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7200" b="1" smtClean="0">
                <a:solidFill>
                  <a:srgbClr val="003366"/>
                </a:solidFill>
                <a:latin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467600" cy="70326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Требования к образованию и обучению: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7467600" cy="5572125"/>
          </a:xfrm>
        </p:spPr>
        <p:txBody>
          <a:bodyPr/>
          <a:lstStyle/>
          <a:p>
            <a:pPr algn="just">
              <a:spcBef>
                <a:spcPct val="0"/>
              </a:spcBef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или среднее профессиональное образование в рамках укрупненных групп направлений подготовки высшего образования и специальностей среднего профессионального образования «Образование и педагогические науки»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</a:t>
            </a:r>
          </a:p>
          <a:p>
            <a:pPr algn="just">
              <a:spcBef>
                <a:spcPct val="0"/>
              </a:spcBef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или среднее профессиональное образование и дополнительное профессиональное образование по направлению профессиональной деятельности в организации, осуществляющей образовательную деятельность, в том числе с получением его после трудоустройства.</a:t>
            </a:r>
          </a:p>
          <a:p>
            <a:pPr algn="just">
              <a:spcBef>
                <a:spcPct val="0"/>
              </a:spcBef>
            </a:pP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опыту практической работы  </a:t>
            </a:r>
            <a:r>
              <a:rPr lang="ru-RU" alt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</a:t>
            </a:r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813"/>
            <a:ext cx="7467600" cy="5688012"/>
          </a:xfrm>
        </p:spPr>
        <p:txBody>
          <a:bodyPr/>
          <a:lstStyle/>
          <a:p>
            <a:pPr algn="just" eaLnBrk="1" hangingPunct="1"/>
            <a:r>
              <a:rPr lang="ru-RU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и науки РФ от 11 марта 2016 г. № ВК-452/07 «О введении ФГОС ОВЗ»</a:t>
            </a:r>
            <a:endParaRPr lang="ru-RU" altLang="ru-RU" sz="2800" smtClean="0"/>
          </a:p>
          <a:p>
            <a:pPr algn="just" eaLnBrk="1" hangingPunct="1"/>
            <a:endParaRPr lang="ru-RU" alt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ФГОС говорится: «Для развития потенциала обучающихся, прежде всего одаренных детей и детей с ОВЗ, могут разрабатываться с участием самих обучающихся и их родителей (законных представителей) индивидуальные учебные планы. Реализация индивидуальных учебных планов сопровождается поддержкой тьютора образовательного учреждения» (http://www.edu.ru).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88"/>
            <a:ext cx="7467600" cy="5545137"/>
          </a:xfrm>
        </p:spPr>
        <p:txBody>
          <a:bodyPr/>
          <a:lstStyle/>
          <a:p>
            <a:pPr algn="just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Нагрузка тьютора определяется исходя из его занятости с каждым ребенком. В каждом регионе и каждой образовательной организации с учетом конкретных условий реализуется своя модель, которая обеспечивается финансовыми, административными, организационными и прочими возможностями ОО. Например, возможно введение должности тьютора в штатное расписание или расширение, изменение должностных обязанностей педагога, дефектолога, социального педагога, психолога.</a:t>
            </a:r>
          </a:p>
          <a:p>
            <a:endParaRPr lang="ru-RU" alt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7467600" cy="6116637"/>
          </a:xfrm>
        </p:spPr>
        <p:txBody>
          <a:bodyPr/>
          <a:lstStyle/>
          <a:p>
            <a:pPr algn="just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РФ от 30 августа 2013 г. N 1015 (в ред. Приказа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России от 17.07.2015 N 734)</a:t>
            </a:r>
          </a:p>
          <a:p>
            <a:pPr algn="just"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п.32. При  организации  образовательной  деятельности  по  адаптированной  общеобразовательной программе  создаются  условия  для  лечебно-восстановительной  работы,  организации  образовательной деятельности и коррекционных занятий с учетом особенностей учащихся из расчета по одной штатной единице:</a:t>
            </a:r>
          </a:p>
          <a:p>
            <a:pPr marL="0" algn="just">
              <a:spcBef>
                <a:spcPct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учителя-дефектолога (сурдопедагога, тифлопедагога) на каждые 6 - 12 учащихся с ограниченными возможностями здоровья; </a:t>
            </a:r>
          </a:p>
          <a:p>
            <a:pPr marL="0" algn="just">
              <a:spcBef>
                <a:spcPct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учителя-логопеда на каждые 6 - 12 учащихся с ограниченными возможностями здоровья; </a:t>
            </a:r>
          </a:p>
          <a:p>
            <a:pPr marL="0" algn="just">
              <a:spcBef>
                <a:spcPct val="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педагога-психолога на каждые 20 учащихся с ограниченными возможностями здоровья; </a:t>
            </a:r>
          </a:p>
          <a:p>
            <a:pPr marL="0" algn="just">
              <a:spcBef>
                <a:spcPct val="0"/>
              </a:spcBef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тьютора,  ассистента  (помощника)  на  каждые  1  -  6  учащихся  с  ограниченными  возможностями здоровья.</a:t>
            </a:r>
          </a:p>
          <a:p>
            <a:pPr algn="just">
              <a:defRPr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1229</TotalTime>
  <Words>2365</Words>
  <Application>Microsoft Office PowerPoint</Application>
  <PresentationFormat>Экран (4:3)</PresentationFormat>
  <Paragraphs>241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2" baseType="lpstr"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ТЬЮТОРСКОЕ СОПРОВОЖДЕНИЕ  ДЕТЕЙ С ОВЗ В ОБРАЗОВАТЕЛЬНОМ УЧРЕЖДЕНИИ, РЕАЛИЗУЮЩЕМ ИНКЛЮЗИВНУЮ ПРАКТИКУ </vt:lpstr>
      <vt:lpstr>Определение</vt:lpstr>
      <vt:lpstr>Нормативно-правовое обеспечение деятельности тьютора</vt:lpstr>
      <vt:lpstr>Презентация PowerPoint</vt:lpstr>
      <vt:lpstr>Презентация PowerPoint</vt:lpstr>
      <vt:lpstr>Требования к образованию и обучению:</vt:lpstr>
      <vt:lpstr>Презентация PowerPoint</vt:lpstr>
      <vt:lpstr>Презентация PowerPoint</vt:lpstr>
      <vt:lpstr>Презентация PowerPoint</vt:lpstr>
      <vt:lpstr>  Нормативно-правовые аспекты инклюзивного образования в Краснодарском крае: </vt:lpstr>
      <vt:lpstr>Презентация PowerPoint</vt:lpstr>
      <vt:lpstr>Документы, регламентирующие деятельность тьютора в ОУ: </vt:lpstr>
      <vt:lpstr>Основание работы тьютора</vt:lpstr>
      <vt:lpstr>Презентация PowerPoint</vt:lpstr>
      <vt:lpstr>Условия введения тьюторской практики </vt:lpstr>
      <vt:lpstr>Организация психолого-педагогического сопровождения в ОУ</vt:lpstr>
      <vt:lpstr>Цель деятельности тьютора </vt:lpstr>
      <vt:lpstr>Задачи деятельности тьютора</vt:lpstr>
      <vt:lpstr>          СРЕДСТВА ДОСТИЖЕНИЯ ЦЕЛИ И ЗАДАЧ</vt:lpstr>
      <vt:lpstr>  Этапы организации тьюторского сопровождения </vt:lpstr>
      <vt:lpstr>Презентация PowerPoint</vt:lpstr>
      <vt:lpstr>Программа тьюторского сопровождения в рамках индивидуальной образовательной программы учащегося</vt:lpstr>
      <vt:lpstr>Необходимая документация </vt:lpstr>
      <vt:lpstr>Дневник наблюдения тьютора </vt:lpstr>
      <vt:lpstr>Командный стиль работы</vt:lpstr>
      <vt:lpstr>Презентация PowerPoint</vt:lpstr>
      <vt:lpstr>Организация деятельности тьютора </vt:lpstr>
      <vt:lpstr>Презентация PowerPoint</vt:lpstr>
      <vt:lpstr>Презентация PowerPoint</vt:lpstr>
      <vt:lpstr>Зонирование помещения</vt:lpstr>
      <vt:lpstr>Зонирование помещения</vt:lpstr>
      <vt:lpstr>Маркировка</vt:lpstr>
      <vt:lpstr>Временные представления</vt:lpstr>
      <vt:lpstr>Визуальные расписания</vt:lpstr>
      <vt:lpstr>Сопровождение во время маршрутной деятельности</vt:lpstr>
      <vt:lpstr>Сопровождение во время маршрутной деятельности</vt:lpstr>
      <vt:lpstr>Сопровождение во время НОД</vt:lpstr>
      <vt:lpstr>Сопровождение во время НОД</vt:lpstr>
      <vt:lpstr>Сопровождение во время художественно-эстетической деятельности</vt:lpstr>
      <vt:lpstr>Сопровождение во время совместно-самостоятельной деятельности</vt:lpstr>
      <vt:lpstr>Сопровождение во время игровой деятельности</vt:lpstr>
      <vt:lpstr>«Кадры дня»</vt:lpstr>
      <vt:lpstr>Презентация PowerPoint</vt:lpstr>
      <vt:lpstr>Разделение компетенций педагога и тьютора</vt:lpstr>
      <vt:lpstr>Презентация PowerPoint</vt:lpstr>
      <vt:lpstr>Фотографии детей группы</vt:lpstr>
      <vt:lpstr>Игра в паре</vt:lpstr>
      <vt:lpstr>Игра в минигруппе</vt:lpstr>
      <vt:lpstr>Коллективная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ТЬЮТОРСКОЕ СОПРОВОЖДЕНИЕ ДЕТЕЙ С ОВЗ В ОБРАЗОВАТЕЛЬНОМ УЧРЕЖДЕНИИ, РЕАЛИЗУЮЩЕМ ИНКЛЮЗИВНУЮ ПРАКТИКУ</dc:title>
  <dc:creator>Федор Тегза</dc:creator>
  <cp:lastModifiedBy>Татьяна С. Медведенко</cp:lastModifiedBy>
  <cp:revision>95</cp:revision>
  <dcterms:created xsi:type="dcterms:W3CDTF">2017-04-13T06:29:55Z</dcterms:created>
  <dcterms:modified xsi:type="dcterms:W3CDTF">2017-07-19T08:34:20Z</dcterms:modified>
</cp:coreProperties>
</file>