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9" r:id="rId2"/>
    <p:sldId id="268" r:id="rId3"/>
    <p:sldId id="270" r:id="rId4"/>
    <p:sldId id="281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540E-7036-4720-A733-1329269301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824C-9A9D-4254-8D7F-AC696113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1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5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9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7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3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0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3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4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8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A309902-AE1B-431B-891D-511B4D838097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D0D9E8-A4F7-4A1C-917D-1E27CDBE5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ru.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ru.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ro23.ru/" TargetMode="External"/><Relationship Id="rId2" Type="http://schemas.openxmlformats.org/officeDocument/2006/relationships/hyperlink" Target="http://iro23.ru,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077" y="616165"/>
            <a:ext cx="10713583" cy="2248333"/>
          </a:xfrm>
        </p:spPr>
        <p:txBody>
          <a:bodyPr/>
          <a:lstStyle/>
          <a:p>
            <a:pPr algn="ctr"/>
            <a:r>
              <a:rPr lang="ru-RU" dirty="0" smtClean="0"/>
              <a:t>На конкурс представляется один из видов инновационного продукта: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1144" y="3043548"/>
            <a:ext cx="4512372" cy="173538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Инновационный проект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1416212" y="3480532"/>
            <a:ext cx="390223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gray">
          <a:xfrm>
            <a:off x="6690049" y="3043548"/>
            <a:ext cx="4627983" cy="1735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Инновационная образовательная программа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987" y="5505062"/>
            <a:ext cx="102040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Конкурс является ежегодным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654" y="676275"/>
            <a:ext cx="10960846" cy="1219200"/>
          </a:xfrm>
        </p:spPr>
        <p:txBody>
          <a:bodyPr/>
          <a:lstStyle/>
          <a:p>
            <a:pPr algn="ctr"/>
            <a:r>
              <a:rPr lang="en-US" sz="3200" b="1" dirty="0" smtClean="0"/>
              <a:t>I</a:t>
            </a:r>
            <a:r>
              <a:rPr lang="ru-RU" sz="3200" b="1" dirty="0" smtClean="0"/>
              <a:t> этап конкурса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общеобразовательных организаций, организаций дополнительного образования детей, специальных общеобразовательных организаций, профессиональных образовательных организаций</a:t>
            </a:r>
            <a:b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564" y="2358766"/>
            <a:ext cx="11249025" cy="473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участники </a:t>
            </a:r>
            <a:r>
              <a:rPr lang="ru-RU" dirty="0"/>
              <a:t>Конкурса подают в оргкомитет  Конкурса электронные материалы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1968761" y="2034074"/>
            <a:ext cx="11103428" cy="1595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64" y="2896328"/>
            <a:ext cx="189426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1. Заявку </a:t>
            </a:r>
            <a:r>
              <a:rPr lang="ru-RU" sz="1600" b="1" dirty="0">
                <a:solidFill>
                  <a:srgbClr val="7030A0"/>
                </a:solidFill>
              </a:rPr>
              <a:t>организации на участие в Конкурсе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(</a:t>
            </a:r>
            <a:r>
              <a:rPr lang="ru-RU" sz="1600" b="1" dirty="0">
                <a:solidFill>
                  <a:srgbClr val="7030A0"/>
                </a:solidFill>
              </a:rPr>
              <a:t>не более 1 страницы)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8689" y="2896328"/>
            <a:ext cx="2046661" cy="1554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Паспорт </a:t>
            </a:r>
            <a:r>
              <a:rPr lang="ru-RU" sz="19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инновационного </a:t>
            </a:r>
            <a:r>
              <a:rPr lang="ru-RU" sz="19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продукта</a:t>
            </a:r>
          </a:p>
          <a:p>
            <a:pPr algn="ctr"/>
            <a:r>
              <a:rPr lang="ru-RU" sz="19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(не более 5 страниц) </a:t>
            </a:r>
            <a:endParaRPr lang="ru-RU" sz="19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4214" y="2907559"/>
            <a:ext cx="471366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Рекомендацию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органа управления образованием или профильного отдела министерства образования, науки и молодежной политики Краснодарского края </a:t>
            </a:r>
            <a:endParaRPr lang="ru-RU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станица)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20275" y="2907559"/>
            <a:ext cx="194431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Представление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инновационного продукта (объемом от 30 до 40 </a:t>
            </a: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564" y="4725488"/>
            <a:ext cx="11249025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990600" algn="l"/>
                <a:tab pos="135826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предоставляемые на Конкурс, размещаются участником на сайте </a:t>
            </a:r>
            <a:r>
              <a:rPr lang="ru-RU" sz="2400" b="1" u="sng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http://wiki.</a:t>
            </a:r>
            <a:r>
              <a:rPr lang="en-US" sz="2400" b="1" u="sng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ir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o23.ru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2239" y="5845518"/>
            <a:ext cx="11182349" cy="629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Материалы, представленные по истечении указанного срока, не принимаются и не рассматриваются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238" y="7595442"/>
            <a:ext cx="11249025" cy="707886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990600" algn="l"/>
                <a:tab pos="1358265" algn="l"/>
              </a:tabLst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предоставляемые на Конкурс, размещаются участником на сайте </a:t>
            </a: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http://wiki.</a:t>
            </a:r>
            <a:r>
              <a:rPr lang="en-US" sz="2000" b="1" u="sng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ir</a:t>
            </a: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o23.ru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564" y="2358766"/>
            <a:ext cx="11249025" cy="473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участники </a:t>
            </a:r>
            <a:r>
              <a:rPr lang="ru-RU" dirty="0"/>
              <a:t>Конкурса подают в оргкомитет  Конкурса электронные материалы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1968761" y="2034074"/>
            <a:ext cx="11103428" cy="1595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64" y="2896327"/>
            <a:ext cx="348493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1. Заявку  </a:t>
            </a:r>
            <a:r>
              <a:rPr lang="ru-RU" sz="2000" b="1" dirty="0">
                <a:solidFill>
                  <a:srgbClr val="7030A0"/>
                </a:solidFill>
              </a:rPr>
              <a:t>на участие в Конкурсе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>
                <a:solidFill>
                  <a:srgbClr val="7030A0"/>
                </a:solidFill>
              </a:rPr>
              <a:t>не более 1 страницы)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950" y="2896328"/>
            <a:ext cx="321945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Паспорт </a:t>
            </a: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инновационного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(не более 5 страниц)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8575" y="2907559"/>
            <a:ext cx="411601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Представление </a:t>
            </a: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инновационного продукта (объемом от 30 до 40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564" y="4309989"/>
            <a:ext cx="11249025" cy="120032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990600" algn="l"/>
                <a:tab pos="1358265" algn="l"/>
              </a:tabLst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предоставляемые на Конкурс, размещаются участником на сайте </a:t>
            </a:r>
            <a:r>
              <a:rPr lang="ru-RU" sz="24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http://wiki.</a:t>
            </a:r>
            <a:r>
              <a:rPr lang="en-US" sz="2400" b="1" u="sng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ir</a:t>
            </a:r>
            <a:r>
              <a:rPr lang="ru-RU" sz="24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o23.ru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</a:p>
          <a:p>
            <a:pPr algn="ctr">
              <a:tabLst>
                <a:tab pos="990600" algn="l"/>
                <a:tab pos="1358265" algn="l"/>
              </a:tabLst>
            </a:pP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5564" y="5714731"/>
            <a:ext cx="11249025" cy="1082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Материалы, представленные по истечении указанного срока,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не </a:t>
            </a:r>
            <a:r>
              <a:rPr lang="ru-RU" sz="2000" b="1" dirty="0"/>
              <a:t>принимаются и не рассматриваются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238" y="7595442"/>
            <a:ext cx="11249025" cy="707886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990600" algn="l"/>
                <a:tab pos="1358265" algn="l"/>
              </a:tabLst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предоставляемые на Конкурс, размещаются участником на сайте </a:t>
            </a: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http://wiki.</a:t>
            </a:r>
            <a:r>
              <a:rPr lang="en-US" sz="2000" b="1" u="sng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ir</a:t>
            </a: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o23.ru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98302" y="532177"/>
            <a:ext cx="11131420" cy="1750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I</a:t>
            </a:r>
            <a:r>
              <a:rPr lang="ru-RU" b="1" dirty="0" smtClean="0"/>
              <a:t> этап конкурса</a:t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для муниципальных органов управления образованием и территориальных методических служб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22515"/>
            <a:ext cx="10150355" cy="1567542"/>
          </a:xfrm>
        </p:spPr>
        <p:txBody>
          <a:bodyPr/>
          <a:lstStyle/>
          <a:p>
            <a:pPr algn="ctr"/>
            <a:r>
              <a:rPr lang="ru-RU" dirty="0" smtClean="0"/>
              <a:t>Информация о конкурсе размещается на сайте Института</a:t>
            </a:r>
            <a:br>
              <a:rPr lang="ru-RU" dirty="0" smtClean="0"/>
            </a:br>
            <a:r>
              <a:rPr lang="ru-RU" u="sng" dirty="0" smtClean="0">
                <a:solidFill>
                  <a:srgbClr val="FFC000"/>
                </a:solidFill>
                <a:hlinkClick r:id="rId2"/>
              </a:rPr>
              <a:t>http</a:t>
            </a:r>
            <a:r>
              <a:rPr lang="ru-RU" u="sng" dirty="0">
                <a:solidFill>
                  <a:srgbClr val="FFC000"/>
                </a:solidFill>
                <a:hlinkClick r:id="rId2"/>
              </a:rPr>
              <a:t>://i</a:t>
            </a:r>
            <a:r>
              <a:rPr lang="en-US" u="sng" dirty="0">
                <a:solidFill>
                  <a:srgbClr val="FFC000"/>
                </a:solidFill>
                <a:hlinkClick r:id="rId2"/>
              </a:rPr>
              <a:t>r</a:t>
            </a:r>
            <a:r>
              <a:rPr lang="ru-RU" u="sng" dirty="0">
                <a:solidFill>
                  <a:srgbClr val="FFC000"/>
                </a:solidFill>
                <a:hlinkClick r:id="rId2"/>
              </a:rPr>
              <a:t>o23.ru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89" y="2183139"/>
            <a:ext cx="11055928" cy="940073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/>
              <a:t>информационное </a:t>
            </a:r>
            <a:r>
              <a:rPr lang="ru-RU" sz="2400" b="1" dirty="0"/>
              <a:t>сопровождение осуществляется на сайте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5400" u="sng" dirty="0" smtClean="0">
                <a:hlinkClick r:id="rId3"/>
              </a:rPr>
              <a:t>http</a:t>
            </a:r>
            <a:r>
              <a:rPr lang="ru-RU" sz="5400" u="sng" dirty="0">
                <a:hlinkClick r:id="rId3"/>
              </a:rPr>
              <a:t>://wiki.i</a:t>
            </a:r>
            <a:r>
              <a:rPr lang="en-US" sz="5400" u="sng" dirty="0">
                <a:hlinkClick r:id="rId3"/>
              </a:rPr>
              <a:t>r</a:t>
            </a:r>
            <a:r>
              <a:rPr lang="ru-RU" sz="5400" u="sng" dirty="0">
                <a:hlinkClick r:id="rId3"/>
              </a:rPr>
              <a:t>o23.ru</a:t>
            </a:r>
            <a:endParaRPr lang="ru-RU" sz="54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print"/>
          <a:srcRect l="725" t="13167" r="2159" b="22390"/>
          <a:stretch/>
        </p:blipFill>
        <p:spPr bwMode="auto">
          <a:xfrm>
            <a:off x="190067" y="3515706"/>
            <a:ext cx="6400800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5" cstate="print"/>
          <a:srcRect t="13468" r="1036" b="44700"/>
          <a:stretch/>
        </p:blipFill>
        <p:spPr bwMode="auto">
          <a:xfrm>
            <a:off x="6905532" y="2431170"/>
            <a:ext cx="4833196" cy="175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595716" y="3008672"/>
            <a:ext cx="4906297" cy="3057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6533" t="23573" r="30144" b="20696"/>
          <a:stretch/>
        </p:blipFill>
        <p:spPr>
          <a:xfrm>
            <a:off x="8552275" y="3932940"/>
            <a:ext cx="2753034" cy="287769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0233276" y="3648519"/>
            <a:ext cx="794434" cy="2644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1082</TotalTime>
  <Words>262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На конкурс представляется один из видов инновационного продукта:</vt:lpstr>
      <vt:lpstr>I этап конкурса  для общеобразовательных организаций, организаций дополнительного образования детей, специальных общеобразовательных организаций, профессиональных образовательных организаций  </vt:lpstr>
      <vt:lpstr>Презентация PowerPoint</vt:lpstr>
      <vt:lpstr>Информация о конкурсе размещается на сайте Института http://iro23.ru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«Инновационный поиск – 2016: перспективы и механизмы реализации  инновационного образовательного потенциала»</dc:title>
  <dc:creator>Дарья А. Никонова</dc:creator>
  <cp:lastModifiedBy>Дарья А. Никонова</cp:lastModifiedBy>
  <cp:revision>57</cp:revision>
  <cp:lastPrinted>2016-04-05T08:03:56Z</cp:lastPrinted>
  <dcterms:created xsi:type="dcterms:W3CDTF">2016-03-29T07:41:50Z</dcterms:created>
  <dcterms:modified xsi:type="dcterms:W3CDTF">2017-04-17T14:04:43Z</dcterms:modified>
</cp:coreProperties>
</file>