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09E11-8EDC-4D6A-A736-31E240FE2EF9}" type="doc">
      <dgm:prSet loTypeId="urn:microsoft.com/office/officeart/2005/8/layout/chart3" loCatId="cycle" qsTypeId="urn:microsoft.com/office/officeart/2005/8/quickstyle/3d3" qsCatId="3D" csTypeId="urn:microsoft.com/office/officeart/2005/8/colors/colorful5" csCatId="colorful" phldr="1"/>
      <dgm:spPr/>
    </dgm:pt>
    <dgm:pt modelId="{7623E8A9-A714-4441-9B56-4C73A72F881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устойчивость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704CA9B7-3999-4CB4-8398-ADF487991A08}" type="parTrans" cxnId="{D1455004-459B-4B0E-8377-FE3E39B25E4A}">
      <dgm:prSet/>
      <dgm:spPr/>
      <dgm:t>
        <a:bodyPr/>
        <a:lstStyle/>
        <a:p>
          <a:endParaRPr lang="ru-RU"/>
        </a:p>
      </dgm:t>
    </dgm:pt>
    <dgm:pt modelId="{463EF8C0-32E1-46CC-B3A9-A190AD0EE79E}" type="sibTrans" cxnId="{D1455004-459B-4B0E-8377-FE3E39B25E4A}">
      <dgm:prSet/>
      <dgm:spPr/>
      <dgm:t>
        <a:bodyPr/>
        <a:lstStyle/>
        <a:p>
          <a:endParaRPr lang="ru-RU"/>
        </a:p>
      </dgm:t>
    </dgm:pt>
    <dgm:pt modelId="{BEAB42CC-9D16-4346-B546-A79C9AC9E1A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эквивалентность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E4E6DAFE-5147-425E-9FCF-A796F9F49012}" type="parTrans" cxnId="{97A52776-9ABB-45B2-8365-2EAD264E3516}">
      <dgm:prSet/>
      <dgm:spPr/>
      <dgm:t>
        <a:bodyPr/>
        <a:lstStyle/>
        <a:p>
          <a:endParaRPr lang="ru-RU"/>
        </a:p>
      </dgm:t>
    </dgm:pt>
    <dgm:pt modelId="{E0B8D6B9-A865-4E1F-975C-C176250ABB6C}" type="sibTrans" cxnId="{97A52776-9ABB-45B2-8365-2EAD264E3516}">
      <dgm:prSet/>
      <dgm:spPr/>
      <dgm:t>
        <a:bodyPr/>
        <a:lstStyle/>
        <a:p>
          <a:endParaRPr lang="ru-RU"/>
        </a:p>
      </dgm:t>
    </dgm:pt>
    <dgm:pt modelId="{109F6EB5-0B6D-496A-803D-C0B7E7C0F0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согласованность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091BA9F2-337C-44BD-9A33-B6CAE2EC1B69}" type="parTrans" cxnId="{84FD8E70-7C4E-4213-8A5A-61BBE5390E24}">
      <dgm:prSet/>
      <dgm:spPr/>
      <dgm:t>
        <a:bodyPr/>
        <a:lstStyle/>
        <a:p>
          <a:endParaRPr lang="ru-RU"/>
        </a:p>
      </dgm:t>
    </dgm:pt>
    <dgm:pt modelId="{CD224CF2-598D-48F3-BB47-D624813CD74D}" type="sibTrans" cxnId="{84FD8E70-7C4E-4213-8A5A-61BBE5390E24}">
      <dgm:prSet/>
      <dgm:spPr/>
      <dgm:t>
        <a:bodyPr/>
        <a:lstStyle/>
        <a:p>
          <a:endParaRPr lang="ru-RU"/>
        </a:p>
      </dgm:t>
    </dgm:pt>
    <dgm:pt modelId="{DFA59F1E-F774-43AA-AEED-9F964D487EF9}" type="pres">
      <dgm:prSet presAssocID="{08109E11-8EDC-4D6A-A736-31E240FE2EF9}" presName="compositeShape" presStyleCnt="0">
        <dgm:presLayoutVars>
          <dgm:chMax val="7"/>
          <dgm:dir/>
          <dgm:resizeHandles val="exact"/>
        </dgm:presLayoutVars>
      </dgm:prSet>
      <dgm:spPr/>
    </dgm:pt>
    <dgm:pt modelId="{4D615BE3-985F-4208-8FDB-5F318B4794ED}" type="pres">
      <dgm:prSet presAssocID="{08109E11-8EDC-4D6A-A736-31E240FE2EF9}" presName="wedge1" presStyleLbl="node1" presStyleIdx="0" presStyleCnt="3" custScaleX="139025" custLinFactNeighborX="-2577" custLinFactNeighborY="-5992"/>
      <dgm:spPr/>
      <dgm:t>
        <a:bodyPr/>
        <a:lstStyle/>
        <a:p>
          <a:endParaRPr lang="ru-RU"/>
        </a:p>
      </dgm:t>
    </dgm:pt>
    <dgm:pt modelId="{3F9BC0E4-A8A3-4F7B-B1EE-C321F4A592B9}" type="pres">
      <dgm:prSet presAssocID="{08109E11-8EDC-4D6A-A736-31E240FE2EF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8F563-2143-4FFE-B9C8-F3DA338CF63B}" type="pres">
      <dgm:prSet presAssocID="{08109E11-8EDC-4D6A-A736-31E240FE2EF9}" presName="wedge2" presStyleLbl="node1" presStyleIdx="1" presStyleCnt="3" custScaleX="129861" custScaleY="111537" custLinFactNeighborX="-2996" custLinFactNeighborY="749"/>
      <dgm:spPr/>
      <dgm:t>
        <a:bodyPr/>
        <a:lstStyle/>
        <a:p>
          <a:endParaRPr lang="ru-RU"/>
        </a:p>
      </dgm:t>
    </dgm:pt>
    <dgm:pt modelId="{FE3FC3B9-C346-4A41-9377-40CF3AC97F52}" type="pres">
      <dgm:prSet presAssocID="{08109E11-8EDC-4D6A-A736-31E240FE2EF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88A22-E45D-476A-81A8-B5A46B3E53C2}" type="pres">
      <dgm:prSet presAssocID="{08109E11-8EDC-4D6A-A736-31E240FE2EF9}" presName="wedge3" presStyleLbl="node1" presStyleIdx="2" presStyleCnt="3" custScaleX="135192" custLinFactNeighborX="-8988" custLinFactNeighborY="-9362"/>
      <dgm:spPr/>
      <dgm:t>
        <a:bodyPr/>
        <a:lstStyle/>
        <a:p>
          <a:endParaRPr lang="ru-RU"/>
        </a:p>
      </dgm:t>
    </dgm:pt>
    <dgm:pt modelId="{006F2564-BFDE-40A9-BA8C-E672D13EDAB6}" type="pres">
      <dgm:prSet presAssocID="{08109E11-8EDC-4D6A-A736-31E240FE2EF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1740A-E311-47FC-92FD-BE5A4D920ECE}" type="presOf" srcId="{109F6EB5-0B6D-496A-803D-C0B7E7C0F067}" destId="{006F2564-BFDE-40A9-BA8C-E672D13EDAB6}" srcOrd="1" destOrd="0" presId="urn:microsoft.com/office/officeart/2005/8/layout/chart3"/>
    <dgm:cxn modelId="{A1C3DA50-BC6F-4604-8232-E807145A4B14}" type="presOf" srcId="{BEAB42CC-9D16-4346-B546-A79C9AC9E1A2}" destId="{5338F563-2143-4FFE-B9C8-F3DA338CF63B}" srcOrd="0" destOrd="0" presId="urn:microsoft.com/office/officeart/2005/8/layout/chart3"/>
    <dgm:cxn modelId="{FAB420D7-2E41-4AAE-A40D-C5381B6E0FCC}" type="presOf" srcId="{7623E8A9-A714-4441-9B56-4C73A72F881C}" destId="{3F9BC0E4-A8A3-4F7B-B1EE-C321F4A592B9}" srcOrd="1" destOrd="0" presId="urn:microsoft.com/office/officeart/2005/8/layout/chart3"/>
    <dgm:cxn modelId="{73FC4674-1737-4566-879B-B9AFAEF901E3}" type="presOf" srcId="{08109E11-8EDC-4D6A-A736-31E240FE2EF9}" destId="{DFA59F1E-F774-43AA-AEED-9F964D487EF9}" srcOrd="0" destOrd="0" presId="urn:microsoft.com/office/officeart/2005/8/layout/chart3"/>
    <dgm:cxn modelId="{84FD8E70-7C4E-4213-8A5A-61BBE5390E24}" srcId="{08109E11-8EDC-4D6A-A736-31E240FE2EF9}" destId="{109F6EB5-0B6D-496A-803D-C0B7E7C0F067}" srcOrd="2" destOrd="0" parTransId="{091BA9F2-337C-44BD-9A33-B6CAE2EC1B69}" sibTransId="{CD224CF2-598D-48F3-BB47-D624813CD74D}"/>
    <dgm:cxn modelId="{D0DD27B7-1077-44A5-826C-F9B1DA8C45CB}" type="presOf" srcId="{BEAB42CC-9D16-4346-B546-A79C9AC9E1A2}" destId="{FE3FC3B9-C346-4A41-9377-40CF3AC97F52}" srcOrd="1" destOrd="0" presId="urn:microsoft.com/office/officeart/2005/8/layout/chart3"/>
    <dgm:cxn modelId="{534686B2-44DF-4E74-88AE-72A8E2A491D7}" type="presOf" srcId="{109F6EB5-0B6D-496A-803D-C0B7E7C0F067}" destId="{88988A22-E45D-476A-81A8-B5A46B3E53C2}" srcOrd="0" destOrd="0" presId="urn:microsoft.com/office/officeart/2005/8/layout/chart3"/>
    <dgm:cxn modelId="{81B5D50B-4137-4A0F-9608-F263E5A61628}" type="presOf" srcId="{7623E8A9-A714-4441-9B56-4C73A72F881C}" destId="{4D615BE3-985F-4208-8FDB-5F318B4794ED}" srcOrd="0" destOrd="0" presId="urn:microsoft.com/office/officeart/2005/8/layout/chart3"/>
    <dgm:cxn modelId="{97A52776-9ABB-45B2-8365-2EAD264E3516}" srcId="{08109E11-8EDC-4D6A-A736-31E240FE2EF9}" destId="{BEAB42CC-9D16-4346-B546-A79C9AC9E1A2}" srcOrd="1" destOrd="0" parTransId="{E4E6DAFE-5147-425E-9FCF-A796F9F49012}" sibTransId="{E0B8D6B9-A865-4E1F-975C-C176250ABB6C}"/>
    <dgm:cxn modelId="{D1455004-459B-4B0E-8377-FE3E39B25E4A}" srcId="{08109E11-8EDC-4D6A-A736-31E240FE2EF9}" destId="{7623E8A9-A714-4441-9B56-4C73A72F881C}" srcOrd="0" destOrd="0" parTransId="{704CA9B7-3999-4CB4-8398-ADF487991A08}" sibTransId="{463EF8C0-32E1-46CC-B3A9-A190AD0EE79E}"/>
    <dgm:cxn modelId="{78367491-09B1-4798-9E7E-A47BD86C79D5}" type="presParOf" srcId="{DFA59F1E-F774-43AA-AEED-9F964D487EF9}" destId="{4D615BE3-985F-4208-8FDB-5F318B4794ED}" srcOrd="0" destOrd="0" presId="urn:microsoft.com/office/officeart/2005/8/layout/chart3"/>
    <dgm:cxn modelId="{1B3E6441-898B-41CB-B641-AFBBC8866998}" type="presParOf" srcId="{DFA59F1E-F774-43AA-AEED-9F964D487EF9}" destId="{3F9BC0E4-A8A3-4F7B-B1EE-C321F4A592B9}" srcOrd="1" destOrd="0" presId="urn:microsoft.com/office/officeart/2005/8/layout/chart3"/>
    <dgm:cxn modelId="{0BD7118E-576E-4A9C-80A0-A28EA956C736}" type="presParOf" srcId="{DFA59F1E-F774-43AA-AEED-9F964D487EF9}" destId="{5338F563-2143-4FFE-B9C8-F3DA338CF63B}" srcOrd="2" destOrd="0" presId="urn:microsoft.com/office/officeart/2005/8/layout/chart3"/>
    <dgm:cxn modelId="{21048F2F-31D3-41B4-B993-056AED515732}" type="presParOf" srcId="{DFA59F1E-F774-43AA-AEED-9F964D487EF9}" destId="{FE3FC3B9-C346-4A41-9377-40CF3AC97F52}" srcOrd="3" destOrd="0" presId="urn:microsoft.com/office/officeart/2005/8/layout/chart3"/>
    <dgm:cxn modelId="{A3C806BB-AF47-4B41-B8B4-17E9AFA68EB5}" type="presParOf" srcId="{DFA59F1E-F774-43AA-AEED-9F964D487EF9}" destId="{88988A22-E45D-476A-81A8-B5A46B3E53C2}" srcOrd="4" destOrd="0" presId="urn:microsoft.com/office/officeart/2005/8/layout/chart3"/>
    <dgm:cxn modelId="{0C92E960-625C-4A84-926E-B7064E16C475}" type="presParOf" srcId="{DFA59F1E-F774-43AA-AEED-9F964D487EF9}" destId="{006F2564-BFDE-40A9-BA8C-E672D13EDAB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15BE3-985F-4208-8FDB-5F318B4794ED}">
      <dsp:nvSpPr>
        <dsp:cNvPr id="0" name=""/>
        <dsp:cNvSpPr/>
      </dsp:nvSpPr>
      <dsp:spPr>
        <a:xfrm>
          <a:off x="2755375" y="17369"/>
          <a:ext cx="4346243" cy="3126231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устойчивость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118386" y="594234"/>
        <a:ext cx="1474618" cy="1042077"/>
      </dsp:txXfrm>
    </dsp:sp>
    <dsp:sp modelId="{5338F563-2143-4FFE-B9C8-F3DA338CF63B}">
      <dsp:nvSpPr>
        <dsp:cNvPr id="0" name=""/>
        <dsp:cNvSpPr/>
      </dsp:nvSpPr>
      <dsp:spPr>
        <a:xfrm>
          <a:off x="2724370" y="140815"/>
          <a:ext cx="4059755" cy="3486904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1244632"/>
            <a:satOff val="-4409"/>
            <a:lumOff val="-598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эквивалентность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835970" y="2340885"/>
        <a:ext cx="1836555" cy="1079280"/>
      </dsp:txXfrm>
    </dsp:sp>
    <dsp:sp modelId="{88988A22-E45D-476A-81A8-B5A46B3E53C2}">
      <dsp:nvSpPr>
        <dsp:cNvPr id="0" name=""/>
        <dsp:cNvSpPr/>
      </dsp:nvSpPr>
      <dsp:spPr>
        <a:xfrm>
          <a:off x="2453716" y="5058"/>
          <a:ext cx="4226414" cy="3126231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согласованность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06547" y="619139"/>
        <a:ext cx="1433962" cy="1042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5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3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8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5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1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2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1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6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0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2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9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3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0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4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9739" y="4093028"/>
            <a:ext cx="6815669" cy="994227"/>
          </a:xfrm>
        </p:spPr>
        <p:txBody>
          <a:bodyPr/>
          <a:lstStyle/>
          <a:p>
            <a:r>
              <a:rPr lang="ru-RU" b="1" i="1" dirty="0" smtClean="0"/>
              <a:t>Группа 2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2680" y="1763482"/>
            <a:ext cx="71897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Надёжность. 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Критерий </a:t>
            </a:r>
            <a:r>
              <a:rPr lang="ru-RU" sz="5400" b="1" dirty="0">
                <a:ln/>
                <a:solidFill>
                  <a:schemeClr val="accent3"/>
                </a:solidFill>
              </a:rPr>
              <a:t>надёжности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3517808"/>
            <a:ext cx="3461658" cy="31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Надёжность – эквивалентность</a:t>
            </a:r>
            <a:br>
              <a:rPr lang="ru-RU" b="1" i="1" dirty="0" smtClean="0"/>
            </a:br>
            <a:r>
              <a:rPr lang="ru-RU" b="1" i="1" dirty="0"/>
              <a:t>(надёжность параллельных форм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810000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sz="2600" dirty="0" smtClean="0"/>
              <a:t>Повторное </a:t>
            </a:r>
            <a:r>
              <a:rPr lang="ru-RU" sz="2600" dirty="0"/>
              <a:t>тестирование выборки испытуемых параллельной формой теста через минимальный интервал времени при одних и тех же условиях.   </a:t>
            </a:r>
            <a:endParaRPr lang="ru-RU" sz="2600" dirty="0" smtClean="0"/>
          </a:p>
          <a:p>
            <a:pPr marL="0" indent="0" algn="just" fontAlgn="base">
              <a:buNone/>
            </a:pPr>
            <a:r>
              <a:rPr lang="ru-RU" sz="2600" dirty="0" smtClean="0"/>
              <a:t>Данный </a:t>
            </a:r>
            <a:r>
              <a:rPr lang="ru-RU" sz="2600" dirty="0"/>
              <a:t>показатель определяется с помощью взаимозаменяемых форм теста. При этом одни и те же испытуемые обследуются вначале с использованием основного набора заданий, а затем </a:t>
            </a:r>
            <a:r>
              <a:rPr lang="ru-RU" sz="2600" dirty="0" smtClean="0"/>
              <a:t>с применением </a:t>
            </a:r>
            <a:r>
              <a:rPr lang="ru-RU" sz="2600" dirty="0"/>
              <a:t>аналогичного варианта. </a:t>
            </a:r>
            <a:endParaRPr lang="ru-RU" sz="2600" dirty="0" smtClean="0"/>
          </a:p>
          <a:p>
            <a:pPr marL="0" indent="0" algn="just" fontAlgn="base">
              <a:buNone/>
            </a:pPr>
            <a:r>
              <a:rPr lang="ru-RU" sz="2600" dirty="0" smtClean="0"/>
              <a:t>Коэффициент </a:t>
            </a:r>
            <a:r>
              <a:rPr lang="ru-RU" sz="2600" dirty="0"/>
              <a:t>корреляции между результатами первичного и повторного тестирования является основным показателем данной характеристики надёжности. Параллельными считаются такие тесты, которые измеряют одно и то же свойство с </a:t>
            </a:r>
            <a:r>
              <a:rPr lang="ru-RU" sz="2600" dirty="0" smtClean="0"/>
              <a:t>одинаковыми ошибками.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149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Надёжность-согласованность (надёжность частей теста)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ru-RU" dirty="0" smtClean="0"/>
              <a:t>Состоит </a:t>
            </a:r>
            <a:r>
              <a:rPr lang="ru-RU" dirty="0"/>
              <a:t>в том, что тест разбивают на две сопоставимые части. Респондент выполняет задания этих двух частей в течение одного сеанса с получением двух результатов (например, тест </a:t>
            </a:r>
            <a:r>
              <a:rPr lang="ru-RU" dirty="0" err="1"/>
              <a:t>Равена</a:t>
            </a:r>
            <a:r>
              <a:rPr lang="ru-RU" dirty="0"/>
              <a:t> содержит две части: четные и нечетные задания).</a:t>
            </a:r>
          </a:p>
          <a:p>
            <a:pPr marL="0" indent="0" algn="just" fontAlgn="base">
              <a:buNone/>
            </a:pPr>
            <a:r>
              <a:rPr lang="ru-RU" dirty="0"/>
              <a:t>За индекс надежности принимается коэффициент корреляции между результатами тестирования двумя этими частями. Он называется </a:t>
            </a:r>
            <a:r>
              <a:rPr lang="ru-RU" b="1" dirty="0"/>
              <a:t>коэффициентом внутренней согласованности теста</a:t>
            </a:r>
            <a:r>
              <a:rPr lang="ru-RU" dirty="0"/>
              <a:t> 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50" y="489857"/>
            <a:ext cx="1810587" cy="19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4" y="2557463"/>
            <a:ext cx="4432752" cy="3317875"/>
          </a:xfrm>
        </p:spPr>
      </p:pic>
      <p:sp>
        <p:nvSpPr>
          <p:cNvPr id="4" name="Прямоугольник 3"/>
          <p:cNvSpPr/>
          <p:nvPr/>
        </p:nvSpPr>
        <p:spPr>
          <a:xfrm>
            <a:off x="2576445" y="1214735"/>
            <a:ext cx="703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83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chemeClr val="accent3"/>
                </a:solidFill>
              </a:rPr>
              <a:t>Надежность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 </a:t>
            </a:r>
            <a:r>
              <a:rPr lang="ru-RU" sz="2800" b="1" dirty="0" smtClean="0"/>
              <a:t>– критерий </a:t>
            </a:r>
            <a:r>
              <a:rPr lang="ru-RU" sz="2800" b="1" dirty="0"/>
              <a:t>качества теста, выражающий </a:t>
            </a:r>
            <a:r>
              <a:rPr lang="ru-RU" sz="2800" b="1" u="sng" dirty="0" smtClean="0"/>
              <a:t>точность</a:t>
            </a:r>
            <a:r>
              <a:rPr lang="ru-RU" sz="2800" b="1" dirty="0" smtClean="0"/>
              <a:t> психологических </a:t>
            </a:r>
            <a:r>
              <a:rPr lang="ru-RU" sz="2800" b="1" dirty="0"/>
              <a:t>измерений и </a:t>
            </a:r>
            <a:r>
              <a:rPr lang="ru-RU" sz="2800" b="1" u="sng" dirty="0"/>
              <a:t>устойчивость результатов</a:t>
            </a:r>
            <a:r>
              <a:rPr lang="ru-RU" sz="2800" b="1" dirty="0"/>
              <a:t> к действию посторонних случайных факторов.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79" y="3744686"/>
            <a:ext cx="1936977" cy="22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Надежность целого теста имеет две разновидности.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371" y="2427514"/>
            <a:ext cx="9503227" cy="3668486"/>
          </a:xfrm>
        </p:spPr>
        <p:txBody>
          <a:bodyPr>
            <a:noAutofit/>
          </a:bodyPr>
          <a:lstStyle/>
          <a:p>
            <a:pPr marL="514350" indent="-514350" algn="just" fontAlgn="base">
              <a:buFont typeface="+mj-lt"/>
              <a:buAutoNum type="arabicPeriod"/>
            </a:pPr>
            <a:r>
              <a:rPr lang="ru-RU" b="1" i="1" dirty="0" smtClean="0"/>
              <a:t>Надежность - устойчивость </a:t>
            </a:r>
            <a:r>
              <a:rPr lang="ru-RU" dirty="0"/>
              <a:t>(</a:t>
            </a:r>
            <a:r>
              <a:rPr lang="ru-RU" dirty="0" err="1"/>
              <a:t>ретестовая</a:t>
            </a:r>
            <a:r>
              <a:rPr lang="ru-RU" dirty="0"/>
              <a:t> надежность). Измеряется с помощью повторного проведения теста на той же выборке испыту­емых, через две недели после 1 тестирования.</a:t>
            </a:r>
          </a:p>
          <a:p>
            <a:pPr marL="514350" indent="-514350" algn="just" fontAlgn="base">
              <a:buFont typeface="+mj-lt"/>
              <a:buAutoNum type="arabicPeriod"/>
            </a:pPr>
            <a:r>
              <a:rPr lang="ru-RU" b="1" i="1" dirty="0" smtClean="0"/>
              <a:t>Надежность - </a:t>
            </a:r>
            <a:r>
              <a:rPr lang="ru-RU" b="1" i="1" dirty="0"/>
              <a:t>согласованность</a:t>
            </a:r>
            <a:r>
              <a:rPr lang="ru-RU" dirty="0"/>
              <a:t> (одномоментная надежность</a:t>
            </a:r>
            <a:r>
              <a:rPr lang="ru-RU" dirty="0" smtClean="0"/>
              <a:t>). </a:t>
            </a:r>
            <a:r>
              <a:rPr lang="ru-RU" dirty="0"/>
              <a:t>Надежность согласованность определяется путем расщепления теста на 2 ситуации и вычислением коэффициента корреляции </a:t>
            </a:r>
            <a:r>
              <a:rPr lang="ru-RU" dirty="0" smtClean="0"/>
              <a:t>между </a:t>
            </a:r>
            <a:r>
              <a:rPr lang="ru-RU" dirty="0"/>
              <a:t>оценками, полученными по каждой из этих частей — надежность частей теста, «расщепления ». Отнесения к одной половине всех четных, а к другой всех нечетных пунктов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1757"/>
            <a:ext cx="2214316" cy="26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Последовательность действий при проверке надежности: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800" dirty="0"/>
              <a:t>Узнать, существуют ли данные о надежности </a:t>
            </a:r>
            <a:r>
              <a:rPr lang="ru-RU" sz="2800" dirty="0" smtClean="0"/>
              <a:t>теста.</a:t>
            </a:r>
            <a:endParaRPr lang="ru-RU" sz="2800" dirty="0"/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 smtClean="0"/>
              <a:t>Произвести </a:t>
            </a:r>
            <a:r>
              <a:rPr lang="ru-RU" sz="2800" dirty="0"/>
              <a:t>повторное тестирование на всей выборке стан­дартизации и подсчитать все коэффициенты.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 smtClean="0"/>
              <a:t>Если </a:t>
            </a:r>
            <a:r>
              <a:rPr lang="ru-RU" sz="2800" dirty="0"/>
              <a:t>возможности обследования испытуемых ограниченны, произвести повторное тестирование только на части выборки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13" y="4673677"/>
            <a:ext cx="2774287" cy="2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Ошибка измерения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— </a:t>
            </a:r>
            <a:r>
              <a:rPr lang="ru-RU" sz="3200" b="1" dirty="0"/>
              <a:t>статисти­ческий показатель, характеризующий сте­пень точности отдельных измерений.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4" y="4011211"/>
            <a:ext cx="2938463" cy="234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9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87" y="805544"/>
            <a:ext cx="10123718" cy="1480456"/>
          </a:xfrm>
        </p:spPr>
        <p:txBody>
          <a:bodyPr>
            <a:noAutofit/>
          </a:bodyPr>
          <a:lstStyle/>
          <a:p>
            <a:r>
              <a:rPr lang="ru-RU" sz="4000" b="1" i="1" dirty="0"/>
              <a:t>Точность</a:t>
            </a:r>
            <a:r>
              <a:rPr lang="ru-RU" sz="4000" i="1" dirty="0"/>
              <a:t> определяется через корреляционные методы статистики (</a:t>
            </a:r>
            <a:r>
              <a:rPr lang="ru-RU" sz="4000" i="1" dirty="0" err="1"/>
              <a:t>Пирсен</a:t>
            </a:r>
            <a:r>
              <a:rPr lang="ru-RU" sz="4000" i="1" dirty="0"/>
              <a:t>, </a:t>
            </a:r>
            <a:r>
              <a:rPr lang="ru-RU" sz="4000" i="1" dirty="0" err="1"/>
              <a:t>Спирмен</a:t>
            </a:r>
            <a:r>
              <a:rPr lang="ru-RU" sz="4000" i="1" dirty="0"/>
              <a:t>, </a:t>
            </a:r>
            <a:r>
              <a:rPr lang="ru-RU" sz="4000" i="1" dirty="0" err="1" smtClean="0"/>
              <a:t>Кендалл</a:t>
            </a:r>
            <a:r>
              <a:rPr lang="ru-RU" sz="4000" i="1" dirty="0" smtClean="0"/>
              <a:t>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81944"/>
            <a:ext cx="9601196" cy="339392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 </a:t>
            </a:r>
            <a:r>
              <a:rPr lang="ru-RU" i="1" dirty="0" err="1" smtClean="0"/>
              <a:t>Спирмен</a:t>
            </a:r>
            <a:r>
              <a:rPr lang="ru-RU" i="1" dirty="0" smtClean="0"/>
              <a:t>: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71" y="2890157"/>
            <a:ext cx="1964288" cy="1170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5033" y="4160223"/>
            <a:ext cx="10156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/>
              <a:t>где </a:t>
            </a:r>
            <a:r>
              <a:rPr lang="ru-RU" sz="2400" dirty="0" err="1"/>
              <a:t>d</a:t>
            </a:r>
            <a:r>
              <a:rPr lang="ru-RU" sz="2400" baseline="-25000" dirty="0" err="1"/>
              <a:t>i</a:t>
            </a:r>
            <a:r>
              <a:rPr lang="ru-RU" sz="2400" dirty="0"/>
              <a:t> — разность рангов /-го испытуемого в первом и втором ранго­вом ряду.</a:t>
            </a:r>
          </a:p>
          <a:p>
            <a:pPr algn="just" fontAlgn="base"/>
            <a:r>
              <a:rPr lang="ru-RU" sz="2400" dirty="0"/>
              <a:t>Обычно в психологической практике диагностирования трудно достичь показателей </a:t>
            </a:r>
            <a:r>
              <a:rPr lang="ru-RU" sz="2400" i="1" dirty="0"/>
              <a:t>p </a:t>
            </a:r>
            <a:r>
              <a:rPr lang="ru-RU" sz="2400" dirty="0"/>
              <a:t>= 0,7 или 0,8. Часто эти коэффициенты называют </a:t>
            </a:r>
            <a:r>
              <a:rPr lang="ru-RU" sz="2400" u="sng" dirty="0"/>
              <a:t>коэффициентом надежности</a:t>
            </a:r>
            <a:r>
              <a:rPr lang="ru-RU" sz="2400" dirty="0"/>
              <a:t>, если он отличается от 1, то в измерении может появиться ошибка.</a:t>
            </a:r>
            <a:endParaRPr lang="ru-RU" sz="2400" b="0" i="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9" y="2481944"/>
            <a:ext cx="1381125" cy="21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Устойчивость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Надо учитывать, что результат подвержен влиянию случайных факторов.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4921" y="2993571"/>
            <a:ext cx="4883992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87" y="685800"/>
            <a:ext cx="9916884" cy="1600199"/>
          </a:xfrm>
        </p:spPr>
        <p:txBody>
          <a:bodyPr>
            <a:noAutofit/>
          </a:bodyPr>
          <a:lstStyle/>
          <a:p>
            <a:r>
              <a:rPr lang="ru-RU" sz="3600" dirty="0"/>
              <a:t>Точность и устойчивость рассматриваются во взаимосвязи, вот почему в понятии «надежность» принято выделять </a:t>
            </a:r>
            <a:r>
              <a:rPr lang="ru-RU" sz="3600" u="sng" dirty="0"/>
              <a:t>3 аспекта</a:t>
            </a:r>
            <a:r>
              <a:rPr lang="ru-RU" sz="3600" dirty="0"/>
              <a:t>: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664769"/>
              </p:ext>
            </p:extLst>
          </p:nvPr>
        </p:nvGraphicFramePr>
        <p:xfrm>
          <a:off x="1077687" y="2416630"/>
          <a:ext cx="9916884" cy="372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3" y="3080657"/>
            <a:ext cx="2445658" cy="22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Надежность-устойчивость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</a:t>
            </a:r>
            <a:r>
              <a:rPr lang="ru-RU" b="1" i="1" dirty="0" err="1"/>
              <a:t>ретестовая</a:t>
            </a:r>
            <a:r>
              <a:rPr lang="ru-RU" b="1" i="1" dirty="0"/>
              <a:t> </a:t>
            </a:r>
            <a:r>
              <a:rPr lang="ru-RU" b="1" i="1" dirty="0" smtClean="0"/>
              <a:t>надежность)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Измеряется </a:t>
            </a:r>
            <a:r>
              <a:rPr lang="ru-RU" sz="2800" dirty="0"/>
              <a:t>с помощью повторного проведения теста на той же выборке испыту­емых, обычно через две недели после первого тестирования. С увеличением временного разрыва показатели снижаются, это связано с тем, что измеряемое свойство нестабильно, развивается, происходят кризисные события и т.д.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1249" y="4216400"/>
            <a:ext cx="2340751" cy="282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322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Презентация PowerPoint</vt:lpstr>
      <vt:lpstr>Надежность</vt:lpstr>
      <vt:lpstr>Надежность целого теста имеет две разновидности.</vt:lpstr>
      <vt:lpstr>Последовательность действий при проверке надежности:</vt:lpstr>
      <vt:lpstr>Ошибка измерения </vt:lpstr>
      <vt:lpstr>Точность определяется через корреляционные методы статистики (Пирсен, Спирмен, Кендалл)</vt:lpstr>
      <vt:lpstr>Устойчивость.</vt:lpstr>
      <vt:lpstr>Точность и устойчивость рассматриваются во взаимосвязи, вот почему в понятии «надежность» принято выделять 3 аспекта:</vt:lpstr>
      <vt:lpstr>Надежность-устойчивость  (ретестовая надежность)</vt:lpstr>
      <vt:lpstr>Надёжность – эквивалентность (надёжность параллельных форм)</vt:lpstr>
      <vt:lpstr>Надёжность-согласованность (надёжность частей теста)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Слушатель</cp:lastModifiedBy>
  <cp:revision>6</cp:revision>
  <dcterms:created xsi:type="dcterms:W3CDTF">2017-08-23T07:19:28Z</dcterms:created>
  <dcterms:modified xsi:type="dcterms:W3CDTF">2017-08-23T08:15:24Z</dcterms:modified>
</cp:coreProperties>
</file>