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59" r:id="rId5"/>
    <p:sldId id="26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услуг выездной консультативной службы </a:t>
            </a:r>
            <a:endParaRPr lang="ru-RU" b="1" i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услуг выездной консультативной службы в 2021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7D-4E85-B715-2678B68E2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7D-4E85-B715-2678B68E2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7D-4E85-B715-2678B68E2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7D-4E85-B715-2678B68E2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7D-4E85-B715-2678B68E2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91721347331584"/>
          <c:y val="0.86954318210223724"/>
          <c:w val="0.55481372120151651"/>
          <c:h val="0.10664729408823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7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4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33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7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1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3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FBA4-DF73-4861-BEAF-15A14B37A03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49895B-ACBB-4A7F-8CF3-595B40C97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25" y="4187304"/>
            <a:ext cx="2074533" cy="2438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7771" y="659563"/>
            <a:ext cx="98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РАЗВИТИЯ РЕБЕНКА ДЕТСКИЙ САД № 37 МУНИЦИПАЛЬНОГО ОБРАЗОВАНИЯ АБИНСКИЙ РАЙОН</a:t>
            </a:r>
            <a:endParaRPr lang="ru-RU" sz="1400" b="1" i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970" y="2202145"/>
            <a:ext cx="9927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</a:t>
            </a: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 </a:t>
            </a:r>
            <a:endParaRPr lang="ru-RU" sz="2800" b="1" i="1" dirty="0" smtClean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краевой инновационной площадки 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теме </a:t>
            </a: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«Организация выездной консультативной службы как форма взаимодействия семьи и ДОО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28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9645" t="36826" r="64437" b="30108"/>
          <a:stretch/>
        </p:blipFill>
        <p:spPr bwMode="auto">
          <a:xfrm>
            <a:off x="376056" y="71843"/>
            <a:ext cx="1931715" cy="2439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3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89384"/>
              </p:ext>
            </p:extLst>
          </p:nvPr>
        </p:nvGraphicFramePr>
        <p:xfrm>
          <a:off x="814093" y="2365829"/>
          <a:ext cx="9824879" cy="357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844">
                  <a:extLst>
                    <a:ext uri="{9D8B030D-6E8A-4147-A177-3AD203B41FA5}">
                      <a16:colId xmlns:a16="http://schemas.microsoft.com/office/drawing/2014/main" val="1819671806"/>
                    </a:ext>
                  </a:extLst>
                </a:gridCol>
                <a:gridCol w="4122049">
                  <a:extLst>
                    <a:ext uri="{9D8B030D-6E8A-4147-A177-3AD203B41FA5}">
                      <a16:colId xmlns:a16="http://schemas.microsoft.com/office/drawing/2014/main" val="4169579532"/>
                    </a:ext>
                  </a:extLst>
                </a:gridCol>
                <a:gridCol w="2610082">
                  <a:extLst>
                    <a:ext uri="{9D8B030D-6E8A-4147-A177-3AD203B41FA5}">
                      <a16:colId xmlns:a16="http://schemas.microsoft.com/office/drawing/2014/main" val="3324090945"/>
                    </a:ext>
                  </a:extLst>
                </a:gridCol>
                <a:gridCol w="2300904">
                  <a:extLst>
                    <a:ext uri="{9D8B030D-6E8A-4147-A177-3AD203B41FA5}">
                      <a16:colId xmlns:a16="http://schemas.microsoft.com/office/drawing/2014/main" val="380569863"/>
                    </a:ext>
                  </a:extLst>
                </a:gridCol>
              </a:tblGrid>
              <a:tr h="875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7667"/>
                  </a:ext>
                </a:extLst>
              </a:tr>
              <a:tr h="47140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оказанных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123 ед.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624214"/>
                  </a:ext>
                </a:extLst>
              </a:tr>
              <a:tr h="47140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получателей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 чел.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217631"/>
                  </a:ext>
                </a:extLst>
              </a:tr>
              <a:tr h="875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охваченных услугами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 чел.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132634"/>
                  </a:ext>
                </a:extLst>
              </a:tr>
              <a:tr h="875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выездных консультаций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 ед.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70038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6011" y="863172"/>
            <a:ext cx="101193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отчетный период наблюдается увеличение числа родителей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(законных представителей) пользующихся услугами Центра консультационной поддержки семьи «Гармония»:  </a:t>
            </a:r>
          </a:p>
        </p:txBody>
      </p:sp>
    </p:spTree>
    <p:extLst>
      <p:ext uri="{BB962C8B-B14F-4D97-AF65-F5344CB8AC3E}">
        <p14:creationId xmlns:p14="http://schemas.microsoft.com/office/powerpoint/2010/main" val="29872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230" y="766365"/>
            <a:ext cx="9971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достижения поставленной цели были заключены договоры о сетевом взаимодействии и сотрудничестве с 8 дошкольными организациями, в которых были организованы встречи с родителями и проведены консультации. Организован чат в сети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педагогов ДОО – сетевых партнеров для взаимодействия по организационным вопросам и их консультированию.</a:t>
            </a:r>
            <a:endParaRPr lang="ru-RU" sz="16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Цель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сетевого взаимодействия: привлечь к сотрудничеству организации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Абинского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на базе которых?  могут быть оказаны услуги по консультированию родителей.</a:t>
            </a:r>
            <a:endParaRPr lang="ru-RU" sz="16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Задачи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b="1" dirty="0" smtClean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Выстроить систему консультационной работы с родителями (законными представителями) удаленных населенных пунктов.</a:t>
            </a:r>
            <a:endParaRPr lang="ru-RU" sz="16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Оказывать методическую помощь педагогам ДОО в вопросах консультирования родителей.</a:t>
            </a:r>
            <a:endParaRPr lang="ru-RU" sz="16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Осуществлять сетевое взаимодействие через методические объединения заведующих и старших воспитателей, методические советы. 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7086" y="397224"/>
            <a:ext cx="6096000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реализации проекта в 2021г. был систематизирован и обобщен материал и создан продукт: методическое пособие «Организация выездной консультативной службы как форма взаимодействия семьи и </a:t>
            </a:r>
            <a: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Методическое </a:t>
            </a: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пособие содержит описание инновационной системы работы, обеспечивающей взаимодействие семьи и ДОО посредством организации выездной консультативной службы. Пособие раскрывает нормативно-правовое обеспечение выездной консультативной службы с описанием форм, условий и ресурсов, необходимых для ее функционирования.</a:t>
            </a:r>
            <a:endParaRPr lang="ru-RU" sz="14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014648"/>
              </p:ext>
            </p:extLst>
          </p:nvPr>
        </p:nvGraphicFramePr>
        <p:xfrm>
          <a:off x="411389" y="310667"/>
          <a:ext cx="4479925" cy="635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Документ" r:id="rId3" imgW="7526813" imgH="10674077" progId="Word.Document.12">
                  <p:embed/>
                </p:oleObj>
              </mc:Choice>
              <mc:Fallback>
                <p:oleObj name="Документ" r:id="rId3" imgW="7526813" imgH="106740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389" y="310667"/>
                        <a:ext cx="4479925" cy="6354940"/>
                      </a:xfrm>
                      <a:prstGeom prst="rect">
                        <a:avLst/>
                      </a:prstGeom>
                      <a:ln w="28575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7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8825" y="430993"/>
            <a:ext cx="4862285" cy="295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19.11.2021г. в рамках реализации плана краевой инновационной площадки прошел в формате </a:t>
            </a:r>
            <a:r>
              <a:rPr lang="ru-RU" sz="14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</a:t>
            </a:r>
            <a:r>
              <a:rPr lang="ru-RU" sz="1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-конференции семинар по теме «Организация работы с сетевыми партнерами в рамках деятельности Краевой инновационной площадки на базе МБДОУ ЦРР – детского сада № 37», который провели старший воспитатель Галинская В.А. и учитель-дефектолог Шевченко 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О.А</a:t>
            </a:r>
            <a:r>
              <a:rPr lang="ru-RU" sz="1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37.detsad-abinsk.ru/wp-content/uploads/2021/11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77" y="1596571"/>
            <a:ext cx="3722915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7.detsad-abinsk.ru/wp-content/uploads/2021/11/2-22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" y="341085"/>
            <a:ext cx="2454728" cy="32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4971" y="3614056"/>
            <a:ext cx="6735006" cy="294640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4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8669" y="55919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инновационного проекта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46131170"/>
              </p:ext>
            </p:extLst>
          </p:nvPr>
        </p:nvGraphicFramePr>
        <p:xfrm>
          <a:off x="1737451" y="1233712"/>
          <a:ext cx="7392036" cy="531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68" y="1179285"/>
            <a:ext cx="9803132" cy="53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896" y="15965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Удовлетворенность родителей услугами Выездной консультативной службы</a:t>
            </a:r>
            <a:endParaRPr lang="ru-RU" sz="2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484" y="682896"/>
            <a:ext cx="8122195" cy="55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3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57" y="682961"/>
            <a:ext cx="94342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 обеспечение максимальной мобильности деятельности Центра консультационной поддержки семьи «Гармония».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оказание консультативной помощи родителям (законным представителям) по различным вопросам воспитания, обучения и развития детей раннего и дошкольного возраста;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организация практико-ориентированных занятий с родителями (законными представителями) по вопросам образования детей;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обучение родителей (законных представителей) работе в дистанционном режиме;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обеспечение единства семейного и общественного воспитания;</a:t>
            </a:r>
            <a:endParaRPr lang="ru-RU" sz="14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популяризация деятельности образовательной организации.</a:t>
            </a:r>
            <a:endParaRPr lang="ru-RU" sz="1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505" y="18868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буклет для родителей</a:t>
            </a:r>
            <a:endParaRPr lang="ru-RU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886" t="17540" r="18960" b="16129"/>
          <a:stretch>
            <a:fillRect/>
          </a:stretch>
        </p:blipFill>
        <p:spPr bwMode="auto">
          <a:xfrm>
            <a:off x="566057" y="849086"/>
            <a:ext cx="9608457" cy="57766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2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8" y="2177143"/>
            <a:ext cx="5704114" cy="42780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5086" y="328337"/>
            <a:ext cx="6096000" cy="4474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Инновационность</a:t>
            </a: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b="1" i="1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выездной консультативной службы в рамках функционирования Центра консультационной поддержки семьи «Гармония» является инновационной и актуальной, так как не все жители населенных пунктов района имеют возможность очно обратиться за помощью к специалистам и такая форма работы в Абинском районе не практикуется. Работа специалистов будет так же направлена на обучение обратившихся родителей (законных представителей) работе в дистанционном режиме, с целью поддержания связи с ними, их консультирование и поддержка</a:t>
            </a:r>
            <a:r>
              <a:rPr lang="ru-RU" sz="16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ru-RU" sz="1600" b="1" i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90284"/>
            <a:ext cx="8461830" cy="6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0" y="174172"/>
            <a:ext cx="8209829" cy="65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4" y="264886"/>
            <a:ext cx="8403770" cy="63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83931"/>
              </p:ext>
            </p:extLst>
          </p:nvPr>
        </p:nvGraphicFramePr>
        <p:xfrm>
          <a:off x="1030514" y="1030514"/>
          <a:ext cx="10218057" cy="5385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232">
                  <a:extLst>
                    <a:ext uri="{9D8B030D-6E8A-4147-A177-3AD203B41FA5}">
                      <a16:colId xmlns:a16="http://schemas.microsoft.com/office/drawing/2014/main" val="1071487177"/>
                    </a:ext>
                  </a:extLst>
                </a:gridCol>
                <a:gridCol w="2112810">
                  <a:extLst>
                    <a:ext uri="{9D8B030D-6E8A-4147-A177-3AD203B41FA5}">
                      <a16:colId xmlns:a16="http://schemas.microsoft.com/office/drawing/2014/main" val="1317047812"/>
                    </a:ext>
                  </a:extLst>
                </a:gridCol>
                <a:gridCol w="1306174">
                  <a:extLst>
                    <a:ext uri="{9D8B030D-6E8A-4147-A177-3AD203B41FA5}">
                      <a16:colId xmlns:a16="http://schemas.microsoft.com/office/drawing/2014/main" val="9960984"/>
                    </a:ext>
                  </a:extLst>
                </a:gridCol>
                <a:gridCol w="2318564">
                  <a:extLst>
                    <a:ext uri="{9D8B030D-6E8A-4147-A177-3AD203B41FA5}">
                      <a16:colId xmlns:a16="http://schemas.microsoft.com/office/drawing/2014/main" val="3778038803"/>
                    </a:ext>
                  </a:extLst>
                </a:gridCol>
                <a:gridCol w="1886584">
                  <a:extLst>
                    <a:ext uri="{9D8B030D-6E8A-4147-A177-3AD203B41FA5}">
                      <a16:colId xmlns:a16="http://schemas.microsoft.com/office/drawing/2014/main" val="2527223226"/>
                    </a:ext>
                  </a:extLst>
                </a:gridCol>
                <a:gridCol w="1804693">
                  <a:extLst>
                    <a:ext uri="{9D8B030D-6E8A-4147-A177-3AD203B41FA5}">
                      <a16:colId xmlns:a16="http://schemas.microsoft.com/office/drawing/2014/main" val="2544920074"/>
                    </a:ext>
                  </a:extLst>
                </a:gridCol>
              </a:tblGrid>
              <a:tr h="927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Алгоритм формирования (формула)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Базовые показатели (используемые в формуле)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сбора информации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val="3465384477"/>
                  </a:ext>
                </a:extLst>
              </a:tr>
              <a:tr h="112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родителей, обратившихся в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val="104968468"/>
                  </a:ext>
                </a:extLst>
              </a:tr>
              <a:tr h="112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охваченных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которым адресована консультативная помощь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val="2221966927"/>
                  </a:ext>
                </a:extLst>
              </a:tr>
              <a:tr h="112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1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всех форм обращений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обращений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</a:t>
                      </a:r>
                    </a:p>
                    <a:p>
                      <a:pPr indent="50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отзыв родителя посредством google-формы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val="1578754276"/>
                  </a:ext>
                </a:extLst>
              </a:tr>
              <a:tr h="985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 о работе КЦ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шт.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Суммарное количество положительных отзывов родителей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положительных отзывов</a:t>
                      </a:r>
                    </a:p>
                  </a:txBody>
                  <a:tcPr marL="27861" marR="27861" marT="45835" marB="458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мониторинг, отзыв родителя посредством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google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-формы</a:t>
                      </a:r>
                    </a:p>
                  </a:txBody>
                  <a:tcPr marL="27861" marR="27861" marT="45835" marB="45835" anchor="ctr"/>
                </a:tc>
                <a:extLst>
                  <a:ext uri="{0D108BD9-81ED-4DB2-BD59-A6C34878D82A}">
                    <a16:rowId xmlns:a16="http://schemas.microsoft.com/office/drawing/2014/main" val="37946269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2248" y="335789"/>
            <a:ext cx="92538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0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0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Измерение и оценка качества инновации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50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работы Выездной службы определяется следующими показателями: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1193855"/>
            <a:ext cx="905691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работы Выездной консультативной службы за 2021г.:</a:t>
            </a:r>
            <a:endParaRPr lang="ru-RU" sz="28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количество охваченных родителей – 41 чел. </a:t>
            </a:r>
            <a:endParaRPr lang="ru-RU" sz="28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количество охваченных детей  - 49 чел.</a:t>
            </a:r>
            <a:endParaRPr lang="ru-RU" sz="28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количество обращений – 49 ед.</a:t>
            </a:r>
            <a:endParaRPr lang="ru-RU" sz="2800" b="1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количество положительных отзывов о работе выездной консультативной службы – 49 шт.</a:t>
            </a:r>
            <a:endParaRPr lang="ru-RU" sz="2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691</Words>
  <Application>Microsoft Office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Tahoma</vt:lpstr>
      <vt:lpstr>Trebuchet MS</vt:lpstr>
      <vt:lpstr>Wingdings 3</vt:lpstr>
      <vt:lpstr>Аспект</vt:lpstr>
      <vt:lpstr>Документ</vt:lpstr>
      <vt:lpstr>Презентация PowerPoint</vt:lpstr>
      <vt:lpstr>Презентация PowerPoint</vt:lpstr>
      <vt:lpstr>Информационный буклет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Удовлетворенность родителей услугами Выездной консультативной службы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2022-01-13T12:32:11Z</dcterms:created>
  <dcterms:modified xsi:type="dcterms:W3CDTF">2022-01-13T13:43:42Z</dcterms:modified>
</cp:coreProperties>
</file>