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7" r:id="rId9"/>
    <p:sldId id="268" r:id="rId10"/>
    <p:sldId id="262" r:id="rId11"/>
    <p:sldId id="263" r:id="rId12"/>
    <p:sldId id="264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A3FFCD"/>
    <a:srgbClr val="00EE6C"/>
    <a:srgbClr val="AD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Когнитивный </a:t>
            </a:r>
            <a:r>
              <a:rPr lang="ru-RU" dirty="0" smtClean="0"/>
              <a:t>компонент (%)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Когнитивный компонент</c:v>
                </c:pt>
              </c:strCache>
            </c:strRef>
          </c:tx>
          <c:spPr>
            <a:solidFill>
              <a:srgbClr val="ADF2F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1 этап</c:v>
                </c:pt>
                <c:pt idx="1">
                  <c:v>2 этап</c:v>
                </c:pt>
                <c:pt idx="2">
                  <c:v>3 этап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18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E-465D-A09D-A17CD6EB5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0971008"/>
        <c:axId val="311001472"/>
        <c:axId val="0"/>
      </c:bar3DChart>
      <c:catAx>
        <c:axId val="31097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1001472"/>
        <c:crosses val="autoZero"/>
        <c:auto val="1"/>
        <c:lblAlgn val="ctr"/>
        <c:lblOffset val="100"/>
        <c:noMultiLvlLbl val="0"/>
      </c:catAx>
      <c:valAx>
        <c:axId val="31100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097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Поведенческий </a:t>
            </a:r>
            <a:r>
              <a:rPr lang="ru-RU" dirty="0" smtClean="0"/>
              <a:t>компонент (%)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07530084594304"/>
          <c:y val="0.2610984070186908"/>
          <c:w val="0.84737143590354602"/>
          <c:h val="0.577191589712457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Поведенческий компонент</c:v>
                </c:pt>
              </c:strCache>
            </c:strRef>
          </c:tx>
          <c:spPr>
            <a:solidFill>
              <a:srgbClr val="A3FF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1 этап</c:v>
                </c:pt>
                <c:pt idx="1">
                  <c:v>2 этап</c:v>
                </c:pt>
                <c:pt idx="2">
                  <c:v>3 этап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6-465D-84D5-E923D239C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0971008"/>
        <c:axId val="311001472"/>
        <c:axId val="0"/>
      </c:bar3DChart>
      <c:catAx>
        <c:axId val="31097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1001472"/>
        <c:crosses val="autoZero"/>
        <c:auto val="1"/>
        <c:lblAlgn val="ctr"/>
        <c:lblOffset val="100"/>
        <c:noMultiLvlLbl val="0"/>
      </c:catAx>
      <c:valAx>
        <c:axId val="31100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097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Эмоционально-оценочный </a:t>
            </a:r>
            <a:r>
              <a:rPr lang="ru-RU" dirty="0" smtClean="0"/>
              <a:t>компонент (%)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Эмоционально-оценочный компонент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1 этап</c:v>
                </c:pt>
                <c:pt idx="1">
                  <c:v>2 этап</c:v>
                </c:pt>
                <c:pt idx="2">
                  <c:v>3 этап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18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7-41A9-B6A6-747E1A341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0971008"/>
        <c:axId val="311001472"/>
        <c:axId val="0"/>
      </c:bar3DChart>
      <c:catAx>
        <c:axId val="31097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1001472"/>
        <c:crosses val="autoZero"/>
        <c:auto val="1"/>
        <c:lblAlgn val="ctr"/>
        <c:lblOffset val="100"/>
        <c:noMultiLvlLbl val="0"/>
      </c:catAx>
      <c:valAx>
        <c:axId val="31100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097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A33F1-07B3-44FE-9329-4142046BBB4C}" type="doc">
      <dgm:prSet loTypeId="urn:microsoft.com/office/officeart/2008/layout/VerticalCurvedList" loCatId="list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05ACFFD-C72D-4A94-B9BE-E1B31F4D4237}">
      <dgm:prSet phldrT="[Текст]" custT="1"/>
      <dgm:spPr>
        <a:solidFill>
          <a:srgbClr val="CCFFCC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МБДОУ МО г. Краснодар «Центр развития ребенка – </a:t>
          </a:r>
          <a:r>
            <a:rPr lang="ru-RU" sz="1600" b="1" dirty="0" smtClean="0">
              <a:solidFill>
                <a:schemeClr val="tx1"/>
              </a:solidFill>
            </a:rPr>
            <a:t>детский</a:t>
          </a:r>
          <a:r>
            <a:rPr lang="ru-RU" sz="1400" b="1" dirty="0" smtClean="0">
              <a:solidFill>
                <a:schemeClr val="tx1"/>
              </a:solidFill>
            </a:rPr>
            <a:t> сад № 115»</a:t>
          </a:r>
          <a:endParaRPr lang="ru-RU" sz="1400" b="1" dirty="0">
            <a:solidFill>
              <a:schemeClr val="tx1"/>
            </a:solidFill>
          </a:endParaRPr>
        </a:p>
      </dgm:t>
    </dgm:pt>
    <dgm:pt modelId="{DCBE6587-172A-4CE1-A91C-59F85CD28A7E}" type="parTrans" cxnId="{FF9BF3BD-D196-4FFA-995B-9D15B37A24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679C13-2248-496D-8E83-8C9910DF9690}" type="sibTrans" cxnId="{FF9BF3BD-D196-4FFA-995B-9D15B37A24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92EF1C-A730-4C35-8707-FE1EC8F6306E}">
      <dgm:prSet phldrT="[Текст]" custT="1"/>
      <dgm:spPr>
        <a:solidFill>
          <a:srgbClr val="CCFFCC"/>
        </a:solidFill>
      </dgm:spPr>
      <dgm:t>
        <a:bodyPr/>
        <a:lstStyle/>
        <a:p>
          <a:r>
            <a:rPr lang="ru-RU" sz="1400" b="1" smtClean="0">
              <a:solidFill>
                <a:schemeClr val="tx1"/>
              </a:solidFill>
            </a:rPr>
            <a:t>МАДОУ «Детский сад № 10 «Березка» МО Староминский район</a:t>
          </a:r>
          <a:endParaRPr lang="ru-RU" sz="1400" b="1" dirty="0">
            <a:solidFill>
              <a:schemeClr val="tx1"/>
            </a:solidFill>
          </a:endParaRPr>
        </a:p>
      </dgm:t>
    </dgm:pt>
    <dgm:pt modelId="{AE4E3BF5-1AAA-4E10-8FC2-1FD94496180E}" type="parTrans" cxnId="{C8B44D6F-8CA6-41E2-8177-EB56059B9A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32AC3F8-5927-4257-9E69-590812C7DBF0}" type="sibTrans" cxnId="{C8B44D6F-8CA6-41E2-8177-EB56059B9A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7D1E198-8CCA-45A4-A12E-90CAC08F2E6C}">
      <dgm:prSet phldrT="[Текст]" custT="1"/>
      <dgm:spPr>
        <a:solidFill>
          <a:srgbClr val="CCFFCC"/>
        </a:solidFill>
      </dgm:spPr>
      <dgm:t>
        <a:bodyPr/>
        <a:lstStyle/>
        <a:p>
          <a:r>
            <a:rPr lang="ru-RU" sz="1400" b="1" smtClean="0">
              <a:solidFill>
                <a:schemeClr val="tx1"/>
              </a:solidFill>
            </a:rPr>
            <a:t>МБДОУ МО г. Краснодар «Центр развития ребенка – детский сад № 100»</a:t>
          </a:r>
          <a:endParaRPr lang="ru-RU" sz="1400" b="1" dirty="0">
            <a:solidFill>
              <a:schemeClr val="tx1"/>
            </a:solidFill>
          </a:endParaRPr>
        </a:p>
      </dgm:t>
    </dgm:pt>
    <dgm:pt modelId="{DFA63907-2884-4C8D-8238-4D41FB6E8705}" type="parTrans" cxnId="{69D4EF23-6F6F-4A53-807D-4CB6A32774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832ED7-5AE2-4414-BAF7-557DF92C37A5}" type="sibTrans" cxnId="{69D4EF23-6F6F-4A53-807D-4CB6A32774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672907-365D-4949-96C9-0BD34D409362}">
      <dgm:prSet phldrT="[Текст]" custT="1"/>
      <dgm:spPr>
        <a:solidFill>
          <a:srgbClr val="CC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smtClean="0">
              <a:solidFill>
                <a:schemeClr val="tx1"/>
              </a:solidFill>
            </a:rPr>
            <a:t>МБДОУ МО г. Краснодар «Центр развития ребенка – детский сад № 201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smtClean="0">
              <a:solidFill>
                <a:schemeClr val="tx1"/>
              </a:solidFill>
            </a:rPr>
            <a:t>«Планета детства</a:t>
          </a:r>
          <a:r>
            <a:rPr lang="ru-RU" sz="1200" b="1" smtClean="0">
              <a:solidFill>
                <a:schemeClr val="tx1"/>
              </a:solidFill>
            </a:rPr>
            <a:t>»</a:t>
          </a:r>
          <a:endParaRPr lang="ru-RU" sz="1200" b="1" dirty="0">
            <a:solidFill>
              <a:schemeClr val="tx1"/>
            </a:solidFill>
          </a:endParaRPr>
        </a:p>
      </dgm:t>
    </dgm:pt>
    <dgm:pt modelId="{4AD104BB-919D-4D9E-8D38-0275FD9AFAF5}" type="parTrans" cxnId="{DD0F0686-D1A7-4EBC-8421-48F7585456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633ABF-B8F1-4F35-BDF6-37682E35A0C4}" type="sibTrans" cxnId="{DD0F0686-D1A7-4EBC-8421-48F7585456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17D687-60AA-4263-8C51-8FAF5FF8D929}">
      <dgm:prSet phldrT="[Текст]" custT="1"/>
      <dgm:spPr>
        <a:solidFill>
          <a:srgbClr val="CC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МДОУ детский сад комбинированного вида № 67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</a:rPr>
            <a:t>г. Сочи</a:t>
          </a:r>
          <a:endParaRPr lang="ru-RU" sz="1400" b="1" dirty="0">
            <a:solidFill>
              <a:schemeClr val="tx1"/>
            </a:solidFill>
          </a:endParaRPr>
        </a:p>
      </dgm:t>
    </dgm:pt>
    <dgm:pt modelId="{0E61D447-28EE-45AE-A416-4FAA2C3523BE}" type="parTrans" cxnId="{AAE6913F-6A77-4BD4-86A1-EC15CB75447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1C10191-5697-4260-B0A2-36BF20006354}" type="sibTrans" cxnId="{AAE6913F-6A77-4BD4-86A1-EC15CB75447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38F0B6-6F25-4BF9-82C7-DB1A88C28156}" type="pres">
      <dgm:prSet presAssocID="{133A33F1-07B3-44FE-9329-4142046BBB4C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801AFD80-9C22-4504-9B96-9688FF7BE422}" type="pres">
      <dgm:prSet presAssocID="{133A33F1-07B3-44FE-9329-4142046BBB4C}" presName="Name1" presStyleCnt="0"/>
      <dgm:spPr/>
      <dgm:t>
        <a:bodyPr/>
        <a:lstStyle/>
        <a:p>
          <a:endParaRPr lang="ru-RU"/>
        </a:p>
      </dgm:t>
    </dgm:pt>
    <dgm:pt modelId="{A5622E95-9FA0-4CB6-A739-754A2A19ABA1}" type="pres">
      <dgm:prSet presAssocID="{133A33F1-07B3-44FE-9329-4142046BBB4C}" presName="cycle" presStyleCnt="0"/>
      <dgm:spPr/>
      <dgm:t>
        <a:bodyPr/>
        <a:lstStyle/>
        <a:p>
          <a:endParaRPr lang="ru-RU"/>
        </a:p>
      </dgm:t>
    </dgm:pt>
    <dgm:pt modelId="{16DC3802-20FD-49FA-84C8-D39E6B728262}" type="pres">
      <dgm:prSet presAssocID="{133A33F1-07B3-44FE-9329-4142046BBB4C}" presName="srcNode" presStyleLbl="node1" presStyleIdx="0" presStyleCnt="5"/>
      <dgm:spPr/>
      <dgm:t>
        <a:bodyPr/>
        <a:lstStyle/>
        <a:p>
          <a:endParaRPr lang="ru-RU"/>
        </a:p>
      </dgm:t>
    </dgm:pt>
    <dgm:pt modelId="{BF6CE8CC-472D-4072-924D-FB9CA2FA81C1}" type="pres">
      <dgm:prSet presAssocID="{133A33F1-07B3-44FE-9329-4142046BBB4C}" presName="conn" presStyleLbl="parChTrans1D2" presStyleIdx="0" presStyleCnt="1"/>
      <dgm:spPr/>
      <dgm:t>
        <a:bodyPr/>
        <a:lstStyle/>
        <a:p>
          <a:endParaRPr lang="ru-RU"/>
        </a:p>
      </dgm:t>
    </dgm:pt>
    <dgm:pt modelId="{EAD48414-085C-4DEC-9AE1-658111B9D725}" type="pres">
      <dgm:prSet presAssocID="{133A33F1-07B3-44FE-9329-4142046BBB4C}" presName="extraNode" presStyleLbl="node1" presStyleIdx="0" presStyleCnt="5"/>
      <dgm:spPr/>
      <dgm:t>
        <a:bodyPr/>
        <a:lstStyle/>
        <a:p>
          <a:endParaRPr lang="ru-RU"/>
        </a:p>
      </dgm:t>
    </dgm:pt>
    <dgm:pt modelId="{8063FE3C-8A0A-43A6-A458-184B91E58FED}" type="pres">
      <dgm:prSet presAssocID="{133A33F1-07B3-44FE-9329-4142046BBB4C}" presName="dstNode" presStyleLbl="node1" presStyleIdx="0" presStyleCnt="5"/>
      <dgm:spPr/>
      <dgm:t>
        <a:bodyPr/>
        <a:lstStyle/>
        <a:p>
          <a:endParaRPr lang="ru-RU"/>
        </a:p>
      </dgm:t>
    </dgm:pt>
    <dgm:pt modelId="{FB67A15E-0757-4A07-9640-1BC60172C11E}" type="pres">
      <dgm:prSet presAssocID="{205ACFFD-C72D-4A94-B9BE-E1B31F4D4237}" presName="text_1" presStyleLbl="node1" presStyleIdx="0" presStyleCnt="5" custScaleY="145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0E768-4D76-4697-BE68-45E1EFECD5CD}" type="pres">
      <dgm:prSet presAssocID="{205ACFFD-C72D-4A94-B9BE-E1B31F4D4237}" presName="accent_1" presStyleCnt="0"/>
      <dgm:spPr/>
      <dgm:t>
        <a:bodyPr/>
        <a:lstStyle/>
        <a:p>
          <a:endParaRPr lang="ru-RU"/>
        </a:p>
      </dgm:t>
    </dgm:pt>
    <dgm:pt modelId="{6CFA5269-80D5-4697-AA1A-0D3CBE268148}" type="pres">
      <dgm:prSet presAssocID="{205ACFFD-C72D-4A94-B9BE-E1B31F4D4237}" presName="accentRepeatNode" presStyleLbl="solidFgAcc1" presStyleIdx="0" presStyleCnt="5" custLinFactY="200000" custLinFactNeighborX="-1754" custLinFactNeighborY="281559"/>
      <dgm:spPr/>
      <dgm:t>
        <a:bodyPr/>
        <a:lstStyle/>
        <a:p>
          <a:endParaRPr lang="ru-RU"/>
        </a:p>
      </dgm:t>
    </dgm:pt>
    <dgm:pt modelId="{56DB55EC-0E2C-4D21-988B-B25D3B716140}" type="pres">
      <dgm:prSet presAssocID="{0092EF1C-A730-4C35-8707-FE1EC8F6306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D9CDA-F544-470E-BF55-FA19EEEBAB80}" type="pres">
      <dgm:prSet presAssocID="{0092EF1C-A730-4C35-8707-FE1EC8F6306E}" presName="accent_2" presStyleCnt="0"/>
      <dgm:spPr/>
      <dgm:t>
        <a:bodyPr/>
        <a:lstStyle/>
        <a:p>
          <a:endParaRPr lang="ru-RU"/>
        </a:p>
      </dgm:t>
    </dgm:pt>
    <dgm:pt modelId="{FF7E93B3-773C-4D14-B046-D5FAE274F08E}" type="pres">
      <dgm:prSet presAssocID="{0092EF1C-A730-4C35-8707-FE1EC8F6306E}" presName="accentRepeatNode" presStyleLbl="solidFgAcc1" presStyleIdx="1" presStyleCnt="5" custLinFactY="161597" custLinFactNeighborX="55572" custLinFactNeighborY="200000"/>
      <dgm:spPr/>
      <dgm:t>
        <a:bodyPr/>
        <a:lstStyle/>
        <a:p>
          <a:endParaRPr lang="ru-RU"/>
        </a:p>
      </dgm:t>
    </dgm:pt>
    <dgm:pt modelId="{B3EC097D-2BFE-4D67-9B9A-01E2C92138E6}" type="pres">
      <dgm:prSet presAssocID="{B7D1E198-8CCA-45A4-A12E-90CAC08F2E6C}" presName="text_3" presStyleLbl="node1" presStyleIdx="2" presStyleCnt="5" custScaleY="147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59698-B405-42C6-AC92-F58EDF301C13}" type="pres">
      <dgm:prSet presAssocID="{B7D1E198-8CCA-45A4-A12E-90CAC08F2E6C}" presName="accent_3" presStyleCnt="0"/>
      <dgm:spPr/>
      <dgm:t>
        <a:bodyPr/>
        <a:lstStyle/>
        <a:p>
          <a:endParaRPr lang="ru-RU"/>
        </a:p>
      </dgm:t>
    </dgm:pt>
    <dgm:pt modelId="{CBFAE4A6-0C35-4BB7-BEAC-A86FCD83674F}" type="pres">
      <dgm:prSet presAssocID="{B7D1E198-8CCA-45A4-A12E-90CAC08F2E6C}" presName="accentRepeatNode" presStyleLbl="solidFgAcc1" presStyleIdx="2" presStyleCnt="5" custLinFactY="100000" custLinFactNeighborX="73166" custLinFactNeighborY="141636"/>
      <dgm:spPr/>
      <dgm:t>
        <a:bodyPr/>
        <a:lstStyle/>
        <a:p>
          <a:endParaRPr lang="ru-RU"/>
        </a:p>
      </dgm:t>
    </dgm:pt>
    <dgm:pt modelId="{D5464F30-7212-41D5-B100-9E7F07E9D3FD}" type="pres">
      <dgm:prSet presAssocID="{48672907-365D-4949-96C9-0BD34D409362}" presName="text_4" presStyleLbl="node1" presStyleIdx="3" presStyleCnt="5" custScaleX="104678" custScaleY="144927" custLinFactNeighborX="-1134" custLinFactNeighborY="11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FFB9D-DCDF-4BEA-8580-451B2B77511C}" type="pres">
      <dgm:prSet presAssocID="{48672907-365D-4949-96C9-0BD34D409362}" presName="accent_4" presStyleCnt="0"/>
      <dgm:spPr/>
      <dgm:t>
        <a:bodyPr/>
        <a:lstStyle/>
        <a:p>
          <a:endParaRPr lang="ru-RU"/>
        </a:p>
      </dgm:t>
    </dgm:pt>
    <dgm:pt modelId="{4A16FC1F-5B02-4D4F-9B78-D710E76804CB}" type="pres">
      <dgm:prSet presAssocID="{48672907-365D-4949-96C9-0BD34D409362}" presName="accentRepeatNode" presStyleLbl="solidFgAcc1" presStyleIdx="3" presStyleCnt="5" custLinFactY="21674" custLinFactNeighborX="55572" custLinFactNeighborY="100000"/>
      <dgm:spPr/>
      <dgm:t>
        <a:bodyPr/>
        <a:lstStyle/>
        <a:p>
          <a:endParaRPr lang="ru-RU"/>
        </a:p>
      </dgm:t>
    </dgm:pt>
    <dgm:pt modelId="{56AB18B5-1DBE-4789-BBD7-11CD766896F3}" type="pres">
      <dgm:prSet presAssocID="{7A17D687-60AA-4263-8C51-8FAF5FF8D929}" presName="text_5" presStyleLbl="node1" presStyleIdx="4" presStyleCnt="5" custLinFactNeighborY="6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E3603-9DBF-4663-BECF-1361700CE948}" type="pres">
      <dgm:prSet presAssocID="{7A17D687-60AA-4263-8C51-8FAF5FF8D929}" presName="accent_5" presStyleCnt="0"/>
      <dgm:spPr/>
      <dgm:t>
        <a:bodyPr/>
        <a:lstStyle/>
        <a:p>
          <a:endParaRPr lang="ru-RU"/>
        </a:p>
      </dgm:t>
    </dgm:pt>
    <dgm:pt modelId="{AB7D55AD-5F4F-44E5-8B7A-2F09AFFD2CEC}" type="pres">
      <dgm:prSet presAssocID="{7A17D687-60AA-4263-8C51-8FAF5FF8D929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FF9BF3BD-D196-4FFA-995B-9D15B37A2460}" srcId="{133A33F1-07B3-44FE-9329-4142046BBB4C}" destId="{205ACFFD-C72D-4A94-B9BE-E1B31F4D4237}" srcOrd="0" destOrd="0" parTransId="{DCBE6587-172A-4CE1-A91C-59F85CD28A7E}" sibTransId="{86679C13-2248-496D-8E83-8C9910DF9690}"/>
    <dgm:cxn modelId="{EE6C47F3-DD55-4EA0-AC5B-6093498C1F9B}" type="presOf" srcId="{0092EF1C-A730-4C35-8707-FE1EC8F6306E}" destId="{56DB55EC-0E2C-4D21-988B-B25D3B716140}" srcOrd="0" destOrd="0" presId="urn:microsoft.com/office/officeart/2008/layout/VerticalCurvedList"/>
    <dgm:cxn modelId="{DD0F0686-D1A7-4EBC-8421-48F7585456B6}" srcId="{133A33F1-07B3-44FE-9329-4142046BBB4C}" destId="{48672907-365D-4949-96C9-0BD34D409362}" srcOrd="3" destOrd="0" parTransId="{4AD104BB-919D-4D9E-8D38-0275FD9AFAF5}" sibTransId="{82633ABF-B8F1-4F35-BDF6-37682E35A0C4}"/>
    <dgm:cxn modelId="{BE3BC156-E70A-42F8-8E0F-9275E359EB4C}" type="presOf" srcId="{7A17D687-60AA-4263-8C51-8FAF5FF8D929}" destId="{56AB18B5-1DBE-4789-BBD7-11CD766896F3}" srcOrd="0" destOrd="0" presId="urn:microsoft.com/office/officeart/2008/layout/VerticalCurvedList"/>
    <dgm:cxn modelId="{AADE3A2E-332F-4E3C-9844-9D48ED6072BC}" type="presOf" srcId="{86679C13-2248-496D-8E83-8C9910DF9690}" destId="{BF6CE8CC-472D-4072-924D-FB9CA2FA81C1}" srcOrd="0" destOrd="0" presId="urn:microsoft.com/office/officeart/2008/layout/VerticalCurvedList"/>
    <dgm:cxn modelId="{289CD3DF-8F6E-4411-A31A-67765CF2BA9B}" type="presOf" srcId="{205ACFFD-C72D-4A94-B9BE-E1B31F4D4237}" destId="{FB67A15E-0757-4A07-9640-1BC60172C11E}" srcOrd="0" destOrd="0" presId="urn:microsoft.com/office/officeart/2008/layout/VerticalCurvedList"/>
    <dgm:cxn modelId="{AAE6913F-6A77-4BD4-86A1-EC15CB754471}" srcId="{133A33F1-07B3-44FE-9329-4142046BBB4C}" destId="{7A17D687-60AA-4263-8C51-8FAF5FF8D929}" srcOrd="4" destOrd="0" parTransId="{0E61D447-28EE-45AE-A416-4FAA2C3523BE}" sibTransId="{91C10191-5697-4260-B0A2-36BF20006354}"/>
    <dgm:cxn modelId="{C8B44D6F-8CA6-41E2-8177-EB56059B9A46}" srcId="{133A33F1-07B3-44FE-9329-4142046BBB4C}" destId="{0092EF1C-A730-4C35-8707-FE1EC8F6306E}" srcOrd="1" destOrd="0" parTransId="{AE4E3BF5-1AAA-4E10-8FC2-1FD94496180E}" sibTransId="{432AC3F8-5927-4257-9E69-590812C7DBF0}"/>
    <dgm:cxn modelId="{A516466B-D8E4-4FE6-91C9-2EDB34A34ADF}" type="presOf" srcId="{B7D1E198-8CCA-45A4-A12E-90CAC08F2E6C}" destId="{B3EC097D-2BFE-4D67-9B9A-01E2C92138E6}" srcOrd="0" destOrd="0" presId="urn:microsoft.com/office/officeart/2008/layout/VerticalCurvedList"/>
    <dgm:cxn modelId="{EF344FA7-A421-4794-B867-A0B85F1CB367}" type="presOf" srcId="{133A33F1-07B3-44FE-9329-4142046BBB4C}" destId="{DB38F0B6-6F25-4BF9-82C7-DB1A88C28156}" srcOrd="0" destOrd="0" presId="urn:microsoft.com/office/officeart/2008/layout/VerticalCurvedList"/>
    <dgm:cxn modelId="{AF7F966F-1319-4179-9445-C07099959B1E}" type="presOf" srcId="{48672907-365D-4949-96C9-0BD34D409362}" destId="{D5464F30-7212-41D5-B100-9E7F07E9D3FD}" srcOrd="0" destOrd="0" presId="urn:microsoft.com/office/officeart/2008/layout/VerticalCurvedList"/>
    <dgm:cxn modelId="{69D4EF23-6F6F-4A53-807D-4CB6A3277483}" srcId="{133A33F1-07B3-44FE-9329-4142046BBB4C}" destId="{B7D1E198-8CCA-45A4-A12E-90CAC08F2E6C}" srcOrd="2" destOrd="0" parTransId="{DFA63907-2884-4C8D-8238-4D41FB6E8705}" sibTransId="{84832ED7-5AE2-4414-BAF7-557DF92C37A5}"/>
    <dgm:cxn modelId="{A7D28CAE-FAA9-47C1-B502-CB89190828FB}" type="presParOf" srcId="{DB38F0B6-6F25-4BF9-82C7-DB1A88C28156}" destId="{801AFD80-9C22-4504-9B96-9688FF7BE422}" srcOrd="0" destOrd="0" presId="urn:microsoft.com/office/officeart/2008/layout/VerticalCurvedList"/>
    <dgm:cxn modelId="{4476C666-7091-4132-80D0-29FA41C53781}" type="presParOf" srcId="{801AFD80-9C22-4504-9B96-9688FF7BE422}" destId="{A5622E95-9FA0-4CB6-A739-754A2A19ABA1}" srcOrd="0" destOrd="0" presId="urn:microsoft.com/office/officeart/2008/layout/VerticalCurvedList"/>
    <dgm:cxn modelId="{969515AE-3223-42EF-96A0-049C20DBB83D}" type="presParOf" srcId="{A5622E95-9FA0-4CB6-A739-754A2A19ABA1}" destId="{16DC3802-20FD-49FA-84C8-D39E6B728262}" srcOrd="0" destOrd="0" presId="urn:microsoft.com/office/officeart/2008/layout/VerticalCurvedList"/>
    <dgm:cxn modelId="{2192A0EF-A694-4A9E-98ED-5AA852E2D0D7}" type="presParOf" srcId="{A5622E95-9FA0-4CB6-A739-754A2A19ABA1}" destId="{BF6CE8CC-472D-4072-924D-FB9CA2FA81C1}" srcOrd="1" destOrd="0" presId="urn:microsoft.com/office/officeart/2008/layout/VerticalCurvedList"/>
    <dgm:cxn modelId="{4EDDD902-C39F-4BBE-A9C2-CCB60742F07F}" type="presParOf" srcId="{A5622E95-9FA0-4CB6-A739-754A2A19ABA1}" destId="{EAD48414-085C-4DEC-9AE1-658111B9D725}" srcOrd="2" destOrd="0" presId="urn:microsoft.com/office/officeart/2008/layout/VerticalCurvedList"/>
    <dgm:cxn modelId="{8CC9B233-5542-4F02-957D-BF4064482E05}" type="presParOf" srcId="{A5622E95-9FA0-4CB6-A739-754A2A19ABA1}" destId="{8063FE3C-8A0A-43A6-A458-184B91E58FED}" srcOrd="3" destOrd="0" presId="urn:microsoft.com/office/officeart/2008/layout/VerticalCurvedList"/>
    <dgm:cxn modelId="{898728E3-317E-4697-9354-1497E3640349}" type="presParOf" srcId="{801AFD80-9C22-4504-9B96-9688FF7BE422}" destId="{FB67A15E-0757-4A07-9640-1BC60172C11E}" srcOrd="1" destOrd="0" presId="urn:microsoft.com/office/officeart/2008/layout/VerticalCurvedList"/>
    <dgm:cxn modelId="{14934C91-B782-4948-ADB4-0273481A602B}" type="presParOf" srcId="{801AFD80-9C22-4504-9B96-9688FF7BE422}" destId="{7D80E768-4D76-4697-BE68-45E1EFECD5CD}" srcOrd="2" destOrd="0" presId="urn:microsoft.com/office/officeart/2008/layout/VerticalCurvedList"/>
    <dgm:cxn modelId="{4B82C62D-524A-4101-9243-7E5E20732279}" type="presParOf" srcId="{7D80E768-4D76-4697-BE68-45E1EFECD5CD}" destId="{6CFA5269-80D5-4697-AA1A-0D3CBE268148}" srcOrd="0" destOrd="0" presId="urn:microsoft.com/office/officeart/2008/layout/VerticalCurvedList"/>
    <dgm:cxn modelId="{2D911622-7C21-4506-8869-6389A656A4D3}" type="presParOf" srcId="{801AFD80-9C22-4504-9B96-9688FF7BE422}" destId="{56DB55EC-0E2C-4D21-988B-B25D3B716140}" srcOrd="3" destOrd="0" presId="urn:microsoft.com/office/officeart/2008/layout/VerticalCurvedList"/>
    <dgm:cxn modelId="{23F0C273-1AAD-45E7-9282-D327B56497AA}" type="presParOf" srcId="{801AFD80-9C22-4504-9B96-9688FF7BE422}" destId="{DBCD9CDA-F544-470E-BF55-FA19EEEBAB80}" srcOrd="4" destOrd="0" presId="urn:microsoft.com/office/officeart/2008/layout/VerticalCurvedList"/>
    <dgm:cxn modelId="{2F8E3204-18AB-4B8F-AB60-1DE1696F6F98}" type="presParOf" srcId="{DBCD9CDA-F544-470E-BF55-FA19EEEBAB80}" destId="{FF7E93B3-773C-4D14-B046-D5FAE274F08E}" srcOrd="0" destOrd="0" presId="urn:microsoft.com/office/officeart/2008/layout/VerticalCurvedList"/>
    <dgm:cxn modelId="{08EC45F8-7D36-49F5-B1D4-754AD6AFBB1B}" type="presParOf" srcId="{801AFD80-9C22-4504-9B96-9688FF7BE422}" destId="{B3EC097D-2BFE-4D67-9B9A-01E2C92138E6}" srcOrd="5" destOrd="0" presId="urn:microsoft.com/office/officeart/2008/layout/VerticalCurvedList"/>
    <dgm:cxn modelId="{11704329-D559-4E32-829E-E9F9F601D786}" type="presParOf" srcId="{801AFD80-9C22-4504-9B96-9688FF7BE422}" destId="{CC859698-B405-42C6-AC92-F58EDF301C13}" srcOrd="6" destOrd="0" presId="urn:microsoft.com/office/officeart/2008/layout/VerticalCurvedList"/>
    <dgm:cxn modelId="{7DCAFE34-5CAE-40FF-B520-6DCBEB663907}" type="presParOf" srcId="{CC859698-B405-42C6-AC92-F58EDF301C13}" destId="{CBFAE4A6-0C35-4BB7-BEAC-A86FCD83674F}" srcOrd="0" destOrd="0" presId="urn:microsoft.com/office/officeart/2008/layout/VerticalCurvedList"/>
    <dgm:cxn modelId="{02EBA9A8-2E89-452F-979B-4041165E2896}" type="presParOf" srcId="{801AFD80-9C22-4504-9B96-9688FF7BE422}" destId="{D5464F30-7212-41D5-B100-9E7F07E9D3FD}" srcOrd="7" destOrd="0" presId="urn:microsoft.com/office/officeart/2008/layout/VerticalCurvedList"/>
    <dgm:cxn modelId="{133B4CB9-747E-4039-AD06-2552DA2A6A60}" type="presParOf" srcId="{801AFD80-9C22-4504-9B96-9688FF7BE422}" destId="{E64FFB9D-DCDF-4BEA-8580-451B2B77511C}" srcOrd="8" destOrd="0" presId="urn:microsoft.com/office/officeart/2008/layout/VerticalCurvedList"/>
    <dgm:cxn modelId="{F39DEFBC-0E2C-488C-AB16-C9B9BF411689}" type="presParOf" srcId="{E64FFB9D-DCDF-4BEA-8580-451B2B77511C}" destId="{4A16FC1F-5B02-4D4F-9B78-D710E76804CB}" srcOrd="0" destOrd="0" presId="urn:microsoft.com/office/officeart/2008/layout/VerticalCurvedList"/>
    <dgm:cxn modelId="{D868D4DE-FEB2-4634-8B3C-F33208BDC847}" type="presParOf" srcId="{801AFD80-9C22-4504-9B96-9688FF7BE422}" destId="{56AB18B5-1DBE-4789-BBD7-11CD766896F3}" srcOrd="9" destOrd="0" presId="urn:microsoft.com/office/officeart/2008/layout/VerticalCurvedList"/>
    <dgm:cxn modelId="{9378D070-B329-47D4-80DE-89AE2D894147}" type="presParOf" srcId="{801AFD80-9C22-4504-9B96-9688FF7BE422}" destId="{68CE3603-9DBF-4663-BECF-1361700CE948}" srcOrd="10" destOrd="0" presId="urn:microsoft.com/office/officeart/2008/layout/VerticalCurvedList"/>
    <dgm:cxn modelId="{ED41EEEB-044C-4A7B-B930-1C7887F55CE6}" type="presParOf" srcId="{68CE3603-9DBF-4663-BECF-1361700CE948}" destId="{AB7D55AD-5F4F-44E5-8B7A-2F09AFFD2C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CE8CC-472D-4072-924D-FB9CA2FA81C1}">
      <dsp:nvSpPr>
        <dsp:cNvPr id="0" name=""/>
        <dsp:cNvSpPr/>
      </dsp:nvSpPr>
      <dsp:spPr>
        <a:xfrm>
          <a:off x="2772211" y="-491382"/>
          <a:ext cx="6311357" cy="6311357"/>
        </a:xfrm>
        <a:prstGeom prst="blockArc">
          <a:avLst>
            <a:gd name="adj1" fmla="val 8100000"/>
            <a:gd name="adj2" fmla="val 13500000"/>
            <a:gd name="adj3" fmla="val 342"/>
          </a:avLst>
        </a:pr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7A15E-0757-4A07-9640-1BC60172C11E}">
      <dsp:nvSpPr>
        <dsp:cNvPr id="0" name=""/>
        <dsp:cNvSpPr/>
      </dsp:nvSpPr>
      <dsp:spPr>
        <a:xfrm>
          <a:off x="98056" y="480505"/>
          <a:ext cx="3243099" cy="85164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46527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МБДОУ МО г. Краснодар «Центр развития ребенка – </a:t>
          </a:r>
          <a:r>
            <a:rPr lang="ru-RU" sz="1600" b="1" kern="1200" dirty="0" smtClean="0">
              <a:solidFill>
                <a:schemeClr val="tx1"/>
              </a:solidFill>
            </a:rPr>
            <a:t>детский</a:t>
          </a:r>
          <a:r>
            <a:rPr lang="ru-RU" sz="1400" b="1" kern="1200" dirty="0" smtClean="0">
              <a:solidFill>
                <a:schemeClr val="tx1"/>
              </a:solidFill>
            </a:rPr>
            <a:t> сад № 115»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98056" y="480505"/>
        <a:ext cx="3243099" cy="851644"/>
      </dsp:txXfrm>
    </dsp:sp>
    <dsp:sp modelId="{6CFA5269-80D5-4697-AA1A-0D3CBE268148}">
      <dsp:nvSpPr>
        <dsp:cNvPr id="0" name=""/>
        <dsp:cNvSpPr/>
      </dsp:nvSpPr>
      <dsp:spPr>
        <a:xfrm>
          <a:off x="2961943" y="4068451"/>
          <a:ext cx="732721" cy="732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B55EC-0E2C-4D21-988B-B25D3B716140}">
      <dsp:nvSpPr>
        <dsp:cNvPr id="0" name=""/>
        <dsp:cNvSpPr/>
      </dsp:nvSpPr>
      <dsp:spPr>
        <a:xfrm>
          <a:off x="98056" y="1492223"/>
          <a:ext cx="2823062" cy="586176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46527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</a:rPr>
            <a:t>МАДОУ «Детский сад № 10 «Березка» МО Староминский район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98056" y="1492223"/>
        <a:ext cx="2823062" cy="586176"/>
      </dsp:txXfrm>
    </dsp:sp>
    <dsp:sp modelId="{FF7E93B3-773C-4D14-B046-D5FAE274F08E}">
      <dsp:nvSpPr>
        <dsp:cNvPr id="0" name=""/>
        <dsp:cNvSpPr/>
      </dsp:nvSpPr>
      <dsp:spPr>
        <a:xfrm>
          <a:off x="2961945" y="4068448"/>
          <a:ext cx="732721" cy="732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80320"/>
              <a:satOff val="-3227"/>
              <a:lumOff val="69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C097D-2BFE-4D67-9B9A-01E2C92138E6}">
      <dsp:nvSpPr>
        <dsp:cNvPr id="0" name=""/>
        <dsp:cNvSpPr/>
      </dsp:nvSpPr>
      <dsp:spPr>
        <a:xfrm>
          <a:off x="98056" y="2232245"/>
          <a:ext cx="2694144" cy="864100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46527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</a:rPr>
            <a:t>МБДОУ МО г. Краснодар «Центр развития ребенка – детский сад № 100»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98056" y="2232245"/>
        <a:ext cx="2694144" cy="864100"/>
      </dsp:txXfrm>
    </dsp:sp>
    <dsp:sp modelId="{CBFAE4A6-0C35-4BB7-BEAC-A86FCD83674F}">
      <dsp:nvSpPr>
        <dsp:cNvPr id="0" name=""/>
        <dsp:cNvSpPr/>
      </dsp:nvSpPr>
      <dsp:spPr>
        <a:xfrm>
          <a:off x="2961943" y="4068453"/>
          <a:ext cx="732721" cy="732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64F30-7212-41D5-B100-9E7F07E9D3FD}">
      <dsp:nvSpPr>
        <dsp:cNvPr id="0" name=""/>
        <dsp:cNvSpPr/>
      </dsp:nvSpPr>
      <dsp:spPr>
        <a:xfrm>
          <a:off x="11" y="3185193"/>
          <a:ext cx="2955125" cy="849528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465278" bIns="35560" numCol="1" spcCol="1270" anchor="ctr" anchorCtr="0">
          <a:noAutofit/>
        </a:bodyPr>
        <a:lstStyle/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smtClean="0">
              <a:solidFill>
                <a:schemeClr val="tx1"/>
              </a:solidFill>
            </a:rPr>
            <a:t>МБДОУ МО г. Краснодар «Центр развития ребенка – детский сад № 201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</a:rPr>
            <a:t>«Планета детства</a:t>
          </a:r>
          <a:r>
            <a:rPr lang="ru-RU" sz="1200" b="1" kern="1200" smtClean="0">
              <a:solidFill>
                <a:schemeClr val="tx1"/>
              </a:solidFill>
            </a:rPr>
            <a:t>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1" y="3185193"/>
        <a:ext cx="2955125" cy="849528"/>
      </dsp:txXfrm>
    </dsp:sp>
    <dsp:sp modelId="{4A16FC1F-5B02-4D4F-9B78-D710E76804CB}">
      <dsp:nvSpPr>
        <dsp:cNvPr id="0" name=""/>
        <dsp:cNvSpPr/>
      </dsp:nvSpPr>
      <dsp:spPr>
        <a:xfrm>
          <a:off x="2961945" y="4068450"/>
          <a:ext cx="732721" cy="732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240960"/>
              <a:satOff val="-9682"/>
              <a:lumOff val="207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B18B5-1DBE-4789-BBD7-11CD766896F3}">
      <dsp:nvSpPr>
        <dsp:cNvPr id="0" name=""/>
        <dsp:cNvSpPr/>
      </dsp:nvSpPr>
      <dsp:spPr>
        <a:xfrm>
          <a:off x="98056" y="4167277"/>
          <a:ext cx="3243099" cy="586176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465278" bIns="35560" numCol="1" spcCol="1270" anchor="ctr" anchorCtr="0">
          <a:noAutofit/>
        </a:bodyPr>
        <a:lstStyle/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МДОУ детский сад комбинированного вида № 67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г. Сочи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98056" y="4167277"/>
        <a:ext cx="3243099" cy="586176"/>
      </dsp:txXfrm>
    </dsp:sp>
    <dsp:sp modelId="{AB7D55AD-5F4F-44E5-8B7A-2F09AFFD2CEC}">
      <dsp:nvSpPr>
        <dsp:cNvPr id="0" name=""/>
        <dsp:cNvSpPr/>
      </dsp:nvSpPr>
      <dsp:spPr>
        <a:xfrm>
          <a:off x="2974795" y="4055903"/>
          <a:ext cx="732721" cy="732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DA95C-68A0-40BA-83A1-F6A23E286385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C890F-6D95-4B24-AFAE-07DD49E43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6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C890F-6D95-4B24-AFAE-07DD49E430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3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C890F-6D95-4B24-AFAE-07DD49E430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2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898-1914-4C3A-9461-0823C4FABAA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7C5-5E0F-4ED3-BFEB-02EB9ED07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898-1914-4C3A-9461-0823C4FABAA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7C5-5E0F-4ED3-BFEB-02EB9ED07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1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898-1914-4C3A-9461-0823C4FABAA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7C5-5E0F-4ED3-BFEB-02EB9ED07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898-1914-4C3A-9461-0823C4FABAA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7C5-5E0F-4ED3-BFEB-02EB9ED07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898-1914-4C3A-9461-0823C4FABAA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7C5-5E0F-4ED3-BFEB-02EB9ED07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898-1914-4C3A-9461-0823C4FABAA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7C5-5E0F-4ED3-BFEB-02EB9ED07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898-1914-4C3A-9461-0823C4FABAA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7C5-5E0F-4ED3-BFEB-02EB9ED07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898-1914-4C3A-9461-0823C4FABAA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7C5-5E0F-4ED3-BFEB-02EB9ED07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898-1914-4C3A-9461-0823C4FABAA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7C5-5E0F-4ED3-BFEB-02EB9ED07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898-1914-4C3A-9461-0823C4FABAA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7C5-5E0F-4ED3-BFEB-02EB9ED07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0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898-1914-4C3A-9461-0823C4FABAA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7C5-5E0F-4ED3-BFEB-02EB9ED07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EA898-1914-4C3A-9461-0823C4FABAA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97C5-5E0F-4ED3-BFEB-02EB9ED07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s178.centerstart.ru/node/41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19156"/>
            <a:ext cx="1286367" cy="135952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33650" y="190113"/>
            <a:ext cx="7632700" cy="12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 Краснодар </a:t>
            </a:r>
            <a:b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178 «Солнечный круг»</a:t>
            </a:r>
            <a:b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ctrTitle"/>
          </p:nvPr>
        </p:nvSpPr>
        <p:spPr>
          <a:xfrm>
            <a:off x="1967038" y="1500039"/>
            <a:ext cx="8739062" cy="3895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Тема проекта:</a:t>
            </a:r>
            <a:endParaRPr kumimoji="0" lang="ru-RU" sz="27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3600" b="1" i="1" kern="0" spc="1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Социальное воспитание детей дошкольного возраста средствами полисюжетной игровой </a:t>
            </a:r>
            <a:r>
              <a:rPr lang="ru-RU" sz="3600" b="1" i="1" kern="0" spc="1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700" b="1" i="1" kern="0" spc="100" dirty="0" smtClean="0">
                <a:solidFill>
                  <a:schemeClr val="tx2"/>
                </a:solidFill>
                <a:effectLst/>
                <a:latin typeface="Georgia" pitchFamily="18" charset="0"/>
                <a:cs typeface="Times New Roman" pitchFamily="18" charset="0"/>
              </a:rPr>
              <a:t/>
            </a:r>
            <a:br>
              <a:rPr lang="ru-RU" sz="2700" b="1" i="1" kern="0" spc="100" dirty="0" smtClean="0">
                <a:solidFill>
                  <a:schemeClr val="tx2"/>
                </a:solidFill>
                <a:effectLst/>
                <a:latin typeface="Georgia" pitchFamily="18" charset="0"/>
                <a:cs typeface="Times New Roman" pitchFamily="18" charset="0"/>
              </a:rPr>
            </a:br>
            <a:r>
              <a:rPr lang="ru-RU" sz="2700" b="1" i="1" kern="0" spc="100" dirty="0" smtClean="0">
                <a:solidFill>
                  <a:schemeClr val="tx2"/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endParaRPr kumimoji="0" lang="ru-RU" sz="2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20200" y="6446183"/>
            <a:ext cx="2971800" cy="4118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178      Слайд 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750" y="4795599"/>
            <a:ext cx="433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Наталья Эдуардовна,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МАДОУ МО г. Краснодар «Детский сад № 178 «Солнечный круг»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91" y="28226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Образовательно-игровые комплексы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20200" y="6446183"/>
            <a:ext cx="2971800" cy="4118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178      Слайд 9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5839" y="2565794"/>
            <a:ext cx="3402623" cy="870438"/>
          </a:xfrm>
          <a:prstGeom prst="roundRect">
            <a:avLst/>
          </a:prstGeom>
          <a:solidFill>
            <a:srgbClr val="A3FFC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Супермаркеты и магазины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03480" y="4042080"/>
            <a:ext cx="3402623" cy="870438"/>
          </a:xfrm>
          <a:prstGeom prst="roundRect">
            <a:avLst/>
          </a:prstGeom>
          <a:solidFill>
            <a:srgbClr val="A3FFC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03480" y="1382479"/>
            <a:ext cx="3402623" cy="870438"/>
          </a:xfrm>
          <a:prstGeom prst="roundRect">
            <a:avLst/>
          </a:prstGeom>
          <a:solidFill>
            <a:srgbClr val="A3FFC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дом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5587" y="4042080"/>
            <a:ext cx="3402623" cy="870438"/>
          </a:xfrm>
          <a:prstGeom prst="roundRect">
            <a:avLst/>
          </a:prstGeom>
          <a:solidFill>
            <a:srgbClr val="A3FFC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 и больницы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41373" y="4042080"/>
            <a:ext cx="3402623" cy="870438"/>
          </a:xfrm>
          <a:prstGeom prst="roundRect">
            <a:avLst/>
          </a:prstGeom>
          <a:solidFill>
            <a:srgbClr val="A3FFC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 и театры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3778" y="5518366"/>
            <a:ext cx="3402623" cy="870438"/>
          </a:xfrm>
          <a:prstGeom prst="roundRect">
            <a:avLst/>
          </a:prstGeom>
          <a:solidFill>
            <a:srgbClr val="A3FFC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Полиция и МЧС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96050" y="2565794"/>
            <a:ext cx="3402623" cy="870438"/>
          </a:xfrm>
          <a:prstGeom prst="roundRect">
            <a:avLst/>
          </a:prstGeom>
          <a:solidFill>
            <a:srgbClr val="A3FFC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Ателье и почта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43808" y="5518366"/>
            <a:ext cx="3402623" cy="870438"/>
          </a:xfrm>
          <a:prstGeom prst="roundRect">
            <a:avLst/>
          </a:prstGeom>
          <a:solidFill>
            <a:srgbClr val="A3FFC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Стадионы и спортивные площадки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диагностического мониторинга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26369551"/>
              </p:ext>
            </p:extLst>
          </p:nvPr>
        </p:nvGraphicFramePr>
        <p:xfrm>
          <a:off x="353380" y="1462088"/>
          <a:ext cx="4364360" cy="274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9220200" y="6446183"/>
            <a:ext cx="2971800" cy="4118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178      Слайд 10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66414777"/>
              </p:ext>
            </p:extLst>
          </p:nvPr>
        </p:nvGraphicFramePr>
        <p:xfrm>
          <a:off x="3695700" y="4116976"/>
          <a:ext cx="4364360" cy="274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79862339"/>
              </p:ext>
            </p:extLst>
          </p:nvPr>
        </p:nvGraphicFramePr>
        <p:xfrm>
          <a:off x="6772275" y="1462088"/>
          <a:ext cx="4364360" cy="274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95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1829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и апробация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деятельности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21215396"/>
              </p:ext>
            </p:extLst>
          </p:nvPr>
        </p:nvGraphicFramePr>
        <p:xfrm>
          <a:off x="838200" y="1585033"/>
          <a:ext cx="37503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4619140" y="2511548"/>
            <a:ext cx="2947624" cy="2664296"/>
          </a:xfrm>
          <a:prstGeom prst="ellipse">
            <a:avLst/>
          </a:prstGeom>
          <a:solidFill>
            <a:srgbClr val="ADF2F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МАДОУ МО г. Краснодар «Детский сад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№ 178 «Солнечный круг»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738427" y="665603"/>
            <a:ext cx="10272298" cy="6827718"/>
            <a:chOff x="1490232" y="710466"/>
            <a:chExt cx="10272298" cy="6827718"/>
          </a:xfrm>
        </p:grpSpPr>
        <p:sp>
          <p:nvSpPr>
            <p:cNvPr id="35" name="Арка 34"/>
            <p:cNvSpPr/>
            <p:nvPr/>
          </p:nvSpPr>
          <p:spPr>
            <a:xfrm>
              <a:off x="1490232" y="710466"/>
              <a:ext cx="6827718" cy="6827718"/>
            </a:xfrm>
            <a:prstGeom prst="blockArc">
              <a:avLst>
                <a:gd name="adj1" fmla="val 18900000"/>
                <a:gd name="adj2" fmla="val 2700000"/>
                <a:gd name="adj3" fmla="val 316"/>
              </a:avLst>
            </a:prstGeom>
            <a:sp3d z="-40000" prstMaterial="matte"/>
          </p:spPr>
          <p:style>
            <a:lnRef idx="2">
              <a:schemeClr val="accent6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олилиния 35"/>
            <p:cNvSpPr/>
            <p:nvPr/>
          </p:nvSpPr>
          <p:spPr>
            <a:xfrm>
              <a:off x="7632318" y="1855366"/>
              <a:ext cx="4130211" cy="533991"/>
            </a:xfrm>
            <a:custGeom>
              <a:avLst/>
              <a:gdLst>
                <a:gd name="connsiteX0" fmla="*/ 0 w 4130211"/>
                <a:gd name="connsiteY0" fmla="*/ 0 h 533991"/>
                <a:gd name="connsiteX1" fmla="*/ 4130211 w 4130211"/>
                <a:gd name="connsiteY1" fmla="*/ 0 h 533991"/>
                <a:gd name="connsiteX2" fmla="*/ 4130211 w 4130211"/>
                <a:gd name="connsiteY2" fmla="*/ 533991 h 533991"/>
                <a:gd name="connsiteX3" fmla="*/ 0 w 4130211"/>
                <a:gd name="connsiteY3" fmla="*/ 533991 h 533991"/>
                <a:gd name="connsiteX4" fmla="*/ 0 w 4130211"/>
                <a:gd name="connsiteY4" fmla="*/ 0 h 53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0211" h="533991">
                  <a:moveTo>
                    <a:pt x="0" y="0"/>
                  </a:moveTo>
                  <a:lnTo>
                    <a:pt x="4130211" y="0"/>
                  </a:lnTo>
                  <a:lnTo>
                    <a:pt x="4130211" y="533991"/>
                  </a:lnTo>
                  <a:lnTo>
                    <a:pt x="0" y="533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3856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МАДОУ МО г. Краснодар «Центр развития ребенка-детский сад № 200»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7303553" y="1755089"/>
              <a:ext cx="667489" cy="667489"/>
            </a:xfrm>
            <a:prstGeom prst="ellipse">
              <a:avLst/>
            </a:prstGeom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олилиния 37"/>
            <p:cNvSpPr/>
            <p:nvPr/>
          </p:nvSpPr>
          <p:spPr>
            <a:xfrm>
              <a:off x="8071563" y="2656252"/>
              <a:ext cx="3690966" cy="533991"/>
            </a:xfrm>
            <a:custGeom>
              <a:avLst/>
              <a:gdLst>
                <a:gd name="connsiteX0" fmla="*/ 0 w 3690966"/>
                <a:gd name="connsiteY0" fmla="*/ 0 h 533991"/>
                <a:gd name="connsiteX1" fmla="*/ 3690966 w 3690966"/>
                <a:gd name="connsiteY1" fmla="*/ 0 h 533991"/>
                <a:gd name="connsiteX2" fmla="*/ 3690966 w 3690966"/>
                <a:gd name="connsiteY2" fmla="*/ 533991 h 533991"/>
                <a:gd name="connsiteX3" fmla="*/ 0 w 3690966"/>
                <a:gd name="connsiteY3" fmla="*/ 533991 h 533991"/>
                <a:gd name="connsiteX4" fmla="*/ 0 w 3690966"/>
                <a:gd name="connsiteY4" fmla="*/ 0 h 53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966" h="533991">
                  <a:moveTo>
                    <a:pt x="0" y="0"/>
                  </a:moveTo>
                  <a:lnTo>
                    <a:pt x="3690966" y="0"/>
                  </a:lnTo>
                  <a:lnTo>
                    <a:pt x="3690966" y="533991"/>
                  </a:lnTo>
                  <a:lnTo>
                    <a:pt x="0" y="533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3856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МАДОУ МО г. Краснодар «Детский сад № 113»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8272419" y="3457139"/>
              <a:ext cx="3490111" cy="533991"/>
            </a:xfrm>
            <a:custGeom>
              <a:avLst/>
              <a:gdLst>
                <a:gd name="connsiteX0" fmla="*/ 0 w 3490111"/>
                <a:gd name="connsiteY0" fmla="*/ 0 h 533991"/>
                <a:gd name="connsiteX1" fmla="*/ 3490111 w 3490111"/>
                <a:gd name="connsiteY1" fmla="*/ 0 h 533991"/>
                <a:gd name="connsiteX2" fmla="*/ 3490111 w 3490111"/>
                <a:gd name="connsiteY2" fmla="*/ 533991 h 533991"/>
                <a:gd name="connsiteX3" fmla="*/ 0 w 3490111"/>
                <a:gd name="connsiteY3" fmla="*/ 533991 h 533991"/>
                <a:gd name="connsiteX4" fmla="*/ 0 w 3490111"/>
                <a:gd name="connsiteY4" fmla="*/ 0 h 53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0111" h="533991">
                  <a:moveTo>
                    <a:pt x="0" y="0"/>
                  </a:moveTo>
                  <a:lnTo>
                    <a:pt x="3490111" y="0"/>
                  </a:lnTo>
                  <a:lnTo>
                    <a:pt x="3490111" y="533991"/>
                  </a:lnTo>
                  <a:lnTo>
                    <a:pt x="0" y="533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3856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МБДОУ МО г. Краснодар «Детский сад № 123»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8272419" y="4257518"/>
              <a:ext cx="3490111" cy="533991"/>
            </a:xfrm>
            <a:custGeom>
              <a:avLst/>
              <a:gdLst>
                <a:gd name="connsiteX0" fmla="*/ 0 w 3490111"/>
                <a:gd name="connsiteY0" fmla="*/ 0 h 533991"/>
                <a:gd name="connsiteX1" fmla="*/ 3490111 w 3490111"/>
                <a:gd name="connsiteY1" fmla="*/ 0 h 533991"/>
                <a:gd name="connsiteX2" fmla="*/ 3490111 w 3490111"/>
                <a:gd name="connsiteY2" fmla="*/ 533991 h 533991"/>
                <a:gd name="connsiteX3" fmla="*/ 0 w 3490111"/>
                <a:gd name="connsiteY3" fmla="*/ 533991 h 533991"/>
                <a:gd name="connsiteX4" fmla="*/ 0 w 3490111"/>
                <a:gd name="connsiteY4" fmla="*/ 0 h 53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0111" h="533991">
                  <a:moveTo>
                    <a:pt x="0" y="0"/>
                  </a:moveTo>
                  <a:lnTo>
                    <a:pt x="3490111" y="0"/>
                  </a:lnTo>
                  <a:lnTo>
                    <a:pt x="3490111" y="533991"/>
                  </a:lnTo>
                  <a:lnTo>
                    <a:pt x="0" y="533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3856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smtClean="0">
                  <a:solidFill>
                    <a:schemeClr val="tx1"/>
                  </a:solidFill>
                </a:rPr>
                <a:t>МБДОУ МО г. Краснодар «Детский сад № 202»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8071563" y="5058405"/>
              <a:ext cx="3690966" cy="533991"/>
            </a:xfrm>
            <a:custGeom>
              <a:avLst/>
              <a:gdLst>
                <a:gd name="connsiteX0" fmla="*/ 0 w 3690966"/>
                <a:gd name="connsiteY0" fmla="*/ 0 h 533991"/>
                <a:gd name="connsiteX1" fmla="*/ 3690966 w 3690966"/>
                <a:gd name="connsiteY1" fmla="*/ 0 h 533991"/>
                <a:gd name="connsiteX2" fmla="*/ 3690966 w 3690966"/>
                <a:gd name="connsiteY2" fmla="*/ 533991 h 533991"/>
                <a:gd name="connsiteX3" fmla="*/ 0 w 3690966"/>
                <a:gd name="connsiteY3" fmla="*/ 533991 h 533991"/>
                <a:gd name="connsiteX4" fmla="*/ 0 w 3690966"/>
                <a:gd name="connsiteY4" fmla="*/ 0 h 53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966" h="533991">
                  <a:moveTo>
                    <a:pt x="0" y="0"/>
                  </a:moveTo>
                  <a:lnTo>
                    <a:pt x="3690966" y="0"/>
                  </a:lnTo>
                  <a:lnTo>
                    <a:pt x="3690966" y="533991"/>
                  </a:lnTo>
                  <a:lnTo>
                    <a:pt x="0" y="533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3856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МАДОУ МО г. Краснодар «Центр – детский сад № 181»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7632318" y="5859291"/>
              <a:ext cx="4130211" cy="533991"/>
            </a:xfrm>
            <a:custGeom>
              <a:avLst/>
              <a:gdLst>
                <a:gd name="connsiteX0" fmla="*/ 0 w 4130211"/>
                <a:gd name="connsiteY0" fmla="*/ 0 h 533991"/>
                <a:gd name="connsiteX1" fmla="*/ 4130211 w 4130211"/>
                <a:gd name="connsiteY1" fmla="*/ 0 h 533991"/>
                <a:gd name="connsiteX2" fmla="*/ 4130211 w 4130211"/>
                <a:gd name="connsiteY2" fmla="*/ 533991 h 533991"/>
                <a:gd name="connsiteX3" fmla="*/ 0 w 4130211"/>
                <a:gd name="connsiteY3" fmla="*/ 533991 h 533991"/>
                <a:gd name="connsiteX4" fmla="*/ 0 w 4130211"/>
                <a:gd name="connsiteY4" fmla="*/ 0 h 53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0211" h="533991">
                  <a:moveTo>
                    <a:pt x="0" y="0"/>
                  </a:moveTo>
                  <a:lnTo>
                    <a:pt x="4130211" y="0"/>
                  </a:lnTo>
                  <a:lnTo>
                    <a:pt x="4130211" y="533991"/>
                  </a:lnTo>
                  <a:lnTo>
                    <a:pt x="0" y="533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3856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МБДОУ МО г. Краснодар «Детский сад № 85»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9220200" y="6446183"/>
            <a:ext cx="2971800" cy="4118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178      Слайд 11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19156"/>
            <a:ext cx="1286367" cy="135952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33650" y="190113"/>
            <a:ext cx="7632700" cy="12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 Краснодар </a:t>
            </a:r>
            <a:b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178 «Солнечный круг»</a:t>
            </a:r>
            <a:b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ctrTitle"/>
          </p:nvPr>
        </p:nvSpPr>
        <p:spPr>
          <a:xfrm>
            <a:off x="1967038" y="1500039"/>
            <a:ext cx="8739062" cy="3895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Тема проекта:</a:t>
            </a:r>
            <a:endParaRPr kumimoji="0" lang="ru-RU" sz="27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3600" b="1" i="1" kern="0" spc="1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Социальное воспитание детей дошкольного возраста средствами полисюжетной игровой </a:t>
            </a:r>
            <a:r>
              <a:rPr lang="ru-RU" sz="3600" b="1" i="1" kern="0" spc="1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700" b="1" i="1" kern="0" spc="100" dirty="0" smtClean="0">
                <a:solidFill>
                  <a:schemeClr val="tx2"/>
                </a:solidFill>
                <a:effectLst/>
                <a:latin typeface="Georgia" pitchFamily="18" charset="0"/>
                <a:cs typeface="Times New Roman" pitchFamily="18" charset="0"/>
              </a:rPr>
              <a:t/>
            </a:r>
            <a:br>
              <a:rPr lang="ru-RU" sz="2700" b="1" i="1" kern="0" spc="100" dirty="0" smtClean="0">
                <a:solidFill>
                  <a:schemeClr val="tx2"/>
                </a:solidFill>
                <a:effectLst/>
                <a:latin typeface="Georgia" pitchFamily="18" charset="0"/>
                <a:cs typeface="Times New Roman" pitchFamily="18" charset="0"/>
              </a:rPr>
            </a:br>
            <a:r>
              <a:rPr lang="ru-RU" sz="2700" b="1" i="1" kern="0" spc="100" dirty="0" smtClean="0">
                <a:solidFill>
                  <a:schemeClr val="tx2"/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endParaRPr kumimoji="0" lang="ru-RU" sz="2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20200" y="6446183"/>
            <a:ext cx="2971800" cy="4118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178      Слайд 12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750" y="4795599"/>
            <a:ext cx="433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Наталья Эдуардовна,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МАДОУ МО г. Краснодар «Детский сад № 178 «Солнечный круг»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608" y="2978794"/>
            <a:ext cx="10075985" cy="6506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20200" y="6446183"/>
            <a:ext cx="2971800" cy="4118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178      Слайд 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92898" y="1003763"/>
            <a:ext cx="8915400" cy="1688124"/>
          </a:xfrm>
          <a:prstGeom prst="round2DiagRect">
            <a:avLst/>
          </a:prstGeom>
          <a:solidFill>
            <a:srgbClr val="A3FFC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социального воспитания дошкольников с использованием технологии игровой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полисюжетной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182237" y="3886011"/>
            <a:ext cx="9536723" cy="2303585"/>
          </a:xfrm>
          <a:prstGeom prst="round2DiagRect">
            <a:avLst/>
          </a:prstGeom>
          <a:solidFill>
            <a:srgbClr val="A3FFC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апробация технологии социального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включающей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занятия с дошкольником,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микроигры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режиссерские игры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полисюжетную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12608" y="75888"/>
            <a:ext cx="10075985" cy="65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36821" y="79462"/>
            <a:ext cx="7543800" cy="5935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социального воспитания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79531" y="782142"/>
            <a:ext cx="7200800" cy="99067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ОБУЧАЮЩИХ ЗАНЯТИЙ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9673" y="1988840"/>
            <a:ext cx="7200800" cy="1512168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МИКРОИГР, НАПРАВЛЕННЫХ НА ОСОЗНАНИЕ ПОЛУЧЕННЫХ СОЦИАЛЬНЫХ ЗНАНИЙ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36821" y="3717032"/>
            <a:ext cx="7200800" cy="108012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ПОЛИСЮЖЕТНОЙ ИГРЫ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57827" y="5013176"/>
            <a:ext cx="7200800" cy="108012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ИГРОВАЯ ДЕЯТЕЛЬНОСТЬ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20200" y="6446183"/>
            <a:ext cx="2971800" cy="4118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178      Слайд 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социального воспитания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областям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40664" y="1325563"/>
            <a:ext cx="8372819" cy="5068486"/>
            <a:chOff x="1151620" y="874999"/>
            <a:chExt cx="6984776" cy="4288651"/>
          </a:xfrm>
        </p:grpSpPr>
        <p:sp>
          <p:nvSpPr>
            <p:cNvPr id="6" name="Овал 5"/>
            <p:cNvSpPr/>
            <p:nvPr/>
          </p:nvSpPr>
          <p:spPr>
            <a:xfrm>
              <a:off x="1151620" y="1165821"/>
              <a:ext cx="6984776" cy="3744416"/>
            </a:xfrm>
            <a:prstGeom prst="ellipse">
              <a:avLst/>
            </a:prstGeom>
            <a:gradFill>
              <a:gsLst>
                <a:gs pos="0">
                  <a:srgbClr val="CCFFCC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691680" y="874999"/>
              <a:ext cx="2736304" cy="2016224"/>
            </a:xfrm>
            <a:prstGeom prst="roundRect">
              <a:avLst/>
            </a:prstGeom>
            <a:solidFill>
              <a:srgbClr val="CCFF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БЕЗОПАСНОСТЬ</a:t>
              </a:r>
              <a:endParaRPr lang="ru-RU" sz="2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849369" y="899712"/>
              <a:ext cx="2736304" cy="2016224"/>
            </a:xfrm>
            <a:prstGeom prst="roundRect">
              <a:avLst/>
            </a:prstGeom>
            <a:solidFill>
              <a:srgbClr val="CCFF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ТРУД</a:t>
              </a:r>
              <a:endParaRPr lang="ru-RU" sz="2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691680" y="3133156"/>
              <a:ext cx="2736304" cy="2016224"/>
            </a:xfrm>
            <a:prstGeom prst="roundRect">
              <a:avLst/>
            </a:prstGeom>
            <a:solidFill>
              <a:srgbClr val="CCFF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</a:t>
              </a:r>
              <a:endParaRPr lang="ru-RU" sz="2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849369" y="3147426"/>
              <a:ext cx="2736304" cy="2016224"/>
            </a:xfrm>
            <a:prstGeom prst="roundRect">
              <a:avLst/>
            </a:prstGeom>
            <a:solidFill>
              <a:srgbClr val="CCFF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ДОСУГ</a:t>
              </a:r>
              <a:endParaRPr lang="ru-RU" sz="2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327220" y="2317949"/>
              <a:ext cx="2633576" cy="1440160"/>
            </a:xfrm>
            <a:prstGeom prst="ellipse">
              <a:avLst/>
            </a:prstGeom>
            <a:solidFill>
              <a:srgbClr val="ADF2F5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СОЦИАЛЬНЫЕ ОБЛАСТИ</a:t>
              </a:r>
              <a:endParaRPr lang="ru-RU" sz="2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9220200" y="6446183"/>
            <a:ext cx="2971800" cy="4118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178      Слайд 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0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инновационной деятельности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20200" y="6446183"/>
            <a:ext cx="2971800" cy="4118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178      Слайд 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9700" y="1257300"/>
            <a:ext cx="3552600" cy="505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165" y="5861408"/>
            <a:ext cx="2214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Ссылка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инновационной деятельности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908" y="1274358"/>
            <a:ext cx="3600000" cy="2545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682" y="3900871"/>
            <a:ext cx="3600000" cy="2545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085" y="3900871"/>
            <a:ext cx="3600000" cy="2545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085" y="1274358"/>
            <a:ext cx="3600000" cy="25453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9220200" y="6446183"/>
            <a:ext cx="2971800" cy="4118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178      Слайд 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технологической карты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20200" y="6446183"/>
            <a:ext cx="2971800" cy="4118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178      Слайд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99" y="1102199"/>
            <a:ext cx="7920000" cy="5567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524" y="2712710"/>
            <a:ext cx="3600000" cy="2346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655152" y="3201946"/>
            <a:ext cx="2930487" cy="205281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ходом циркового представления и участниками циркового представления.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88953" y="2427762"/>
            <a:ext cx="3130100" cy="3724275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тение художественной литературы;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бсуждение иллюстраций;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рассказов.</a:t>
            </a:r>
          </a:p>
        </p:txBody>
      </p:sp>
    </p:spTree>
    <p:extLst>
      <p:ext uri="{BB962C8B-B14F-4D97-AF65-F5344CB8AC3E}">
        <p14:creationId xmlns:p14="http://schemas.microsoft.com/office/powerpoint/2010/main" val="13633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20200" y="6446183"/>
            <a:ext cx="2971800" cy="4118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178      Слайд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287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технологической карты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5" y="1108260"/>
            <a:ext cx="7920000" cy="5555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3900" y="3757695"/>
            <a:ext cx="2880000" cy="23710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-3048000" y="-1714500"/>
            <a:ext cx="3600000" cy="202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3900" y="1485721"/>
            <a:ext cx="3600000" cy="19545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552000" y="2493692"/>
            <a:ext cx="2980094" cy="2784362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умения правильного поведения в цирке, закрепить социальные представления о цирковом представлении, профессиях, мастерстве и достижениях цирковых артистов.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57915" y="2493692"/>
            <a:ext cx="2643015" cy="2918106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Микроигры: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кассе»;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«Чудо-фокусы»;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«Конферансье»;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«Дрессировщики»;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клоуны»;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«Гимнасты»;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«Трюкачи».</a:t>
            </a:r>
          </a:p>
        </p:txBody>
      </p:sp>
    </p:spTree>
    <p:extLst>
      <p:ext uri="{BB962C8B-B14F-4D97-AF65-F5344CB8AC3E}">
        <p14:creationId xmlns:p14="http://schemas.microsoft.com/office/powerpoint/2010/main" val="35880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20200" y="6446183"/>
            <a:ext cx="2971800" cy="4118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178      Слайд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287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технологической карты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3" y="1075551"/>
            <a:ext cx="7920000" cy="5620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7198" y="3884078"/>
            <a:ext cx="3600000" cy="22248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7198" y="1325563"/>
            <a:ext cx="3600000" cy="2221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516995" y="2626065"/>
            <a:ext cx="3190230" cy="2769629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навыки правильного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в цирке,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социальные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цирковом представлении, профессиях, мастерстве и достижениях цирковых артистов.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60322" y="2124687"/>
            <a:ext cx="3443653" cy="3772385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игровые площадки: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«Автобус»;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«Касса цирка»;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«Гримерная»;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«Арена»;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«Зрительный зал»;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«Видеостудия»;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«Буфет»;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«Пункт первой помощи».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567</Words>
  <Application>Microsoft Office PowerPoint</Application>
  <PresentationFormat>Широкоэкранный</PresentationFormat>
  <Paragraphs>111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Times New Roman</vt:lpstr>
      <vt:lpstr>Тема Office</vt:lpstr>
      <vt:lpstr>Тема проекта: Социальное воспитание детей дошкольного возраста средствами полисюжетной игровой деятельности   </vt:lpstr>
      <vt:lpstr>Инновационность</vt:lpstr>
      <vt:lpstr>Презентация PowerPoint</vt:lpstr>
      <vt:lpstr>Структура социального воспитания по областям</vt:lpstr>
      <vt:lpstr>Результаты инновационной деятельности</vt:lpstr>
      <vt:lpstr>Результаты инновационной деятельности</vt:lpstr>
      <vt:lpstr>Структура технологической карты</vt:lpstr>
      <vt:lpstr>Структура технологической карты</vt:lpstr>
      <vt:lpstr>Структура технологической карты</vt:lpstr>
      <vt:lpstr>Образовательно-игровые комплексы</vt:lpstr>
      <vt:lpstr>Результаты диагностического мониторинга</vt:lpstr>
      <vt:lpstr>Диссеминация и апробация результатов деятельности</vt:lpstr>
      <vt:lpstr>Тема проекта: Социальное воспитание детей дошкольного возраста средствами полисюжетной игровой деятельности  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Социальное воспитание детей дошкольного возраста средствами полисюжетной игровой деятельности  Приоритетное  направление: формирование  базовых  компетенций  как средство  социализации  личности, внедрение  стандартов дошкольного образования</dc:title>
  <dc:creator>user</dc:creator>
  <cp:lastModifiedBy>user</cp:lastModifiedBy>
  <cp:revision>31</cp:revision>
  <dcterms:created xsi:type="dcterms:W3CDTF">2021-01-21T07:43:43Z</dcterms:created>
  <dcterms:modified xsi:type="dcterms:W3CDTF">2021-02-05T12:07:22Z</dcterms:modified>
</cp:coreProperties>
</file>