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58" r:id="rId15"/>
    <p:sldId id="344" r:id="rId16"/>
    <p:sldId id="345" r:id="rId17"/>
    <p:sldId id="346" r:id="rId18"/>
    <p:sldId id="363" r:id="rId19"/>
    <p:sldId id="364" r:id="rId20"/>
    <p:sldId id="347" r:id="rId21"/>
    <p:sldId id="348" r:id="rId22"/>
    <p:sldId id="349" r:id="rId23"/>
    <p:sldId id="350" r:id="rId24"/>
    <p:sldId id="351" r:id="rId25"/>
    <p:sldId id="352" r:id="rId26"/>
    <p:sldId id="356" r:id="rId27"/>
    <p:sldId id="355" r:id="rId28"/>
    <p:sldId id="353" r:id="rId29"/>
    <p:sldId id="354" r:id="rId30"/>
    <p:sldId id="359" r:id="rId31"/>
    <p:sldId id="361" r:id="rId32"/>
    <p:sldId id="360" r:id="rId33"/>
    <p:sldId id="365" r:id="rId34"/>
    <p:sldId id="366" r:id="rId35"/>
    <p:sldId id="371" r:id="rId36"/>
    <p:sldId id="372" r:id="rId37"/>
    <p:sldId id="373" r:id="rId38"/>
    <p:sldId id="357" r:id="rId39"/>
    <p:sldId id="367" r:id="rId40"/>
    <p:sldId id="368" r:id="rId41"/>
    <p:sldId id="369" r:id="rId42"/>
    <p:sldId id="331" r:id="rId43"/>
  </p:sldIdLst>
  <p:sldSz cx="9144000" cy="6858000" type="screen4x3"/>
  <p:notesSz cx="6858000" cy="9144000"/>
  <p:custDataLst>
    <p:tags r:id="rId45"/>
  </p:custDataLst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8F"/>
    <a:srgbClr val="D1D1FF"/>
    <a:srgbClr val="E6E6FF"/>
    <a:srgbClr val="0000CC"/>
    <a:srgbClr val="FFFF99"/>
    <a:srgbClr val="66FF66"/>
    <a:srgbClr val="0000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62" autoAdjust="0"/>
    <p:restoredTop sz="94213" autoAdjust="0"/>
  </p:normalViewPr>
  <p:slideViewPr>
    <p:cSldViewPr snapToGrid="0">
      <p:cViewPr>
        <p:scale>
          <a:sx n="50" d="100"/>
          <a:sy n="50" d="100"/>
        </p:scale>
        <p:origin x="-152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5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5" Type="http://schemas.openxmlformats.org/officeDocument/2006/relationships/image" Target="../media/image74.wmf"/><Relationship Id="rId4" Type="http://schemas.openxmlformats.org/officeDocument/2006/relationships/image" Target="../media/image7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79.wmf"/><Relationship Id="rId1" Type="http://schemas.openxmlformats.org/officeDocument/2006/relationships/image" Target="../media/image78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5" Type="http://schemas.openxmlformats.org/officeDocument/2006/relationships/image" Target="../media/image99.wmf"/><Relationship Id="rId4" Type="http://schemas.openxmlformats.org/officeDocument/2006/relationships/image" Target="../media/image95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2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2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8.wmf"/><Relationship Id="rId1" Type="http://schemas.openxmlformats.org/officeDocument/2006/relationships/image" Target="../media/image10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wmf"/><Relationship Id="rId2" Type="http://schemas.openxmlformats.org/officeDocument/2006/relationships/image" Target="../media/image110.wmf"/><Relationship Id="rId1" Type="http://schemas.openxmlformats.org/officeDocument/2006/relationships/image" Target="../media/image109.wmf"/><Relationship Id="rId4" Type="http://schemas.openxmlformats.org/officeDocument/2006/relationships/image" Target="../media/image112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wmf"/><Relationship Id="rId1" Type="http://schemas.openxmlformats.org/officeDocument/2006/relationships/image" Target="../media/image113.wmf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wmf"/><Relationship Id="rId1" Type="http://schemas.openxmlformats.org/officeDocument/2006/relationships/image" Target="../media/image1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050A924-75BB-4101-B780-C6E0DDA5EA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9127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Уважаемые коллеги! Этот доклад подготовлен совместно с Михаилом Абрамовичем Ройтбергом, заместителем руководителя Федеральной комиссии по подготовке КИМ ЕГЭ по информатике и ИКТ. Мы решили объединить свои усилия для того, чтобы ответить на два вопроса:</a:t>
            </a:r>
          </a:p>
          <a:p>
            <a:r>
              <a:rPr lang="ru-RU" altLang="ru-RU" smtClean="0">
                <a:latin typeface="Arial" pitchFamily="34" charset="0"/>
              </a:rPr>
              <a:t>1) что же на самом деле требуется от ученика для того, чтобы решить задачу с системой логических уравнений?</a:t>
            </a:r>
          </a:p>
          <a:p>
            <a:r>
              <a:rPr lang="ru-RU" altLang="ru-RU" smtClean="0">
                <a:latin typeface="Arial" pitchFamily="34" charset="0"/>
              </a:rPr>
              <a:t>2) как решать такие задачи, затрачивая минимум усилий и используя максимум знаний в области математической логики.</a:t>
            </a:r>
          </a:p>
          <a:p>
            <a:r>
              <a:rPr lang="ru-RU" altLang="ru-RU" smtClean="0">
                <a:latin typeface="Arial" pitchFamily="34" charset="0"/>
              </a:rPr>
              <a:t>Развернутая версия этого доклада с множеством примеров будет вскоре напечатана в журнале «Информатика. Первое сентября».</a:t>
            </a:r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A943AB8-AA13-409D-88BE-20DA4CA56190}" type="slidenum">
              <a:rPr lang="ru-RU" altLang="ru-RU"/>
              <a:pPr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Уравнение, в левой части которого каждая скобка – это импликация соседних битов.</a:t>
            </a:r>
          </a:p>
          <a:p>
            <a:r>
              <a:rPr lang="ru-RU" altLang="ru-RU" smtClean="0">
                <a:latin typeface="Arial" pitchFamily="34" charset="0"/>
              </a:rPr>
              <a:t>Поскольку импликация равна нулю только для комбинации 1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0,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 эта комбинация не может встретиться в цепочке.</a:t>
            </a:r>
          </a:p>
          <a:p>
            <a:r>
              <a:rPr lang="ru-RU" altLang="ru-RU" smtClean="0">
                <a:latin typeface="Arial" pitchFamily="34" charset="0"/>
                <a:sym typeface="Symbol" pitchFamily="18" charset="2"/>
              </a:rPr>
              <a:t>Делаем вывод, что после первой единицы идут только единицы. А это означает, что структура любого решения такова: сначала все нули, потом все единицы.</a:t>
            </a:r>
          </a:p>
          <a:p>
            <a:r>
              <a:rPr lang="ru-RU" altLang="ru-RU" smtClean="0">
                <a:latin typeface="Arial" pitchFamily="34" charset="0"/>
                <a:sym typeface="Symbol" pitchFamily="18" charset="2"/>
              </a:rPr>
              <a:t>Для данного уравнения легко выписать все решения, их семь.</a:t>
            </a:r>
          </a:p>
          <a:p>
            <a:r>
              <a:rPr lang="ru-RU" altLang="ru-RU" smtClean="0">
                <a:latin typeface="Arial" pitchFamily="34" charset="0"/>
                <a:sym typeface="Symbol" pitchFamily="18" charset="2"/>
              </a:rPr>
              <a:t>Для уравнения с 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N 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переменными получаем 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N+1 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решение.</a:t>
            </a:r>
            <a:endParaRPr lang="ru-RU" altLang="ru-RU" smtClean="0">
              <a:latin typeface="Arial" pitchFamily="34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AB3E4FD-DB95-4CBB-BB4A-F2EA5EBB5520}" type="slidenum">
              <a:rPr lang="ru-RU" altLang="ru-RU"/>
              <a:pPr/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Уравнение, в левой части которого каждая скобка – это импликация.</a:t>
            </a:r>
          </a:p>
          <a:p>
            <a:r>
              <a:rPr lang="ru-RU" altLang="ru-RU" smtClean="0">
                <a:latin typeface="Arial" pitchFamily="34" charset="0"/>
              </a:rPr>
              <a:t>Поскольку импликация равна нулю только для комбинации 1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0,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 эта комбинация запрещена.</a:t>
            </a:r>
          </a:p>
          <a:p>
            <a:r>
              <a:rPr lang="ru-RU" altLang="ru-RU" smtClean="0">
                <a:latin typeface="Arial" pitchFamily="34" charset="0"/>
                <a:sym typeface="Symbol" pitchFamily="18" charset="2"/>
              </a:rPr>
              <a:t>Но в отличие от предыдущей задачи, первая часть в записи импликации – это логическая сумма двух предыдущих битов.</a:t>
            </a:r>
          </a:p>
          <a:p>
            <a:r>
              <a:rPr lang="ru-RU" altLang="ru-RU" smtClean="0">
                <a:latin typeface="Arial" pitchFamily="34" charset="0"/>
                <a:sym typeface="Symbol" pitchFamily="18" charset="2"/>
              </a:rPr>
              <a:t>Пусть 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x</a:t>
            </a:r>
            <a:r>
              <a:rPr lang="en-US" altLang="ru-RU" baseline="-25000" smtClean="0">
                <a:latin typeface="Arial" pitchFamily="34" charset="0"/>
                <a:sym typeface="Symbol" pitchFamily="18" charset="2"/>
              </a:rPr>
              <a:t>3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 = 0. 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Тогда сразу видим, что в правильной цепочке (которая является решением), предыдущие два бита должны быть равны нулю.</a:t>
            </a:r>
          </a:p>
          <a:p>
            <a:r>
              <a:rPr lang="ru-RU" altLang="ru-RU" smtClean="0">
                <a:latin typeface="Arial" pitchFamily="34" charset="0"/>
                <a:sym typeface="Symbol" pitchFamily="18" charset="2"/>
              </a:rPr>
              <a:t>А это означает, что решениями будут цепочки такой структуры: сначала все нули, потом все единицы.</a:t>
            </a:r>
          </a:p>
          <a:p>
            <a:r>
              <a:rPr lang="ru-RU" altLang="ru-RU" smtClean="0">
                <a:latin typeface="Arial" pitchFamily="34" charset="0"/>
                <a:sym typeface="Symbol" pitchFamily="18" charset="2"/>
              </a:rPr>
              <a:t>Как мы определили при решении предыдущей задаче, их семь.</a:t>
            </a:r>
          </a:p>
          <a:p>
            <a:r>
              <a:rPr lang="ru-RU" altLang="ru-RU" smtClean="0">
                <a:latin typeface="Arial" pitchFamily="34" charset="0"/>
                <a:sym typeface="Symbol" pitchFamily="18" charset="2"/>
              </a:rPr>
              <a:t>Однако, это правило справедливо еще для одной цепочки, где первый бит – 1, а второй – 0.</a:t>
            </a:r>
          </a:p>
          <a:p>
            <a:r>
              <a:rPr lang="ru-RU" altLang="ru-RU" smtClean="0">
                <a:latin typeface="Arial" pitchFamily="34" charset="0"/>
                <a:sym typeface="Symbol" pitchFamily="18" charset="2"/>
              </a:rPr>
              <a:t>Для уравнения с 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N 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переменными получаем 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N+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2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 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решение.</a:t>
            </a:r>
            <a:endParaRPr lang="ru-RU" altLang="ru-RU" smtClean="0">
              <a:latin typeface="Arial" pitchFamily="34" charset="0"/>
            </a:endParaRPr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68E5D95-334B-4529-AB55-E2745E310528}" type="slidenum">
              <a:rPr lang="ru-RU" altLang="ru-RU"/>
              <a:pPr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В этой задаче сомножитель – это сумма двух соседних битов. Поскольку каждая скобка должна быть равна 1, в битовой цепочке, которая является решением, запрещена комбинация 00.</a:t>
            </a:r>
          </a:p>
          <a:p>
            <a:r>
              <a:rPr lang="ru-RU" altLang="ru-RU" smtClean="0">
                <a:latin typeface="Arial" pitchFamily="34" charset="0"/>
              </a:rPr>
              <a:t>Поэтому задача сводится к тому, чтобы определить, сколько есть цепочек длиной </a:t>
            </a:r>
            <a:r>
              <a:rPr lang="en-US" altLang="ru-RU" smtClean="0">
                <a:latin typeface="Arial" pitchFamily="34" charset="0"/>
              </a:rPr>
              <a:t>N</a:t>
            </a:r>
            <a:r>
              <a:rPr lang="ru-RU" altLang="ru-RU" smtClean="0">
                <a:latin typeface="Arial" pitchFamily="34" charset="0"/>
              </a:rPr>
              <a:t>, в которых нет двух соседних нулей.</a:t>
            </a:r>
            <a:endParaRPr lang="en-US" altLang="ru-RU" smtClean="0">
              <a:latin typeface="Arial" pitchFamily="34" charset="0"/>
            </a:endParaRPr>
          </a:p>
          <a:p>
            <a:r>
              <a:rPr lang="ru-RU" altLang="ru-RU" smtClean="0">
                <a:solidFill>
                  <a:srgbClr val="FF0000"/>
                </a:solidFill>
                <a:latin typeface="Arial" pitchFamily="34" charset="0"/>
              </a:rPr>
              <a:t>Сложность этой задачи в том, как подсчитать количество решений</a:t>
            </a:r>
            <a:r>
              <a:rPr lang="en-US" altLang="ru-RU" smtClean="0">
                <a:solidFill>
                  <a:srgbClr val="FF0000"/>
                </a:solidFill>
                <a:latin typeface="Arial" pitchFamily="34" charset="0"/>
              </a:rPr>
              <a:t>.</a:t>
            </a:r>
            <a:endParaRPr lang="ru-RU" altLang="ru-RU" smtClean="0">
              <a:solidFill>
                <a:srgbClr val="FF0000"/>
              </a:solidFill>
              <a:latin typeface="Arial" pitchFamily="34" charset="0"/>
            </a:endParaRPr>
          </a:p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D977635-F54B-4646-B039-7E8BA5BC9792}" type="slidenum">
              <a:rPr lang="ru-RU" altLang="ru-RU"/>
              <a:pPr/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Начнём с простых случаев. Для </a:t>
            </a:r>
            <a:r>
              <a:rPr lang="en-US" altLang="ru-RU" smtClean="0">
                <a:latin typeface="Arial" pitchFamily="34" charset="0"/>
              </a:rPr>
              <a:t>N = 1 </a:t>
            </a:r>
            <a:r>
              <a:rPr lang="ru-RU" altLang="ru-RU" smtClean="0">
                <a:latin typeface="Arial" pitchFamily="34" charset="0"/>
              </a:rPr>
              <a:t>имеем две цепочки, для </a:t>
            </a:r>
            <a:r>
              <a:rPr lang="en-US" altLang="ru-RU" smtClean="0">
                <a:latin typeface="Arial" pitchFamily="34" charset="0"/>
              </a:rPr>
              <a:t>N = </a:t>
            </a:r>
            <a:r>
              <a:rPr lang="ru-RU" altLang="ru-RU" smtClean="0">
                <a:latin typeface="Arial" pitchFamily="34" charset="0"/>
              </a:rPr>
              <a:t>2</a:t>
            </a:r>
            <a:r>
              <a:rPr lang="en-US" altLang="ru-RU" smtClean="0">
                <a:latin typeface="Arial" pitchFamily="34" charset="0"/>
              </a:rPr>
              <a:t> – </a:t>
            </a:r>
            <a:r>
              <a:rPr lang="ru-RU" altLang="ru-RU" smtClean="0">
                <a:latin typeface="Arial" pitchFamily="34" charset="0"/>
              </a:rPr>
              <a:t>три цепочки, удовлетворяющие условию.</a:t>
            </a:r>
          </a:p>
          <a:p>
            <a:r>
              <a:rPr lang="ru-RU" altLang="ru-RU" smtClean="0">
                <a:latin typeface="Arial" pitchFamily="34" charset="0"/>
              </a:rPr>
              <a:t>Теперь рассмотрим множество всех цепочек длиной </a:t>
            </a:r>
            <a:r>
              <a:rPr lang="en-US" altLang="ru-RU" smtClean="0">
                <a:latin typeface="Arial" pitchFamily="34" charset="0"/>
              </a:rPr>
              <a:t>N. </a:t>
            </a:r>
            <a:r>
              <a:rPr lang="ru-RU" altLang="ru-RU" smtClean="0">
                <a:latin typeface="Arial" pitchFamily="34" charset="0"/>
              </a:rPr>
              <a:t>Его можно разбить на два непересекающихся подмножества – это цепочки, заканчивающиеся на 0, и цепочки, заканчивающиеся на 1.</a:t>
            </a:r>
          </a:p>
          <a:p>
            <a:r>
              <a:rPr lang="ru-RU" altLang="ru-RU" smtClean="0">
                <a:latin typeface="Arial" pitchFamily="34" charset="0"/>
              </a:rPr>
              <a:t>Если цепочка заканчивается на ноль, то рядом </a:t>
            </a:r>
            <a:r>
              <a:rPr lang="ru-RU" altLang="ru-RU" b="1" smtClean="0">
                <a:latin typeface="Arial" pitchFamily="34" charset="0"/>
              </a:rPr>
              <a:t>не</a:t>
            </a:r>
            <a:r>
              <a:rPr lang="ru-RU" altLang="ru-RU" smtClean="0">
                <a:latin typeface="Arial" pitchFamily="34" charset="0"/>
              </a:rPr>
              <a:t> может стоять второй ноль, поэтому предпоследний бит – 1. А оставшаяся цепочка длиной </a:t>
            </a:r>
            <a:r>
              <a:rPr lang="en-US" altLang="ru-RU" smtClean="0">
                <a:latin typeface="Arial" pitchFamily="34" charset="0"/>
              </a:rPr>
              <a:t>N-2 </a:t>
            </a:r>
            <a:r>
              <a:rPr lang="ru-RU" altLang="ru-RU" smtClean="0">
                <a:latin typeface="Arial" pitchFamily="34" charset="0"/>
              </a:rPr>
              <a:t>должна быть правильной, без двух нулей. Таких цепочек – </a:t>
            </a:r>
            <a:r>
              <a:rPr lang="en-US" altLang="ru-RU" smtClean="0">
                <a:latin typeface="Arial" pitchFamily="34" charset="0"/>
              </a:rPr>
              <a:t>K</a:t>
            </a:r>
            <a:r>
              <a:rPr lang="en-US" altLang="ru-RU" baseline="-25000" smtClean="0">
                <a:latin typeface="Arial" pitchFamily="34" charset="0"/>
              </a:rPr>
              <a:t>N-2</a:t>
            </a:r>
            <a:r>
              <a:rPr lang="en-US" altLang="ru-RU" smtClean="0">
                <a:latin typeface="Arial" pitchFamily="34" charset="0"/>
              </a:rPr>
              <a:t>.</a:t>
            </a:r>
          </a:p>
          <a:p>
            <a:r>
              <a:rPr lang="ru-RU" altLang="ru-RU" smtClean="0">
                <a:latin typeface="Arial" pitchFamily="34" charset="0"/>
              </a:rPr>
              <a:t>Если в конце цепочки стоит 1. В этом случае вся оставшаяся часть должна быть правильной цепочкой  длиной </a:t>
            </a:r>
            <a:r>
              <a:rPr lang="en-US" altLang="ru-RU" smtClean="0">
                <a:latin typeface="Arial" pitchFamily="34" charset="0"/>
              </a:rPr>
              <a:t>N-1, </a:t>
            </a:r>
            <a:r>
              <a:rPr lang="ru-RU" altLang="ru-RU" smtClean="0">
                <a:latin typeface="Arial" pitchFamily="34" charset="0"/>
              </a:rPr>
              <a:t>таких цепочек </a:t>
            </a:r>
            <a:r>
              <a:rPr lang="en-US" altLang="ru-RU" smtClean="0">
                <a:latin typeface="Arial" pitchFamily="34" charset="0"/>
              </a:rPr>
              <a:t>K</a:t>
            </a:r>
            <a:r>
              <a:rPr lang="en-US" altLang="ru-RU" baseline="-25000" smtClean="0">
                <a:latin typeface="Arial" pitchFamily="34" charset="0"/>
              </a:rPr>
              <a:t>N-1</a:t>
            </a:r>
            <a:r>
              <a:rPr lang="en-US" altLang="ru-RU" smtClean="0">
                <a:latin typeface="Arial" pitchFamily="34" charset="0"/>
              </a:rPr>
              <a:t>. </a:t>
            </a:r>
            <a:endParaRPr lang="ru-RU" altLang="ru-RU" smtClean="0">
              <a:latin typeface="Arial" pitchFamily="34" charset="0"/>
            </a:endParaRPr>
          </a:p>
          <a:p>
            <a:r>
              <a:rPr lang="ru-RU" altLang="ru-RU" smtClean="0">
                <a:latin typeface="Arial" pitchFamily="34" charset="0"/>
              </a:rPr>
              <a:t>Таким образом, учитывая, что два множества не пересекаются, </a:t>
            </a:r>
            <a:r>
              <a:rPr lang="en-US" altLang="ru-RU" smtClean="0">
                <a:latin typeface="Arial" pitchFamily="34" charset="0"/>
              </a:rPr>
              <a:t>K</a:t>
            </a:r>
            <a:r>
              <a:rPr lang="en-US" altLang="ru-RU" baseline="-25000" smtClean="0">
                <a:latin typeface="Arial" pitchFamily="34" charset="0"/>
              </a:rPr>
              <a:t>N</a:t>
            </a:r>
            <a:r>
              <a:rPr lang="en-US" altLang="ru-RU" smtClean="0">
                <a:latin typeface="Arial" pitchFamily="34" charset="0"/>
              </a:rPr>
              <a:t> = K</a:t>
            </a:r>
            <a:r>
              <a:rPr lang="en-US" altLang="ru-RU" baseline="-25000" smtClean="0">
                <a:latin typeface="Arial" pitchFamily="34" charset="0"/>
              </a:rPr>
              <a:t>N-1</a:t>
            </a:r>
            <a:r>
              <a:rPr lang="en-US" altLang="ru-RU" smtClean="0">
                <a:latin typeface="Arial" pitchFamily="34" charset="0"/>
              </a:rPr>
              <a:t> + K</a:t>
            </a:r>
            <a:r>
              <a:rPr lang="en-US" altLang="ru-RU" baseline="-25000" smtClean="0">
                <a:latin typeface="Arial" pitchFamily="34" charset="0"/>
              </a:rPr>
              <a:t>N-2</a:t>
            </a:r>
            <a:r>
              <a:rPr lang="en-US" altLang="ru-RU" smtClean="0">
                <a:latin typeface="Arial" pitchFamily="34" charset="0"/>
              </a:rPr>
              <a:t>. </a:t>
            </a:r>
            <a:endParaRPr lang="ru-RU" altLang="ru-RU" smtClean="0">
              <a:latin typeface="Arial" pitchFamily="34" charset="0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B02FB65-E7D5-462F-B5A0-0BDC2B3CFBC9}" type="slidenum">
              <a:rPr lang="ru-RU" altLang="ru-RU"/>
              <a:pPr/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Итак, мы получили рекуррентную формулу </a:t>
            </a:r>
            <a:r>
              <a:rPr lang="en-US" altLang="ru-RU" smtClean="0">
                <a:latin typeface="Arial" pitchFamily="34" charset="0"/>
              </a:rPr>
              <a:t>K</a:t>
            </a:r>
            <a:r>
              <a:rPr lang="en-US" altLang="ru-RU" baseline="-25000" smtClean="0">
                <a:latin typeface="Arial" pitchFamily="34" charset="0"/>
              </a:rPr>
              <a:t>N</a:t>
            </a:r>
            <a:r>
              <a:rPr lang="en-US" altLang="ru-RU" smtClean="0">
                <a:latin typeface="Arial" pitchFamily="34" charset="0"/>
              </a:rPr>
              <a:t> = K</a:t>
            </a:r>
            <a:r>
              <a:rPr lang="en-US" altLang="ru-RU" baseline="-25000" smtClean="0">
                <a:latin typeface="Arial" pitchFamily="34" charset="0"/>
              </a:rPr>
              <a:t>N-1</a:t>
            </a:r>
            <a:r>
              <a:rPr lang="en-US" altLang="ru-RU" smtClean="0">
                <a:latin typeface="Arial" pitchFamily="34" charset="0"/>
              </a:rPr>
              <a:t> + K</a:t>
            </a:r>
            <a:r>
              <a:rPr lang="en-US" altLang="ru-RU" baseline="-25000" smtClean="0">
                <a:latin typeface="Arial" pitchFamily="34" charset="0"/>
              </a:rPr>
              <a:t>N-2</a:t>
            </a:r>
            <a:r>
              <a:rPr lang="ru-RU" altLang="ru-RU" smtClean="0">
                <a:latin typeface="Arial" pitchFamily="34" charset="0"/>
              </a:rPr>
              <a:t> при начальных условиях </a:t>
            </a:r>
            <a:r>
              <a:rPr lang="en-US" altLang="ru-RU" smtClean="0">
                <a:latin typeface="Arial" pitchFamily="34" charset="0"/>
              </a:rPr>
              <a:t>K</a:t>
            </a:r>
            <a:r>
              <a:rPr lang="ru-RU" altLang="ru-RU" baseline="-25000" smtClean="0">
                <a:latin typeface="Arial" pitchFamily="34" charset="0"/>
              </a:rPr>
              <a:t>1</a:t>
            </a:r>
            <a:r>
              <a:rPr lang="en-US" altLang="ru-RU" smtClean="0">
                <a:latin typeface="Arial" pitchFamily="34" charset="0"/>
              </a:rPr>
              <a:t> = </a:t>
            </a:r>
            <a:r>
              <a:rPr lang="ru-RU" altLang="ru-RU" smtClean="0">
                <a:latin typeface="Arial" pitchFamily="34" charset="0"/>
              </a:rPr>
              <a:t>2 и </a:t>
            </a:r>
            <a:r>
              <a:rPr lang="en-US" altLang="ru-RU" smtClean="0">
                <a:latin typeface="Arial" pitchFamily="34" charset="0"/>
              </a:rPr>
              <a:t>K</a:t>
            </a:r>
            <a:r>
              <a:rPr lang="ru-RU" altLang="ru-RU" baseline="-25000" smtClean="0">
                <a:latin typeface="Arial" pitchFamily="34" charset="0"/>
              </a:rPr>
              <a:t>2</a:t>
            </a:r>
            <a:r>
              <a:rPr lang="en-US" altLang="ru-RU" smtClean="0">
                <a:latin typeface="Arial" pitchFamily="34" charset="0"/>
              </a:rPr>
              <a:t> = </a:t>
            </a:r>
            <a:r>
              <a:rPr lang="ru-RU" altLang="ru-RU" smtClean="0">
                <a:latin typeface="Arial" pitchFamily="34" charset="0"/>
              </a:rPr>
              <a:t>3.</a:t>
            </a:r>
          </a:p>
          <a:p>
            <a:r>
              <a:rPr lang="ru-RU" altLang="ru-RU" smtClean="0">
                <a:latin typeface="Arial" pitchFamily="34" charset="0"/>
              </a:rPr>
              <a:t>Обратите внимание на связь этого решения с двумя темами. которые вынесены на ЕГЭ:</a:t>
            </a:r>
          </a:p>
          <a:p>
            <a:r>
              <a:rPr lang="ru-RU" altLang="ru-RU" smtClean="0">
                <a:latin typeface="Arial" pitchFamily="34" charset="0"/>
              </a:rPr>
              <a:t>с рекурсией (встречается в задаче 11, бывшая В6), и динамическим программированием: задачи  22 (В13) и 15 (В9).</a:t>
            </a:r>
          </a:p>
          <a:p>
            <a:r>
              <a:rPr lang="ru-RU" altLang="ru-RU" smtClean="0">
                <a:latin typeface="Arial" pitchFamily="34" charset="0"/>
              </a:rPr>
              <a:t>Если приписать слева два единичных элемента последовательности, увидим, что количество решений – это члены последовательности Фибоначчи.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63F9C85-03DB-4E51-888E-39D42EA6EB40}" type="slidenum">
              <a:rPr lang="ru-RU" altLang="ru-RU"/>
              <a:pPr/>
              <a:t>14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В этой задаче тоже импликация, то есть запрещена комбинация 1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0 в каждой скобке.</a:t>
            </a:r>
          </a:p>
          <a:p>
            <a:r>
              <a:rPr lang="ru-RU" altLang="ru-RU" smtClean="0">
                <a:latin typeface="Arial" pitchFamily="34" charset="0"/>
                <a:sym typeface="Symbol" pitchFamily="18" charset="2"/>
              </a:rPr>
              <a:t>Это говорит о том, что после двух единиц следуют только единицы.</a:t>
            </a:r>
            <a:endParaRPr lang="ru-RU" altLang="ru-RU" smtClean="0">
              <a:latin typeface="Arial" pitchFamily="34" charset="0"/>
            </a:endParaRP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25818FA-BCB1-4F40-B0CD-296EB1C5D4CD}" type="slidenum">
              <a:rPr lang="ru-RU" altLang="ru-RU"/>
              <a:pPr/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Это даёт возможность определить структуру любого решения (структуру правильной битовой цепочки). Она состоит из «головы» и «хвоста», причем «хвост» состоит из одних единиц, а «голова» заканчивается на нуль и внутри неё нет двух подряд единиц.</a:t>
            </a:r>
          </a:p>
          <a:p>
            <a:r>
              <a:rPr lang="ru-RU" altLang="ru-RU" smtClean="0">
                <a:latin typeface="Arial" pitchFamily="34" charset="0"/>
              </a:rPr>
              <a:t>Пусть «голова» состоит из </a:t>
            </a:r>
            <a:r>
              <a:rPr lang="en-US" altLang="ru-RU" smtClean="0">
                <a:latin typeface="Arial" pitchFamily="34" charset="0"/>
              </a:rPr>
              <a:t>m </a:t>
            </a:r>
            <a:r>
              <a:rPr lang="ru-RU" altLang="ru-RU" smtClean="0">
                <a:latin typeface="Arial" pitchFamily="34" charset="0"/>
              </a:rPr>
              <a:t>битов, а «хвост», соответственно, из </a:t>
            </a:r>
            <a:r>
              <a:rPr lang="en-US" altLang="ru-RU" smtClean="0">
                <a:latin typeface="Arial" pitchFamily="34" charset="0"/>
              </a:rPr>
              <a:t>N-m </a:t>
            </a:r>
            <a:r>
              <a:rPr lang="ru-RU" altLang="ru-RU" smtClean="0">
                <a:latin typeface="Arial" pitchFamily="34" charset="0"/>
              </a:rPr>
              <a:t>битов.</a:t>
            </a:r>
          </a:p>
          <a:p>
            <a:r>
              <a:rPr lang="ru-RU" altLang="ru-RU" smtClean="0">
                <a:latin typeface="Arial" pitchFamily="34" charset="0"/>
              </a:rPr>
              <a:t>При </a:t>
            </a:r>
            <a:r>
              <a:rPr lang="en-US" altLang="ru-RU" smtClean="0">
                <a:latin typeface="Arial" pitchFamily="34" charset="0"/>
              </a:rPr>
              <a:t>m = 0 </a:t>
            </a:r>
            <a:r>
              <a:rPr lang="ru-RU" altLang="ru-RU" smtClean="0">
                <a:latin typeface="Arial" pitchFamily="34" charset="0"/>
              </a:rPr>
              <a:t>есть только одна голова (пустая), при </a:t>
            </a:r>
            <a:r>
              <a:rPr lang="en-US" altLang="ru-RU" smtClean="0">
                <a:latin typeface="Arial" pitchFamily="34" charset="0"/>
              </a:rPr>
              <a:t>m = 1 – </a:t>
            </a:r>
            <a:r>
              <a:rPr lang="ru-RU" altLang="ru-RU" smtClean="0">
                <a:latin typeface="Arial" pitchFamily="34" charset="0"/>
              </a:rPr>
              <a:t>тоже одна голова, состоящая из нулевого бита.</a:t>
            </a:r>
          </a:p>
          <a:p>
            <a:r>
              <a:rPr lang="ru-RU" altLang="ru-RU" smtClean="0">
                <a:latin typeface="Arial" pitchFamily="34" charset="0"/>
              </a:rPr>
              <a:t>Для больших </a:t>
            </a:r>
            <a:r>
              <a:rPr lang="en-US" altLang="ru-RU" smtClean="0">
                <a:latin typeface="Arial" pitchFamily="34" charset="0"/>
              </a:rPr>
              <a:t>m </a:t>
            </a:r>
            <a:r>
              <a:rPr lang="ru-RU" altLang="ru-RU" smtClean="0">
                <a:latin typeface="Arial" pitchFamily="34" charset="0"/>
              </a:rPr>
              <a:t>так же, как и в предыдущей задаче (где были запрещены два нуля подряд), можно доказать, что количество голов тоже определяется числами Фибоначчи.</a:t>
            </a:r>
          </a:p>
          <a:p>
            <a:r>
              <a:rPr lang="ru-RU" altLang="ru-RU" smtClean="0">
                <a:latin typeface="Arial" pitchFamily="34" charset="0"/>
              </a:rPr>
              <a:t>Поскольку длина головы может быть от 0 до </a:t>
            </a:r>
            <a:r>
              <a:rPr lang="en-US" altLang="ru-RU" smtClean="0">
                <a:latin typeface="Arial" pitchFamily="34" charset="0"/>
              </a:rPr>
              <a:t>N, </a:t>
            </a:r>
            <a:r>
              <a:rPr lang="ru-RU" altLang="ru-RU" smtClean="0">
                <a:latin typeface="Arial" pitchFamily="34" charset="0"/>
              </a:rPr>
              <a:t>нужно сложить количества голов для всех этих </a:t>
            </a:r>
            <a:r>
              <a:rPr lang="en-US" altLang="ru-RU" smtClean="0">
                <a:latin typeface="Arial" pitchFamily="34" charset="0"/>
              </a:rPr>
              <a:t>m.</a:t>
            </a:r>
          </a:p>
          <a:p>
            <a:r>
              <a:rPr lang="ru-RU" altLang="ru-RU" smtClean="0">
                <a:latin typeface="Arial" pitchFamily="34" charset="0"/>
              </a:rPr>
              <a:t>Например, для </a:t>
            </a:r>
            <a:r>
              <a:rPr lang="en-US" altLang="ru-RU" smtClean="0">
                <a:latin typeface="Arial" pitchFamily="34" charset="0"/>
              </a:rPr>
              <a:t>N = 6 </a:t>
            </a:r>
            <a:r>
              <a:rPr lang="ru-RU" altLang="ru-RU" smtClean="0">
                <a:latin typeface="Arial" pitchFamily="34" charset="0"/>
              </a:rPr>
              <a:t>получаем 33.</a:t>
            </a: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824E980-66CD-4AA5-88E5-E0F25046CF7D}" type="slidenum">
              <a:rPr lang="ru-RU" altLang="ru-RU"/>
              <a:pPr/>
              <a:t>16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Следующее уравнение – цепочка импликаций.</a:t>
            </a:r>
          </a:p>
          <a:p>
            <a:r>
              <a:rPr lang="ru-RU" altLang="ru-RU" smtClean="0">
                <a:latin typeface="Arial" pitchFamily="34" charset="0"/>
              </a:rPr>
              <a:t>Импликации выполняются слева направо, таким образом, здесь запрещена комбинация </a:t>
            </a:r>
            <a:r>
              <a:rPr lang="en-US" altLang="ru-RU" smtClean="0">
                <a:latin typeface="Arial" pitchFamily="34" charset="0"/>
              </a:rPr>
              <a:t>1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0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 на последнем шаге.</a:t>
            </a:r>
          </a:p>
          <a:p>
            <a:r>
              <a:rPr lang="ru-RU" altLang="ru-RU" smtClean="0">
                <a:latin typeface="Arial" pitchFamily="34" charset="0"/>
                <a:sym typeface="Symbol" pitchFamily="18" charset="2"/>
              </a:rPr>
              <a:t>Поскольку значение в левой части может быть равно только 1 или 0, а всего уравнение с 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N 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переменными может иметь не более 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2</a:t>
            </a:r>
            <a:r>
              <a:rPr lang="en-US" altLang="ru-RU" baseline="30000" smtClean="0">
                <a:latin typeface="Arial" pitchFamily="34" charset="0"/>
                <a:sym typeface="Symbol" pitchFamily="18" charset="2"/>
              </a:rPr>
              <a:t>N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 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решений, то количество решений для уравнения с единицей в правой части равно 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2</a:t>
            </a:r>
            <a:r>
              <a:rPr lang="en-US" altLang="ru-RU" baseline="30000" smtClean="0">
                <a:latin typeface="Arial" pitchFamily="34" charset="0"/>
                <a:sym typeface="Symbol" pitchFamily="18" charset="2"/>
              </a:rPr>
              <a:t>N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 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минус количество решений для такого же уравнения с нулем в правой части. Тогда нужно определить, сколько решений у такого уравнения. Очевидно, что для равенства левой части нулю необходимо и достаточно, чтобы последнее значение было равно нулю, а начальная часть была равна 1.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 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Тогда решений уравнения с 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N 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переменными и нулем в правой части столько же, сколько решений уравнения с 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N-1 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переменными и единицей в правой части.</a:t>
            </a:r>
          </a:p>
          <a:p>
            <a:r>
              <a:rPr lang="ru-RU" altLang="ru-RU" smtClean="0">
                <a:latin typeface="Arial" pitchFamily="34" charset="0"/>
                <a:sym typeface="Symbol" pitchFamily="18" charset="2"/>
              </a:rPr>
              <a:t>Получается рекуррентная формула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, </a:t>
            </a:r>
            <a:r>
              <a:rPr lang="ru-RU" altLang="ru-RU" smtClean="0">
                <a:latin typeface="Arial" pitchFamily="34" charset="0"/>
                <a:sym typeface="Symbol" pitchFamily="18" charset="2"/>
              </a:rPr>
              <a:t>а начальное значение определяется из решения уравнения с двумя переменными. Для него три решения, так что 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K</a:t>
            </a:r>
            <a:r>
              <a:rPr lang="en-US" altLang="ru-RU" baseline="-25000" smtClean="0">
                <a:latin typeface="Arial" pitchFamily="34" charset="0"/>
                <a:sym typeface="Symbol" pitchFamily="18" charset="2"/>
              </a:rPr>
              <a:t>2</a:t>
            </a:r>
            <a:r>
              <a:rPr lang="en-US" altLang="ru-RU" smtClean="0">
                <a:latin typeface="Arial" pitchFamily="34" charset="0"/>
                <a:sym typeface="Symbol" pitchFamily="18" charset="2"/>
              </a:rPr>
              <a:t> = 3.</a:t>
            </a:r>
            <a:endParaRPr lang="ru-RU" altLang="ru-RU" smtClean="0">
              <a:latin typeface="Arial" pitchFamily="34" charset="0"/>
            </a:endParaRP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12FF3F4-5740-4B49-BCAE-4D8132EDCF43}" type="slidenum">
              <a:rPr lang="ru-RU" altLang="ru-RU"/>
              <a:pPr/>
              <a:t>17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Рассмотрим систему логический уравнений из демо-варианта ЕГЭ-2016. </a:t>
            </a:r>
          </a:p>
          <a:p>
            <a:r>
              <a:rPr lang="ru-RU" altLang="ru-RU" smtClean="0">
                <a:latin typeface="Arial" pitchFamily="34" charset="0"/>
              </a:rPr>
              <a:t>Сразу напрашивается замена переменных. Тогда получаем систему уравнений, из которой следует, что в каждой паре соседних битов решения </a:t>
            </a:r>
            <a:r>
              <a:rPr lang="en-US" altLang="ru-RU" smtClean="0">
                <a:latin typeface="Arial" pitchFamily="34" charset="0"/>
              </a:rPr>
              <a:t>Z=z</a:t>
            </a:r>
            <a:r>
              <a:rPr lang="en-US" altLang="ru-RU" baseline="-25000" smtClean="0">
                <a:latin typeface="Arial" pitchFamily="34" charset="0"/>
              </a:rPr>
              <a:t>1</a:t>
            </a:r>
            <a:r>
              <a:rPr lang="en-US" altLang="ru-RU" smtClean="0">
                <a:latin typeface="Arial" pitchFamily="34" charset="0"/>
              </a:rPr>
              <a:t>z</a:t>
            </a:r>
            <a:r>
              <a:rPr lang="en-US" altLang="ru-RU" baseline="-25000" smtClean="0">
                <a:latin typeface="Arial" pitchFamily="34" charset="0"/>
              </a:rPr>
              <a:t>2</a:t>
            </a:r>
            <a:r>
              <a:rPr lang="en-US" altLang="ru-RU" smtClean="0">
                <a:latin typeface="Arial" pitchFamily="34" charset="0"/>
              </a:rPr>
              <a:t>…z</a:t>
            </a:r>
            <a:r>
              <a:rPr lang="en-US" altLang="ru-RU" baseline="-25000" smtClean="0">
                <a:latin typeface="Arial" pitchFamily="34" charset="0"/>
              </a:rPr>
              <a:t>9</a:t>
            </a:r>
            <a:r>
              <a:rPr lang="en-US" altLang="ru-RU" smtClean="0">
                <a:latin typeface="Arial" pitchFamily="34" charset="0"/>
              </a:rPr>
              <a:t> </a:t>
            </a:r>
            <a:r>
              <a:rPr lang="ru-RU" altLang="ru-RU" smtClean="0">
                <a:latin typeface="Arial" pitchFamily="34" charset="0"/>
              </a:rPr>
              <a:t>биты различаются. Поэтому в цепочке-решении биты чередуются. Таких цепочек всего две – первая начинается с 0, вторая – с 1. Остается перейти к исходным переменным </a:t>
            </a:r>
            <a:r>
              <a:rPr lang="en-US" altLang="ru-RU" smtClean="0">
                <a:latin typeface="Arial" pitchFamily="34" charset="0"/>
              </a:rPr>
              <a:t>x </a:t>
            </a:r>
            <a:r>
              <a:rPr lang="ru-RU" altLang="ru-RU" smtClean="0">
                <a:latin typeface="Arial" pitchFamily="34" charset="0"/>
              </a:rPr>
              <a:t>и </a:t>
            </a:r>
            <a:r>
              <a:rPr lang="en-US" altLang="ru-RU" smtClean="0">
                <a:latin typeface="Arial" pitchFamily="34" charset="0"/>
              </a:rPr>
              <a:t>y.</a:t>
            </a:r>
            <a:endParaRPr lang="ru-RU" altLang="ru-RU" smtClean="0">
              <a:latin typeface="Arial" pitchFamily="34" charset="0"/>
            </a:endParaRP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8EE9485-1526-4F4A-A375-56C0DA195F03}" type="slidenum">
              <a:rPr lang="ru-RU" altLang="ru-RU"/>
              <a:pPr/>
              <a:t>18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Итак, у нас два решения в </a:t>
            </a:r>
            <a:r>
              <a:rPr lang="en-US" altLang="ru-RU" smtClean="0">
                <a:latin typeface="Arial" pitchFamily="34" charset="0"/>
              </a:rPr>
              <a:t>Z, </a:t>
            </a:r>
            <a:r>
              <a:rPr lang="ru-RU" altLang="ru-RU" smtClean="0">
                <a:latin typeface="Arial" pitchFamily="34" charset="0"/>
              </a:rPr>
              <a:t>причем </a:t>
            </a:r>
            <a:r>
              <a:rPr lang="en-US" altLang="ru-RU" smtClean="0">
                <a:latin typeface="Arial" pitchFamily="34" charset="0"/>
              </a:rPr>
              <a:t>z</a:t>
            </a:r>
            <a:r>
              <a:rPr lang="en-US" altLang="ru-RU" baseline="-25000" smtClean="0">
                <a:latin typeface="Arial" pitchFamily="34" charset="0"/>
              </a:rPr>
              <a:t>i</a:t>
            </a:r>
            <a:r>
              <a:rPr lang="en-US" altLang="ru-RU" smtClean="0">
                <a:latin typeface="Arial" pitchFamily="34" charset="0"/>
              </a:rPr>
              <a:t> = (x</a:t>
            </a:r>
            <a:r>
              <a:rPr lang="en-US" altLang="ru-RU" baseline="-25000" smtClean="0">
                <a:latin typeface="Arial" pitchFamily="34" charset="0"/>
              </a:rPr>
              <a:t>i</a:t>
            </a:r>
            <a:r>
              <a:rPr lang="en-US" altLang="ru-RU" smtClean="0">
                <a:latin typeface="Arial" pitchFamily="34" charset="0"/>
              </a:rPr>
              <a:t> = y</a:t>
            </a:r>
            <a:r>
              <a:rPr lang="en-US" altLang="ru-RU" baseline="-25000" smtClean="0">
                <a:latin typeface="Arial" pitchFamily="34" charset="0"/>
              </a:rPr>
              <a:t>i</a:t>
            </a:r>
            <a:r>
              <a:rPr lang="en-US" altLang="ru-RU" smtClean="0">
                <a:latin typeface="Arial" pitchFamily="34" charset="0"/>
              </a:rPr>
              <a:t>). </a:t>
            </a:r>
            <a:r>
              <a:rPr lang="ru-RU" altLang="ru-RU" smtClean="0">
                <a:latin typeface="Arial" pitchFamily="34" charset="0"/>
              </a:rPr>
              <a:t>Если </a:t>
            </a:r>
            <a:r>
              <a:rPr lang="en-US" altLang="ru-RU" smtClean="0">
                <a:latin typeface="Arial" pitchFamily="34" charset="0"/>
              </a:rPr>
              <a:t>z = 0, </a:t>
            </a:r>
            <a:r>
              <a:rPr lang="ru-RU" altLang="ru-RU" smtClean="0">
                <a:latin typeface="Arial" pitchFamily="34" charset="0"/>
              </a:rPr>
              <a:t>мы имеем две пары (</a:t>
            </a:r>
            <a:r>
              <a:rPr lang="en-US" altLang="ru-RU" smtClean="0">
                <a:latin typeface="Arial" pitchFamily="34" charset="0"/>
              </a:rPr>
              <a:t>x,y), </a:t>
            </a:r>
            <a:r>
              <a:rPr lang="ru-RU" altLang="ru-RU" smtClean="0">
                <a:latin typeface="Arial" pitchFamily="34" charset="0"/>
              </a:rPr>
              <a:t>при которых это возможно. Если </a:t>
            </a:r>
            <a:r>
              <a:rPr lang="en-US" altLang="ru-RU" smtClean="0">
                <a:latin typeface="Arial" pitchFamily="34" charset="0"/>
              </a:rPr>
              <a:t>z = 1, </a:t>
            </a:r>
            <a:r>
              <a:rPr lang="ru-RU" altLang="ru-RU" smtClean="0">
                <a:latin typeface="Arial" pitchFamily="34" charset="0"/>
              </a:rPr>
              <a:t>тоже две пары. Поэтому каждый бит в </a:t>
            </a:r>
            <a:r>
              <a:rPr lang="en-US" altLang="ru-RU" smtClean="0">
                <a:latin typeface="Arial" pitchFamily="34" charset="0"/>
              </a:rPr>
              <a:t>Z </a:t>
            </a:r>
            <a:r>
              <a:rPr lang="ru-RU" altLang="ru-RU" smtClean="0">
                <a:latin typeface="Arial" pitchFamily="34" charset="0"/>
              </a:rPr>
              <a:t>(все равно 0 или 1) увеличивает в 2 раза количество решения в исходных переменных. Каждое из двух решений в </a:t>
            </a:r>
            <a:r>
              <a:rPr lang="en-US" altLang="ru-RU" smtClean="0">
                <a:latin typeface="Arial" pitchFamily="34" charset="0"/>
              </a:rPr>
              <a:t>Z </a:t>
            </a:r>
            <a:r>
              <a:rPr lang="ru-RU" altLang="ru-RU" smtClean="0">
                <a:latin typeface="Arial" pitchFamily="34" charset="0"/>
              </a:rPr>
              <a:t>содержит 9 битов поэтому дает 512 = 2</a:t>
            </a:r>
            <a:r>
              <a:rPr lang="ru-RU" altLang="ru-RU" baseline="30000" smtClean="0">
                <a:latin typeface="Arial" pitchFamily="34" charset="0"/>
              </a:rPr>
              <a:t>9</a:t>
            </a:r>
            <a:r>
              <a:rPr lang="ru-RU" altLang="ru-RU" smtClean="0">
                <a:latin typeface="Arial" pitchFamily="34" charset="0"/>
              </a:rPr>
              <a:t> решений. Ответ – 1024.</a:t>
            </a:r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B7394B6-1A59-4DA9-868D-D8D2F1421473}" type="slidenum">
              <a:rPr lang="ru-RU" altLang="ru-RU"/>
              <a:pPr/>
              <a:t>19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Напомню, что в этой задаче требуется найти количество решений системы логических уравнений, не выписывая все решения.</a:t>
            </a:r>
          </a:p>
          <a:p>
            <a:r>
              <a:rPr lang="ru-RU" altLang="ru-RU" smtClean="0">
                <a:latin typeface="Arial" pitchFamily="34" charset="0"/>
              </a:rPr>
              <a:t>Эта задача, предложенная Сергеем Федоровичем Сопруновым, впервые появилась на реальном ЕГЭ в 2011 году. Состояние школьников и учителей было близко к шоку. Согласно данным, приведённым в аналитическом отчёте ФИПИ за 2011 год, решаемость этой задачи составила 3,2%, меньше, чем у задачи С4.  </a:t>
            </a:r>
          </a:p>
          <a:p>
            <a:r>
              <a:rPr lang="ru-RU" altLang="ru-RU" smtClean="0">
                <a:latin typeface="Arial" pitchFamily="34" charset="0"/>
              </a:rPr>
              <a:t>Я уже высказывал своё мнение об этой задаче, мне кажется, что она скорее чисто математическая для матмеха университета, а не для школы. Обычно учителя со мной согласны, а разработчики ЕГЭ – нет. </a:t>
            </a:r>
            <a:r>
              <a:rPr lang="en-US" altLang="ru-RU" smtClean="0">
                <a:latin typeface="Arial" pitchFamily="34" charset="0"/>
                <a:sym typeface="Wingdings" pitchFamily="2" charset="2"/>
              </a:rPr>
              <a:t></a:t>
            </a:r>
            <a:endParaRPr lang="ru-RU" altLang="ru-RU" smtClean="0">
              <a:latin typeface="Arial" pitchFamily="34" charset="0"/>
            </a:endParaRP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46CA09A-432F-4D57-8B55-A88AD65FDFCC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Рассмотрим систему логический уравнений из демо-варианта ЕГЭ-2015. Система выглядит довольно страшно, и решение методом последовательного подключения уравнений занимает несколько страниц.</a:t>
            </a:r>
          </a:p>
          <a:p>
            <a:r>
              <a:rPr lang="ru-RU" altLang="ru-RU" smtClean="0">
                <a:latin typeface="Arial" pitchFamily="34" charset="0"/>
              </a:rPr>
              <a:t>Давайте выясним структуру любого решения. Рассмотрим ограничения, которые накладывают уравнения на битовую цепочку </a:t>
            </a:r>
            <a:r>
              <a:rPr lang="en-US" altLang="ru-RU" smtClean="0">
                <a:latin typeface="Arial" pitchFamily="34" charset="0"/>
              </a:rPr>
              <a:t>X (</a:t>
            </a:r>
            <a:r>
              <a:rPr lang="ru-RU" altLang="ru-RU" smtClean="0">
                <a:latin typeface="Arial" pitchFamily="34" charset="0"/>
              </a:rPr>
              <a:t>на </a:t>
            </a:r>
            <a:r>
              <a:rPr lang="en-US" altLang="ru-RU" smtClean="0">
                <a:latin typeface="Arial" pitchFamily="34" charset="0"/>
              </a:rPr>
              <a:t>Y </a:t>
            </a:r>
            <a:r>
              <a:rPr lang="ru-RU" altLang="ru-RU" smtClean="0">
                <a:latin typeface="Arial" pitchFamily="34" charset="0"/>
              </a:rPr>
              <a:t>пока не обращаем внимания!</a:t>
            </a:r>
            <a:r>
              <a:rPr lang="en-US" altLang="ru-RU" smtClean="0">
                <a:latin typeface="Arial" pitchFamily="34" charset="0"/>
              </a:rPr>
              <a:t>)</a:t>
            </a:r>
            <a:r>
              <a:rPr lang="ru-RU" altLang="ru-RU" smtClean="0">
                <a:latin typeface="Arial" pitchFamily="34" charset="0"/>
              </a:rPr>
              <a:t>.</a:t>
            </a:r>
          </a:p>
          <a:p>
            <a:r>
              <a:rPr lang="ru-RU" altLang="ru-RU" smtClean="0">
                <a:latin typeface="Arial" pitchFamily="34" charset="0"/>
              </a:rPr>
              <a:t>Прежде всего, логическая сумма двух соседних битов должна быть равна 1, это означает, что запрещена комбинация 00.</a:t>
            </a:r>
          </a:p>
          <a:p>
            <a:r>
              <a:rPr lang="ru-RU" altLang="ru-RU" smtClean="0">
                <a:latin typeface="Arial" pitchFamily="34" charset="0"/>
              </a:rPr>
              <a:t>Во-вторых, импликация должна быть равна 1, то есть после двух единиц идут только единицы.</a:t>
            </a:r>
          </a:p>
          <a:p>
            <a:r>
              <a:rPr lang="ru-RU" altLang="ru-RU" smtClean="0">
                <a:latin typeface="Arial" pitchFamily="34" charset="0"/>
              </a:rPr>
              <a:t>Таким образом, любая цепочка </a:t>
            </a:r>
            <a:r>
              <a:rPr lang="en-US" altLang="ru-RU" smtClean="0">
                <a:latin typeface="Arial" pitchFamily="34" charset="0"/>
              </a:rPr>
              <a:t>X </a:t>
            </a:r>
            <a:r>
              <a:rPr lang="ru-RU" altLang="ru-RU" smtClean="0">
                <a:latin typeface="Arial" pitchFamily="34" charset="0"/>
              </a:rPr>
              <a:t>состоит из головы и хвоста, причем хвост – это все единицы, а в голове запрещены сочетания 11 и 00, то есть, биты чередуются.</a:t>
            </a:r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21EEE8B-F6D5-4421-999B-A7A4B0BDD9A0}" type="slidenum">
              <a:rPr lang="ru-RU" altLang="ru-RU"/>
              <a:pPr/>
              <a:t>20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Таких цепочек не так много (9 для системы с 8 переменными), они отличаются положением последнего нуля.</a:t>
            </a:r>
          </a:p>
          <a:p>
            <a:r>
              <a:rPr lang="ru-RU" altLang="ru-RU" smtClean="0">
                <a:latin typeface="Arial" pitchFamily="34" charset="0"/>
              </a:rPr>
              <a:t>Теперь остаётся учесть цепочки </a:t>
            </a:r>
            <a:r>
              <a:rPr lang="en-US" altLang="ru-RU" smtClean="0">
                <a:latin typeface="Arial" pitchFamily="34" charset="0"/>
              </a:rPr>
              <a:t>Y. </a:t>
            </a:r>
            <a:r>
              <a:rPr lang="ru-RU" altLang="ru-RU" smtClean="0">
                <a:latin typeface="Arial" pitchFamily="34" charset="0"/>
              </a:rPr>
              <a:t>Биты вектора </a:t>
            </a:r>
            <a:r>
              <a:rPr lang="en-US" altLang="ru-RU" smtClean="0">
                <a:latin typeface="Arial" pitchFamily="34" charset="0"/>
              </a:rPr>
              <a:t>Y </a:t>
            </a:r>
            <a:r>
              <a:rPr lang="ru-RU" altLang="ru-RU" smtClean="0">
                <a:latin typeface="Arial" pitchFamily="34" charset="0"/>
              </a:rPr>
              <a:t>связаны с соответствующими битами цепочки </a:t>
            </a:r>
            <a:r>
              <a:rPr lang="en-US" altLang="ru-RU" smtClean="0">
                <a:latin typeface="Arial" pitchFamily="34" charset="0"/>
              </a:rPr>
              <a:t>X </a:t>
            </a:r>
            <a:r>
              <a:rPr lang="ru-RU" altLang="ru-RU" smtClean="0">
                <a:latin typeface="Arial" pitchFamily="34" charset="0"/>
              </a:rPr>
              <a:t>импликацией.</a:t>
            </a:r>
          </a:p>
          <a:p>
            <a:r>
              <a:rPr lang="ru-RU" altLang="ru-RU" smtClean="0">
                <a:latin typeface="Arial" pitchFamily="34" charset="0"/>
              </a:rPr>
              <a:t>Это значит, что если какой-то бит цепочки </a:t>
            </a:r>
            <a:r>
              <a:rPr lang="en-US" altLang="ru-RU" smtClean="0">
                <a:latin typeface="Arial" pitchFamily="34" charset="0"/>
              </a:rPr>
              <a:t>X </a:t>
            </a:r>
            <a:r>
              <a:rPr lang="ru-RU" altLang="ru-RU" smtClean="0">
                <a:latin typeface="Arial" pitchFamily="34" charset="0"/>
              </a:rPr>
              <a:t>равен 1, то соответствующий бит цепочки </a:t>
            </a:r>
            <a:r>
              <a:rPr lang="en-US" altLang="ru-RU" smtClean="0">
                <a:latin typeface="Arial" pitchFamily="34" charset="0"/>
              </a:rPr>
              <a:t>Y </a:t>
            </a:r>
            <a:r>
              <a:rPr lang="ru-RU" altLang="ru-RU" smtClean="0">
                <a:latin typeface="Arial" pitchFamily="34" charset="0"/>
              </a:rPr>
              <a:t>тоже равен 1, имеем одно решение. </a:t>
            </a:r>
            <a:endParaRPr lang="en-US" altLang="ru-RU" smtClean="0">
              <a:latin typeface="Arial" pitchFamily="34" charset="0"/>
            </a:endParaRPr>
          </a:p>
          <a:p>
            <a:r>
              <a:rPr lang="ru-RU" altLang="ru-RU" smtClean="0">
                <a:latin typeface="Arial" pitchFamily="34" charset="0"/>
              </a:rPr>
              <a:t>Если же бит в цепочке </a:t>
            </a:r>
            <a:r>
              <a:rPr lang="en-US" altLang="ru-RU" smtClean="0">
                <a:latin typeface="Arial" pitchFamily="34" charset="0"/>
              </a:rPr>
              <a:t>X </a:t>
            </a:r>
            <a:r>
              <a:rPr lang="ru-RU" altLang="ru-RU" smtClean="0">
                <a:latin typeface="Arial" pitchFamily="34" charset="0"/>
              </a:rPr>
              <a:t>равен 0, то соответствующий бит </a:t>
            </a:r>
            <a:r>
              <a:rPr lang="en-US" altLang="ru-RU" smtClean="0">
                <a:latin typeface="Arial" pitchFamily="34" charset="0"/>
              </a:rPr>
              <a:t>Y </a:t>
            </a:r>
            <a:r>
              <a:rPr lang="ru-RU" altLang="ru-RU" smtClean="0">
                <a:latin typeface="Arial" pitchFamily="34" charset="0"/>
              </a:rPr>
              <a:t>может быть любым, это даёт два решения.</a:t>
            </a:r>
          </a:p>
          <a:p>
            <a:r>
              <a:rPr lang="ru-RU" altLang="ru-RU" smtClean="0">
                <a:latin typeface="Arial" pitchFamily="34" charset="0"/>
              </a:rPr>
              <a:t>Поэтому количество цепочек </a:t>
            </a:r>
            <a:r>
              <a:rPr lang="en-US" altLang="ru-RU" smtClean="0">
                <a:latin typeface="Arial" pitchFamily="34" charset="0"/>
              </a:rPr>
              <a:t>Y, </a:t>
            </a:r>
            <a:r>
              <a:rPr lang="ru-RU" altLang="ru-RU" smtClean="0">
                <a:latin typeface="Arial" pitchFamily="34" charset="0"/>
              </a:rPr>
              <a:t>соответствующих каждой цепочке </a:t>
            </a:r>
            <a:r>
              <a:rPr lang="en-US" altLang="ru-RU" smtClean="0">
                <a:latin typeface="Arial" pitchFamily="34" charset="0"/>
              </a:rPr>
              <a:t>X, </a:t>
            </a:r>
            <a:r>
              <a:rPr lang="ru-RU" altLang="ru-RU" smtClean="0">
                <a:latin typeface="Arial" pitchFamily="34" charset="0"/>
              </a:rPr>
              <a:t>определяется как 2 в степени, равной количеству нулей в </a:t>
            </a:r>
            <a:r>
              <a:rPr lang="en-US" altLang="ru-RU" smtClean="0">
                <a:latin typeface="Arial" pitchFamily="34" charset="0"/>
              </a:rPr>
              <a:t>X. </a:t>
            </a:r>
            <a:r>
              <a:rPr lang="ru-RU" altLang="ru-RU" smtClean="0">
                <a:latin typeface="Arial" pitchFamily="34" charset="0"/>
              </a:rPr>
              <a:t>В итоге имеем 61 решение.</a:t>
            </a:r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76BCF94-6DB1-4890-8ADC-EDBD9110BE3C}" type="slidenum">
              <a:rPr lang="ru-RU" altLang="ru-RU"/>
              <a:pPr/>
              <a:t>21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Демо-вариант 2014 года. </a:t>
            </a:r>
          </a:p>
          <a:p>
            <a:r>
              <a:rPr lang="ru-RU" altLang="ru-RU" smtClean="0">
                <a:latin typeface="Arial" pitchFamily="34" charset="0"/>
              </a:rPr>
              <a:t>Очевидно, что в каждом уравнении вторая скобка заменяется на неэквивалентность. Тогда возникает вопрос: как перевести эти ограничения на русский язык?</a:t>
            </a:r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1716301-126A-4A8D-943F-9FDF943472A2}" type="slidenum">
              <a:rPr lang="ru-RU" altLang="ru-RU"/>
              <a:pPr/>
              <a:t>22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Когда левая часть равна 1? Тогда, когда очередной бит не равен ни следующему, с номером </a:t>
            </a:r>
            <a:r>
              <a:rPr lang="en-US" dirty="0" smtClean="0"/>
              <a:t>i+1, </a:t>
            </a:r>
            <a:r>
              <a:rPr lang="ru-RU" dirty="0" smtClean="0"/>
              <a:t>ни следующему за следующим, с номером </a:t>
            </a:r>
            <a:r>
              <a:rPr lang="en-US" dirty="0" smtClean="0"/>
              <a:t>i+2.</a:t>
            </a:r>
          </a:p>
          <a:p>
            <a:pPr>
              <a:defRPr/>
            </a:pPr>
            <a:r>
              <a:rPr lang="ru-RU" dirty="0" smtClean="0"/>
              <a:t>Таким образом, получаем условие: очередной бит не равен ни одному из двух следующих. Это значит, что запрещены комбинации 110 и 011.</a:t>
            </a:r>
          </a:p>
          <a:p>
            <a:pPr>
              <a:defRPr/>
            </a:pPr>
            <a:r>
              <a:rPr lang="ru-RU" dirty="0" smtClean="0"/>
              <a:t>Теперь нужно определить структуру любого решения. При этих условиях может быть две группы решений:</a:t>
            </a:r>
          </a:p>
          <a:p>
            <a:pPr marL="457200" indent="-457200">
              <a:buFont typeface="+mj-lt"/>
              <a:buNone/>
              <a:defRPr/>
            </a:pPr>
            <a:r>
              <a:rPr lang="ru-RU" dirty="0" smtClean="0"/>
              <a:t>1) сначала цепочка нулей, потом биты чередуются (1/0)</a:t>
            </a:r>
          </a:p>
          <a:p>
            <a:pPr marL="457200" indent="-457200">
              <a:buFont typeface="+mj-lt"/>
              <a:buNone/>
              <a:defRPr/>
            </a:pPr>
            <a:r>
              <a:rPr lang="ru-RU" dirty="0" smtClean="0"/>
              <a:t>2) сначала цепочка единиц, потом биты чередуются.</a:t>
            </a:r>
          </a:p>
          <a:p>
            <a:pPr marL="457200" indent="-457200">
              <a:buFont typeface="+mj-lt"/>
              <a:buNone/>
              <a:defRPr/>
            </a:pPr>
            <a:r>
              <a:rPr lang="ru-RU" dirty="0" smtClean="0"/>
              <a:t>Легко выписать все такие цепочки, 10 начинаются с нуля и еще 10 – с единицы. Всего имеем 20 решений.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6F596A0-8A14-45A0-A75F-C21B105B14BD}" type="slidenum">
              <a:rPr lang="ru-RU" altLang="ru-RU"/>
              <a:pPr/>
              <a:t>23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Демо-вариант 2013. Первое уравнение – умножение импликаций, это одно из простейших уравнений, которые мы рассматривали ранее. Второе уравнение тоже преобразуется к такому виду.</a:t>
            </a:r>
          </a:p>
          <a:p>
            <a:r>
              <a:rPr lang="ru-RU" altLang="ru-RU" smtClean="0">
                <a:latin typeface="Arial" pitchFamily="34" charset="0"/>
              </a:rPr>
              <a:t>Первые два уравнения независимы, третье уравнение связывает цепочки </a:t>
            </a:r>
            <a:r>
              <a:rPr lang="en-US" altLang="ru-RU" smtClean="0">
                <a:latin typeface="Arial" pitchFamily="34" charset="0"/>
              </a:rPr>
              <a:t>X </a:t>
            </a:r>
            <a:r>
              <a:rPr lang="ru-RU" altLang="ru-RU" smtClean="0">
                <a:latin typeface="Arial" pitchFamily="34" charset="0"/>
              </a:rPr>
              <a:t>и </a:t>
            </a:r>
            <a:r>
              <a:rPr lang="en-US" altLang="ru-RU" smtClean="0">
                <a:latin typeface="Arial" pitchFamily="34" charset="0"/>
              </a:rPr>
              <a:t>Y, </a:t>
            </a:r>
            <a:r>
              <a:rPr lang="ru-RU" altLang="ru-RU" smtClean="0">
                <a:latin typeface="Arial" pitchFamily="34" charset="0"/>
              </a:rPr>
              <a:t>накладывает ограничения на их комбинации.</a:t>
            </a:r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660057B-B280-4963-8159-4F4D3B5163AF}" type="slidenum">
              <a:rPr lang="ru-RU" altLang="ru-RU"/>
              <a:pPr/>
              <a:t>24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Итак, первое уравнение мы уже рассматривали. Структура его решений – «все нули, потом все единицы». Для уравнения с 4 переменными имеем 5 решений. Второе уравнение аналогично первому, тоже 5 решений.</a:t>
            </a:r>
          </a:p>
          <a:p>
            <a:r>
              <a:rPr lang="ru-RU" altLang="ru-RU" smtClean="0">
                <a:latin typeface="Arial" pitchFamily="34" charset="0"/>
              </a:rPr>
              <a:t>Если бы не было третьего уравнения, система из первых двух имела бы 25 решений, каждой цепочке </a:t>
            </a:r>
            <a:r>
              <a:rPr lang="en-US" altLang="ru-RU" smtClean="0">
                <a:latin typeface="Arial" pitchFamily="34" charset="0"/>
              </a:rPr>
              <a:t>X </a:t>
            </a:r>
            <a:r>
              <a:rPr lang="ru-RU" altLang="ru-RU" smtClean="0">
                <a:latin typeface="Arial" pitchFamily="34" charset="0"/>
              </a:rPr>
              <a:t>соответствует 5 цепочек </a:t>
            </a:r>
            <a:r>
              <a:rPr lang="en-US" altLang="ru-RU" smtClean="0">
                <a:latin typeface="Arial" pitchFamily="34" charset="0"/>
              </a:rPr>
              <a:t>Y </a:t>
            </a:r>
            <a:r>
              <a:rPr lang="ru-RU" altLang="ru-RU" smtClean="0">
                <a:latin typeface="Arial" pitchFamily="34" charset="0"/>
              </a:rPr>
              <a:t>и наоборот.</a:t>
            </a:r>
            <a:endParaRPr lang="en-US" altLang="ru-RU" smtClean="0">
              <a:latin typeface="Arial" pitchFamily="34" charset="0"/>
            </a:endParaRPr>
          </a:p>
          <a:p>
            <a:r>
              <a:rPr lang="ru-RU" altLang="ru-RU" smtClean="0">
                <a:latin typeface="Arial" pitchFamily="34" charset="0"/>
              </a:rPr>
              <a:t>Это импликации между соответствующими битами </a:t>
            </a:r>
            <a:r>
              <a:rPr lang="en-US" altLang="ru-RU" smtClean="0">
                <a:latin typeface="Arial" pitchFamily="34" charset="0"/>
              </a:rPr>
              <a:t>X </a:t>
            </a:r>
            <a:r>
              <a:rPr lang="ru-RU" altLang="ru-RU" smtClean="0">
                <a:latin typeface="Arial" pitchFamily="34" charset="0"/>
              </a:rPr>
              <a:t>и </a:t>
            </a:r>
            <a:r>
              <a:rPr lang="en-US" altLang="ru-RU" smtClean="0">
                <a:latin typeface="Arial" pitchFamily="34" charset="0"/>
              </a:rPr>
              <a:t>Y. </a:t>
            </a:r>
            <a:r>
              <a:rPr lang="ru-RU" altLang="ru-RU" smtClean="0">
                <a:latin typeface="Arial" pitchFamily="34" charset="0"/>
              </a:rPr>
              <a:t>Если какой-то бит в цепочке </a:t>
            </a:r>
            <a:r>
              <a:rPr lang="en-US" altLang="ru-RU" smtClean="0">
                <a:latin typeface="Arial" pitchFamily="34" charset="0"/>
              </a:rPr>
              <a:t>Y</a:t>
            </a:r>
            <a:r>
              <a:rPr lang="ru-RU" altLang="ru-RU" smtClean="0">
                <a:latin typeface="Arial" pitchFamily="34" charset="0"/>
              </a:rPr>
              <a:t>, то соответствующий бит в цепочке </a:t>
            </a:r>
            <a:r>
              <a:rPr lang="en-US" altLang="ru-RU" smtClean="0">
                <a:latin typeface="Arial" pitchFamily="34" charset="0"/>
              </a:rPr>
              <a:t>X </a:t>
            </a:r>
            <a:r>
              <a:rPr lang="ru-RU" altLang="ru-RU" smtClean="0">
                <a:latin typeface="Arial" pitchFamily="34" charset="0"/>
              </a:rPr>
              <a:t>должен быть равен 1. Если же бит в </a:t>
            </a:r>
            <a:r>
              <a:rPr lang="en-US" altLang="ru-RU" smtClean="0">
                <a:latin typeface="Arial" pitchFamily="34" charset="0"/>
              </a:rPr>
              <a:t>Y </a:t>
            </a:r>
            <a:r>
              <a:rPr lang="ru-RU" altLang="ru-RU" smtClean="0">
                <a:latin typeface="Arial" pitchFamily="34" charset="0"/>
              </a:rPr>
              <a:t>равен 0, то на соответствующий бит цепочки </a:t>
            </a:r>
            <a:r>
              <a:rPr lang="en-US" altLang="ru-RU" smtClean="0">
                <a:latin typeface="Arial" pitchFamily="34" charset="0"/>
              </a:rPr>
              <a:t>X </a:t>
            </a:r>
            <a:r>
              <a:rPr lang="ru-RU" altLang="ru-RU" smtClean="0">
                <a:latin typeface="Arial" pitchFamily="34" charset="0"/>
              </a:rPr>
              <a:t>не накладывается никаких ограничений.</a:t>
            </a:r>
          </a:p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89BDD57C-EA40-4153-82AB-369FAA78398B}" type="slidenum">
              <a:rPr lang="ru-RU" altLang="ru-RU"/>
              <a:pPr/>
              <a:t>25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Итак, берем цепочку </a:t>
            </a:r>
            <a:r>
              <a:rPr lang="en-US" altLang="ru-RU" smtClean="0">
                <a:latin typeface="Arial" pitchFamily="34" charset="0"/>
              </a:rPr>
              <a:t>Y, </a:t>
            </a:r>
            <a:r>
              <a:rPr lang="ru-RU" altLang="ru-RU" smtClean="0">
                <a:latin typeface="Arial" pitchFamily="34" charset="0"/>
              </a:rPr>
              <a:t>состоящую из всех нулей. Никаких ограничений на </a:t>
            </a:r>
            <a:r>
              <a:rPr lang="en-US" altLang="ru-RU" smtClean="0">
                <a:latin typeface="Arial" pitchFamily="34" charset="0"/>
              </a:rPr>
              <a:t>X </a:t>
            </a:r>
            <a:r>
              <a:rPr lang="ru-RU" altLang="ru-RU" smtClean="0">
                <a:latin typeface="Arial" pitchFamily="34" charset="0"/>
              </a:rPr>
              <a:t>не накладывается, поэтому имеем 5 решений. полной системы.</a:t>
            </a:r>
          </a:p>
          <a:p>
            <a:r>
              <a:rPr lang="ru-RU" altLang="ru-RU" smtClean="0">
                <a:latin typeface="Arial" pitchFamily="34" charset="0"/>
              </a:rPr>
              <a:t>Если в </a:t>
            </a:r>
            <a:r>
              <a:rPr lang="en-US" altLang="ru-RU" smtClean="0">
                <a:latin typeface="Arial" pitchFamily="34" charset="0"/>
              </a:rPr>
              <a:t>Y </a:t>
            </a:r>
            <a:r>
              <a:rPr lang="ru-RU" altLang="ru-RU" smtClean="0">
                <a:latin typeface="Arial" pitchFamily="34" charset="0"/>
              </a:rPr>
              <a:t>последний бит равен 1, то младший бит </a:t>
            </a:r>
            <a:r>
              <a:rPr lang="en-US" altLang="ru-RU" smtClean="0">
                <a:latin typeface="Arial" pitchFamily="34" charset="0"/>
              </a:rPr>
              <a:t>X </a:t>
            </a:r>
            <a:r>
              <a:rPr lang="ru-RU" altLang="ru-RU" smtClean="0">
                <a:latin typeface="Arial" pitchFamily="34" charset="0"/>
              </a:rPr>
              <a:t>тоже должен быть равен 1, остается 4 решения. Аналогично для цепочки </a:t>
            </a:r>
            <a:r>
              <a:rPr lang="en-US" altLang="ru-RU" smtClean="0">
                <a:latin typeface="Arial" pitchFamily="34" charset="0"/>
              </a:rPr>
              <a:t>Y </a:t>
            </a:r>
            <a:r>
              <a:rPr lang="ru-RU" altLang="ru-RU" smtClean="0">
                <a:latin typeface="Arial" pitchFamily="34" charset="0"/>
              </a:rPr>
              <a:t>с двумя единицами получаем 3 решения и т.д.</a:t>
            </a:r>
          </a:p>
          <a:p>
            <a:r>
              <a:rPr lang="ru-RU" altLang="ru-RU" smtClean="0">
                <a:latin typeface="Arial" pitchFamily="34" charset="0"/>
              </a:rPr>
              <a:t>Всего 15 решений.</a:t>
            </a:r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5217D07-A1AD-4B9D-A5EB-3115BC52FC90}" type="slidenum">
              <a:rPr lang="ru-RU" altLang="ru-RU"/>
              <a:pPr/>
              <a:t>26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Демо-вариант 20132 года.</a:t>
            </a:r>
          </a:p>
          <a:p>
            <a:r>
              <a:rPr lang="ru-RU" altLang="ru-RU" smtClean="0">
                <a:latin typeface="Arial" pitchFamily="34" charset="0"/>
              </a:rPr>
              <a:t>Сразу видно, что можно использовать замену переменных, обозначив эквивалентность пары переменных как новую переменную. После этого система приобретает более простой вид. Но её можно упростить дальше.</a:t>
            </a:r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07A9A7A-F31B-43DE-B80F-E62E48C0F00F}" type="slidenum">
              <a:rPr lang="ru-RU" altLang="ru-RU"/>
              <a:pPr/>
              <a:t>27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Если раскрыть скобки, то получается, что выражения в правой части можно заменить на эквивалентность.</a:t>
            </a:r>
          </a:p>
          <a:p>
            <a:r>
              <a:rPr lang="ru-RU" altLang="ru-RU" smtClean="0">
                <a:latin typeface="Arial" pitchFamily="34" charset="0"/>
              </a:rPr>
              <a:t>И даже привести к одному уравнению.</a:t>
            </a:r>
          </a:p>
          <a:p>
            <a:r>
              <a:rPr lang="ru-RU" altLang="ru-RU" smtClean="0">
                <a:latin typeface="Arial" pitchFamily="34" charset="0"/>
              </a:rPr>
              <a:t>Это одно из простейших уравнений, которые мы уже рассматривали, оно имеет два решения, в которых 0 и 1 чередуются.</a:t>
            </a:r>
          </a:p>
          <a:p>
            <a:r>
              <a:rPr lang="ru-RU" altLang="ru-RU" smtClean="0">
                <a:latin typeface="Arial" pitchFamily="34" charset="0"/>
              </a:rPr>
              <a:t>Теперь остаётся вернуться к исходным переменным.</a:t>
            </a:r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A1D4DFA-6765-41D4-9D89-912A938F719B}" type="slidenum">
              <a:rPr lang="ru-RU" altLang="ru-RU"/>
              <a:pPr/>
              <a:t>28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Вспомним, что каждая переменная </a:t>
            </a:r>
            <a:r>
              <a:rPr lang="en-US" altLang="ru-RU" smtClean="0">
                <a:latin typeface="Arial" pitchFamily="34" charset="0"/>
              </a:rPr>
              <a:t>z</a:t>
            </a:r>
            <a:r>
              <a:rPr lang="en-US" altLang="ru-RU" baseline="-25000" smtClean="0">
                <a:latin typeface="Arial" pitchFamily="34" charset="0"/>
              </a:rPr>
              <a:t>i</a:t>
            </a:r>
            <a:r>
              <a:rPr lang="en-US" altLang="ru-RU" smtClean="0">
                <a:latin typeface="Arial" pitchFamily="34" charset="0"/>
              </a:rPr>
              <a:t> – </a:t>
            </a:r>
            <a:r>
              <a:rPr lang="ru-RU" altLang="ru-RU" smtClean="0">
                <a:latin typeface="Arial" pitchFamily="34" charset="0"/>
              </a:rPr>
              <a:t>это эквивалентность. Если она равна нулю, возможно 2 пары исходных переменных. Аналогично при </a:t>
            </a:r>
            <a:r>
              <a:rPr lang="en-US" altLang="ru-RU" smtClean="0">
                <a:latin typeface="Arial" pitchFamily="34" charset="0"/>
              </a:rPr>
              <a:t>z</a:t>
            </a:r>
            <a:r>
              <a:rPr lang="en-US" altLang="ru-RU" baseline="-25000" smtClean="0">
                <a:latin typeface="Arial" pitchFamily="34" charset="0"/>
              </a:rPr>
              <a:t>i</a:t>
            </a:r>
            <a:r>
              <a:rPr lang="en-US" altLang="ru-RU" smtClean="0">
                <a:latin typeface="Arial" pitchFamily="34" charset="0"/>
              </a:rPr>
              <a:t> </a:t>
            </a:r>
            <a:r>
              <a:rPr lang="ru-RU" altLang="ru-RU" smtClean="0">
                <a:latin typeface="Arial" pitchFamily="34" charset="0"/>
              </a:rPr>
              <a:t>равном 1, тоже есть два варианта. Таким образом, каждый бит в цепочке </a:t>
            </a:r>
            <a:r>
              <a:rPr lang="en-US" altLang="ru-RU" smtClean="0">
                <a:latin typeface="Arial" pitchFamily="34" charset="0"/>
              </a:rPr>
              <a:t>Z </a:t>
            </a:r>
            <a:r>
              <a:rPr lang="ru-RU" altLang="ru-RU" smtClean="0">
                <a:latin typeface="Arial" pitchFamily="34" charset="0"/>
              </a:rPr>
              <a:t>удваивает число решения в исходных переменных. У нас есть две цепочки по 5 бит, поэтому общее число решений равно 64.</a:t>
            </a:r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DBB8B64-4D3A-4C7B-9584-2B8019921FA7}" type="slidenum">
              <a:rPr lang="ru-RU" altLang="ru-RU"/>
              <a:pPr/>
              <a:t>29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Учителями были разработаны методы решения таких систем, основанные на следующих приёмах: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dirty="0" smtClean="0"/>
              <a:t>замена переменных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dirty="0" smtClean="0"/>
              <a:t>последовательное подключение уравнений по одному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dirty="0" smtClean="0"/>
              <a:t>метод отображения Елены Александровны Мирончик, о котором вы можете прочитать в двух статья в журнале «Информатика. Первое сентября».</a:t>
            </a:r>
            <a:endParaRPr lang="en-US" dirty="0" smtClean="0"/>
          </a:p>
          <a:p>
            <a:pPr marL="228600" indent="-228600">
              <a:defRPr/>
            </a:pPr>
            <a:r>
              <a:rPr lang="ru-RU" dirty="0" smtClean="0"/>
              <a:t>Недостатки всех этих методов – сложность и очень длинная запись решения, иногда на несколько страниц.</a:t>
            </a:r>
          </a:p>
          <a:p>
            <a:pPr>
              <a:defRPr/>
            </a:pPr>
            <a:r>
              <a:rPr lang="ru-RU" dirty="0" smtClean="0"/>
              <a:t>Тем не менее, через год решаемость этих задач значительно повысилась, до 13,2%, это данные аналитического отчёта ФИПИ за 2012 год. К сожалению, отследить развитие ситуации не удаётся, потому что аналитические отчёты за следующие годы не публиковались.</a:t>
            </a:r>
          </a:p>
          <a:p>
            <a:pPr>
              <a:defRPr/>
            </a:pPr>
            <a:r>
              <a:rPr lang="ru-RU" dirty="0" smtClean="0"/>
              <a:t>Несмотря на многочисленные возражения учителей, эта задача осталась в проекте </a:t>
            </a:r>
            <a:r>
              <a:rPr lang="ru-RU" dirty="0" err="1" smtClean="0"/>
              <a:t>демо-варианта</a:t>
            </a:r>
            <a:r>
              <a:rPr lang="ru-RU" dirty="0" smtClean="0"/>
              <a:t> КИМ ЕГЭ 2015 года.</a:t>
            </a:r>
            <a:endParaRPr lang="ru-RU" dirty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8AB8BAD-F6D0-41F3-B95C-52234664D529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Итак, перечислим основные шаги решения подобных задач:</a:t>
            </a:r>
          </a:p>
          <a:p>
            <a:pPr>
              <a:spcBef>
                <a:spcPts val="600"/>
              </a:spcBef>
              <a:buFont typeface="Calibri" pitchFamily="34" charset="0"/>
              <a:buAutoNum type="arabicParenR"/>
            </a:pPr>
            <a:r>
              <a:rPr lang="ru-RU" altLang="ru-RU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упрощение уравнений с помощью эквивалентных преобразований</a:t>
            </a:r>
          </a:p>
          <a:p>
            <a:pPr>
              <a:spcBef>
                <a:spcPts val="600"/>
              </a:spcBef>
              <a:buFont typeface="Calibri" pitchFamily="34" charset="0"/>
              <a:buAutoNum type="arabicParenR"/>
            </a:pPr>
            <a:r>
              <a:rPr lang="ru-RU" altLang="ru-RU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замена переменных (если возможно)</a:t>
            </a:r>
          </a:p>
          <a:p>
            <a:pPr>
              <a:spcBef>
                <a:spcPts val="600"/>
              </a:spcBef>
              <a:buFont typeface="Calibri" pitchFamily="34" charset="0"/>
              <a:buAutoNum type="arabicParenR"/>
            </a:pPr>
            <a:r>
              <a:rPr lang="ru-RU" altLang="ru-RU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исследование структуры всех решений</a:t>
            </a:r>
          </a:p>
          <a:p>
            <a:pPr>
              <a:spcBef>
                <a:spcPts val="600"/>
              </a:spcBef>
              <a:buFont typeface="Calibri" pitchFamily="34" charset="0"/>
              <a:buAutoNum type="arabicParenR"/>
            </a:pPr>
            <a:r>
              <a:rPr lang="ru-RU" altLang="ru-RU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подсчёт количества решений по формулам комбинаторики</a:t>
            </a:r>
          </a:p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737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C4C2B02-378C-489B-B438-0217A249E5AD}" type="slidenum">
              <a:rPr lang="ru-RU" altLang="ru-RU"/>
              <a:pPr/>
              <a:t>38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52D6718-AAEA-443C-A423-DA062A1009DB}" type="slidenum">
              <a:rPr lang="ru-RU" altLang="ru-RU"/>
              <a:pPr/>
              <a:t>42</a:t>
            </a:fld>
            <a:endParaRPr lang="ru-RU" altLang="ru-RU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Можно заметить и использовать аналогию этих задач с алгеброй. Так же, как и в алгебре, в логике нужно уметь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dirty="0" smtClean="0"/>
              <a:t>решать некоторые элементарные уравнения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dirty="0" smtClean="0"/>
              <a:t>сводить сложные уравнений к элементарным с помощью преобразований.</a:t>
            </a:r>
          </a:p>
          <a:p>
            <a:pPr marL="228600" indent="-228600">
              <a:defRPr/>
            </a:pPr>
            <a:r>
              <a:rPr lang="ru-RU" dirty="0" smtClean="0"/>
              <a:t>Но есть и существенные различия. 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dirty="0" smtClean="0"/>
              <a:t>в алгебре обычно уравнение имеет одно или несколько решений, в логике уравнение часто имеет большое, но всегда конечное число решений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dirty="0" smtClean="0"/>
              <a:t>в алгебре выделены и хорошо изучены элементарные уравнений: линейные, квадратные; в логике элементарные уравнения не выделяются</a:t>
            </a:r>
          </a:p>
          <a:p>
            <a:pPr marL="228600" indent="-228600">
              <a:buFontTx/>
              <a:buAutoNum type="arabicParenR"/>
              <a:defRPr/>
            </a:pPr>
            <a:r>
              <a:rPr lang="ru-RU" dirty="0" smtClean="0"/>
              <a:t>в алгебре методы преобразования – это общие законы сложения и умножения, свойства степеней, формулы сокращённого умножения; в логике используются несколько иные формулы.</a:t>
            </a:r>
            <a:endParaRPr lang="ru-RU" dirty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365E4E5-760F-4B4D-8634-6EC4CE4D2B1E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Итак, ученику нужно знать стандартный набор формул. Это свойства логических нуля и единицы, свойства отрицания.</a:t>
            </a: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5C7EB2E-7EED-472D-B762-A3FDCCB595D7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Основные законы логического сложения и умножения. Я всегда обращаю внимание на распределительный закон, потому что он отличается от алгебры, в алгебре такого нет.</a:t>
            </a:r>
          </a:p>
          <a:p>
            <a:r>
              <a:rPr lang="ru-RU" altLang="ru-RU" smtClean="0">
                <a:latin typeface="Arial" pitchFamily="34" charset="0"/>
              </a:rPr>
              <a:t>И правила де Моргана.</a:t>
            </a: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3FB04E4-59F9-4E2D-8C79-DD02B7C2755C}" type="slidenum">
              <a:rPr lang="ru-RU" altLang="ru-RU"/>
              <a:pPr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Свойства импликации и эквивалентности: определение импликации; два её свойства. которые редко встречаются в учебниках, и представление эквивалентности и неэквивалентности через базовый набор И-ИЛИ-НЕ.</a:t>
            </a:r>
          </a:p>
          <a:p>
            <a:r>
              <a:rPr lang="ru-RU" altLang="ru-RU" smtClean="0">
                <a:latin typeface="Arial" pitchFamily="34" charset="0"/>
              </a:rPr>
              <a:t>Знания этих формул достаточно для того, чтобы решить любую задачу этого типа.</a:t>
            </a: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39C92CB-CD09-459E-BB66-8636C750883B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В этом докладе я расскажу еще об одном подходе к решению систем логических уравнений. В чем его основные идеи?</a:t>
            </a:r>
          </a:p>
          <a:p>
            <a:r>
              <a:rPr lang="ru-RU" altLang="ru-RU" smtClean="0">
                <a:latin typeface="Arial" pitchFamily="34" charset="0"/>
              </a:rPr>
              <a:t>Прежде всего, заметим, что решение системы логических уравнений – это набор битов, из которых можно составить битовую цепочку или битовый вектор.</a:t>
            </a:r>
          </a:p>
          <a:p>
            <a:r>
              <a:rPr lang="ru-RU" altLang="ru-RU" smtClean="0">
                <a:latin typeface="Arial" pitchFamily="34" charset="0"/>
              </a:rPr>
              <a:t>Этот битовый вектор можно рассматривать как единый объект, целиком.</a:t>
            </a:r>
          </a:p>
          <a:p>
            <a:r>
              <a:rPr lang="ru-RU" altLang="ru-RU" smtClean="0">
                <a:latin typeface="Arial" pitchFamily="34" charset="0"/>
              </a:rPr>
              <a:t>Уравнения – это фактически ограничения на комбинации битов в этом векторе. </a:t>
            </a:r>
          </a:p>
          <a:p>
            <a:r>
              <a:rPr lang="ru-RU" altLang="ru-RU" smtClean="0">
                <a:latin typeface="Arial" pitchFamily="34" charset="0"/>
              </a:rPr>
              <a:t>При решении нам нужно выделить эти элементарные ограничения и сформулировать их на русском языке. Например, это могут быть ограничения типа «соседние биты всегда различны» или «в битовом векторе не может быть двух соседних нулей».</a:t>
            </a:r>
          </a:p>
          <a:p>
            <a:r>
              <a:rPr lang="ru-RU" altLang="ru-RU" smtClean="0">
                <a:latin typeface="Arial" pitchFamily="34" charset="0"/>
              </a:rPr>
              <a:t>Далее, когда мы определили свойства битового вектора, количество решений можно найти по формулам комбинаторики.</a:t>
            </a:r>
          </a:p>
          <a:p>
            <a:endParaRPr lang="ru-RU" altLang="ru-RU" smtClean="0">
              <a:latin typeface="Arial" pitchFamily="34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D314628-B7C7-4AE3-95B9-6A9A96D5E5FB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altLang="ru-RU" smtClean="0">
                <a:latin typeface="Arial" pitchFamily="34" charset="0"/>
              </a:rPr>
              <a:t>Теперь рассмотрим несколько простейших уравнений и покажем, как накладываемые этими уравнениями, могут быть сформулированы на русском языке.</a:t>
            </a:r>
          </a:p>
          <a:p>
            <a:r>
              <a:rPr lang="ru-RU" altLang="ru-RU" smtClean="0">
                <a:latin typeface="Arial" pitchFamily="34" charset="0"/>
              </a:rPr>
              <a:t>В первом уравнении сомножители – это эквивалентность соседних битов. Поскольку каждая скобка должна быть равны 1, легко понять, что каждая пара соседних битов – одинаковая. Есть всего две такие цепочки, одна состоит из всех нулей, вторая – из всех единиц.</a:t>
            </a:r>
          </a:p>
          <a:p>
            <a:r>
              <a:rPr lang="ru-RU" altLang="ru-RU" smtClean="0">
                <a:latin typeface="Arial" pitchFamily="34" charset="0"/>
              </a:rPr>
              <a:t>Аналогичная задача 2</a:t>
            </a:r>
            <a:r>
              <a:rPr lang="en-US" altLang="ru-RU" smtClean="0">
                <a:latin typeface="Arial" pitchFamily="34" charset="0"/>
              </a:rPr>
              <a:t>: </a:t>
            </a:r>
            <a:r>
              <a:rPr lang="ru-RU" altLang="ru-RU" smtClean="0">
                <a:latin typeface="Arial" pitchFamily="34" charset="0"/>
              </a:rPr>
              <a:t>каждая скобка истинна, если соседние биты не равны. Отсюда следует, что в решении биты чередуются. Теперь понятно, что таких цепочек тоже только две, одна начинается с нуля, а вторая – с единицы.</a:t>
            </a: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A0A9478-9C8D-4A5E-B7A1-CF85FEA4F25E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К.Ю. Поляков, М.А. </a:t>
            </a:r>
            <a:r>
              <a:rPr lang="ru-RU" sz="1400" i="1" dirty="0" err="1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Ройтберг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, 2015 	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pitchFamily="34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A4AC6CAB-FD47-4BFF-AA22-B1FEC6509B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395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Системы логических уравнений в задачах ЕГЭ по информатике</a:t>
            </a:r>
            <a:endParaRPr lang="ru-RU" sz="1400" i="1" dirty="0">
              <a:solidFill>
                <a:srgbClr val="7F7F7F"/>
              </a:solidFill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Font typeface="Symbol" pitchFamily="18" charset="2"/>
              <a:buChar char="Ó"/>
              <a:tabLst>
                <a:tab pos="878998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К.Ю. Поляков, М.А. </a:t>
            </a:r>
            <a:r>
              <a:rPr lang="ru-RU" sz="1400" i="1" dirty="0" err="1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Ройтберг</a:t>
            </a:r>
            <a:r>
              <a:rPr lang="ru-RU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, 2015 	</a:t>
            </a:r>
            <a:r>
              <a:rPr lang="en-US" sz="1400" i="1" dirty="0">
                <a:solidFill>
                  <a:srgbClr val="7F7F7F"/>
                </a:solidFill>
                <a:cs typeface="Arial" pitchFamily="34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pitchFamily="34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fld id="{5DE96F91-12FB-40E6-8B70-75A43A1739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370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/>
            </a:lvl1pPr>
          </a:lstStyle>
          <a:p>
            <a:fld id="{53994B9A-14AA-4F47-B57A-FAAC7792EB0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7" r:id="rId1"/>
    <p:sldLayoutId id="214748430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3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3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37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1.wmf"/><Relationship Id="rId5" Type="http://schemas.openxmlformats.org/officeDocument/2006/relationships/image" Target="../media/image35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47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5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62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9.bin"/><Relationship Id="rId1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1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58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60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13" Type="http://schemas.openxmlformats.org/officeDocument/2006/relationships/image" Target="../media/image62.wmf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59.wmf"/><Relationship Id="rId12" Type="http://schemas.openxmlformats.org/officeDocument/2006/relationships/oleObject" Target="../embeddings/oleObject67.bin"/><Relationship Id="rId17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9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4.bin"/><Relationship Id="rId11" Type="http://schemas.openxmlformats.org/officeDocument/2006/relationships/image" Target="../media/image61.wmf"/><Relationship Id="rId5" Type="http://schemas.openxmlformats.org/officeDocument/2006/relationships/image" Target="../media/image58.wmf"/><Relationship Id="rId15" Type="http://schemas.openxmlformats.org/officeDocument/2006/relationships/image" Target="../media/image63.wmf"/><Relationship Id="rId10" Type="http://schemas.openxmlformats.org/officeDocument/2006/relationships/oleObject" Target="../embeddings/oleObject66.bin"/><Relationship Id="rId4" Type="http://schemas.openxmlformats.org/officeDocument/2006/relationships/oleObject" Target="../embeddings/oleObject63.bin"/><Relationship Id="rId9" Type="http://schemas.openxmlformats.org/officeDocument/2006/relationships/image" Target="../media/image60.wmf"/><Relationship Id="rId14" Type="http://schemas.openxmlformats.org/officeDocument/2006/relationships/oleObject" Target="../embeddings/oleObject6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71.bin"/><Relationship Id="rId5" Type="http://schemas.openxmlformats.org/officeDocument/2006/relationships/image" Target="../media/image65.wmf"/><Relationship Id="rId4" Type="http://schemas.openxmlformats.org/officeDocument/2006/relationships/oleObject" Target="../embeddings/oleObject7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4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73.bin"/><Relationship Id="rId11" Type="http://schemas.openxmlformats.org/officeDocument/2006/relationships/image" Target="../media/image70.wmf"/><Relationship Id="rId5" Type="http://schemas.openxmlformats.org/officeDocument/2006/relationships/image" Target="../media/image67.wmf"/><Relationship Id="rId10" Type="http://schemas.openxmlformats.org/officeDocument/2006/relationships/oleObject" Target="../embeddings/oleObject75.bin"/><Relationship Id="rId4" Type="http://schemas.openxmlformats.org/officeDocument/2006/relationships/oleObject" Target="../embeddings/oleObject72.bin"/><Relationship Id="rId9" Type="http://schemas.openxmlformats.org/officeDocument/2006/relationships/image" Target="../media/image6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8.bin"/><Relationship Id="rId13" Type="http://schemas.openxmlformats.org/officeDocument/2006/relationships/image" Target="../media/image74.wmf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77.bin"/><Relationship Id="rId11" Type="http://schemas.openxmlformats.org/officeDocument/2006/relationships/image" Target="../media/image73.wmf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6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8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83.bin"/><Relationship Id="rId5" Type="http://schemas.openxmlformats.org/officeDocument/2006/relationships/image" Target="../media/image76.wmf"/><Relationship Id="rId4" Type="http://schemas.openxmlformats.org/officeDocument/2006/relationships/oleObject" Target="../embeddings/oleObject8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7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85.bin"/><Relationship Id="rId5" Type="http://schemas.openxmlformats.org/officeDocument/2006/relationships/image" Target="../media/image78.wmf"/><Relationship Id="rId4" Type="http://schemas.openxmlformats.org/officeDocument/2006/relationships/oleObject" Target="../embeddings/oleObject8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8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87.bin"/><Relationship Id="rId5" Type="http://schemas.openxmlformats.org/officeDocument/2006/relationships/image" Target="../media/image80.wmf"/><Relationship Id="rId4" Type="http://schemas.openxmlformats.org/officeDocument/2006/relationships/oleObject" Target="../embeddings/oleObject8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0.bin"/><Relationship Id="rId13" Type="http://schemas.openxmlformats.org/officeDocument/2006/relationships/image" Target="../media/image86.wmf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9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8.bin"/><Relationship Id="rId9" Type="http://schemas.openxmlformats.org/officeDocument/2006/relationships/image" Target="../media/image84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13" Type="http://schemas.openxmlformats.org/officeDocument/2006/relationships/image" Target="../media/image91.wmf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0.wmf"/><Relationship Id="rId5" Type="http://schemas.openxmlformats.org/officeDocument/2006/relationships/image" Target="../media/image87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89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13" Type="http://schemas.openxmlformats.org/officeDocument/2006/relationships/image" Target="../media/image95.wmf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10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9.bin"/><Relationship Id="rId11" Type="http://schemas.openxmlformats.org/officeDocument/2006/relationships/image" Target="../media/image94.wmf"/><Relationship Id="rId5" Type="http://schemas.openxmlformats.org/officeDocument/2006/relationships/image" Target="../media/image91.wmf"/><Relationship Id="rId10" Type="http://schemas.openxmlformats.org/officeDocument/2006/relationships/oleObject" Target="../embeddings/oleObject101.bin"/><Relationship Id="rId4" Type="http://schemas.openxmlformats.org/officeDocument/2006/relationships/oleObject" Target="../embeddings/oleObject98.bin"/><Relationship Id="rId9" Type="http://schemas.openxmlformats.org/officeDocument/2006/relationships/image" Target="../media/image9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5.bin"/><Relationship Id="rId13" Type="http://schemas.openxmlformats.org/officeDocument/2006/relationships/image" Target="../media/image99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97.wmf"/><Relationship Id="rId12" Type="http://schemas.openxmlformats.org/officeDocument/2006/relationships/oleObject" Target="../embeddings/oleObject10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4.bin"/><Relationship Id="rId11" Type="http://schemas.openxmlformats.org/officeDocument/2006/relationships/image" Target="../media/image95.wmf"/><Relationship Id="rId5" Type="http://schemas.openxmlformats.org/officeDocument/2006/relationships/image" Target="../media/image96.wmf"/><Relationship Id="rId10" Type="http://schemas.openxmlformats.org/officeDocument/2006/relationships/oleObject" Target="../embeddings/oleObject106.bin"/><Relationship Id="rId4" Type="http://schemas.openxmlformats.org/officeDocument/2006/relationships/oleObject" Target="../embeddings/oleObject103.bin"/><Relationship Id="rId9" Type="http://schemas.openxmlformats.org/officeDocument/2006/relationships/image" Target="../media/image9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3" Type="http://schemas.openxmlformats.org/officeDocument/2006/relationships/oleObject" Target="../embeddings/oleObject108.bin"/><Relationship Id="rId7" Type="http://schemas.openxmlformats.org/officeDocument/2006/relationships/oleObject" Target="../embeddings/oleObject1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01.wmf"/><Relationship Id="rId5" Type="http://schemas.openxmlformats.org/officeDocument/2006/relationships/oleObject" Target="../embeddings/oleObject109.bin"/><Relationship Id="rId4" Type="http://schemas.openxmlformats.org/officeDocument/2006/relationships/image" Target="../media/image100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oleObject" Target="../embeddings/oleObject111.bin"/><Relationship Id="rId7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103.wmf"/><Relationship Id="rId5" Type="http://schemas.openxmlformats.org/officeDocument/2006/relationships/oleObject" Target="../embeddings/oleObject112.bin"/><Relationship Id="rId4" Type="http://schemas.openxmlformats.org/officeDocument/2006/relationships/image" Target="../media/image102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106.wmf"/><Relationship Id="rId5" Type="http://schemas.openxmlformats.org/officeDocument/2006/relationships/oleObject" Target="../embeddings/oleObject115.bin"/><Relationship Id="rId4" Type="http://schemas.openxmlformats.org/officeDocument/2006/relationships/image" Target="../media/image10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108.wmf"/><Relationship Id="rId5" Type="http://schemas.openxmlformats.org/officeDocument/2006/relationships/oleObject" Target="../embeddings/oleObject117.bin"/><Relationship Id="rId4" Type="http://schemas.openxmlformats.org/officeDocument/2006/relationships/image" Target="../media/image107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oleObject" Target="../embeddings/oleObject118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110.wmf"/><Relationship Id="rId5" Type="http://schemas.openxmlformats.org/officeDocument/2006/relationships/oleObject" Target="../embeddings/oleObject119.bin"/><Relationship Id="rId10" Type="http://schemas.openxmlformats.org/officeDocument/2006/relationships/image" Target="../media/image112.wmf"/><Relationship Id="rId4" Type="http://schemas.openxmlformats.org/officeDocument/2006/relationships/image" Target="../media/image109.wmf"/><Relationship Id="rId9" Type="http://schemas.openxmlformats.org/officeDocument/2006/relationships/oleObject" Target="../embeddings/oleObject12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14.wmf"/><Relationship Id="rId5" Type="http://schemas.openxmlformats.org/officeDocument/2006/relationships/oleObject" Target="../embeddings/oleObject123.bin"/><Relationship Id="rId4" Type="http://schemas.openxmlformats.org/officeDocument/2006/relationships/image" Target="../media/image113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16.wmf"/><Relationship Id="rId5" Type="http://schemas.openxmlformats.org/officeDocument/2006/relationships/oleObject" Target="../embeddings/oleObject125.bin"/><Relationship Id="rId4" Type="http://schemas.openxmlformats.org/officeDocument/2006/relationships/image" Target="../media/image115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9.wmf"/><Relationship Id="rId13" Type="http://schemas.openxmlformats.org/officeDocument/2006/relationships/oleObject" Target="../embeddings/oleObject131.bin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12" Type="http://schemas.openxmlformats.org/officeDocument/2006/relationships/image" Target="../media/image1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6" Type="http://schemas.openxmlformats.org/officeDocument/2006/relationships/image" Target="../media/image118.wmf"/><Relationship Id="rId11" Type="http://schemas.openxmlformats.org/officeDocument/2006/relationships/oleObject" Target="../embeddings/oleObject130.bin"/><Relationship Id="rId5" Type="http://schemas.openxmlformats.org/officeDocument/2006/relationships/oleObject" Target="../embeddings/oleObject127.bin"/><Relationship Id="rId15" Type="http://schemas.openxmlformats.org/officeDocument/2006/relationships/oleObject" Target="../embeddings/oleObject132.bin"/><Relationship Id="rId10" Type="http://schemas.openxmlformats.org/officeDocument/2006/relationships/image" Target="../media/image120.wmf"/><Relationship Id="rId4" Type="http://schemas.openxmlformats.org/officeDocument/2006/relationships/image" Target="../media/image117.wmf"/><Relationship Id="rId9" Type="http://schemas.openxmlformats.org/officeDocument/2006/relationships/oleObject" Target="../embeddings/oleObject129.bin"/><Relationship Id="rId14" Type="http://schemas.openxmlformats.org/officeDocument/2006/relationships/image" Target="../media/image12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6.bin"/><Relationship Id="rId3" Type="http://schemas.openxmlformats.org/officeDocument/2006/relationships/oleObject" Target="../embeddings/oleObject133.bin"/><Relationship Id="rId7" Type="http://schemas.openxmlformats.org/officeDocument/2006/relationships/oleObject" Target="../embeddings/oleObject1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24.wmf"/><Relationship Id="rId5" Type="http://schemas.openxmlformats.org/officeDocument/2006/relationships/oleObject" Target="../embeddings/oleObject134.bin"/><Relationship Id="rId10" Type="http://schemas.openxmlformats.org/officeDocument/2006/relationships/image" Target="../media/image125.wmf"/><Relationship Id="rId4" Type="http://schemas.openxmlformats.org/officeDocument/2006/relationships/image" Target="../media/image123.wmf"/><Relationship Id="rId9" Type="http://schemas.openxmlformats.org/officeDocument/2006/relationships/oleObject" Target="../embeddings/oleObject137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27.wmf"/><Relationship Id="rId5" Type="http://schemas.openxmlformats.org/officeDocument/2006/relationships/oleObject" Target="../embeddings/oleObject139.bin"/><Relationship Id="rId4" Type="http://schemas.openxmlformats.org/officeDocument/2006/relationships/image" Target="../media/image126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kpolyakov@mail.ru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roytberg@lpm.org.ru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7.bin"/><Relationship Id="rId1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7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18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4.bin"/><Relationship Id="rId1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6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398713"/>
            <a:ext cx="8723313" cy="22717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5400" b="1" smtClean="0">
                <a:solidFill>
                  <a:schemeClr val="accent2"/>
                </a:solidFill>
              </a:rPr>
              <a:t>Системы логических уравнений в задачах ЕГЭ по информатике</a:t>
            </a:r>
          </a:p>
        </p:txBody>
      </p:sp>
      <p:sp>
        <p:nvSpPr>
          <p:cNvPr id="512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382838" y="1039813"/>
            <a:ext cx="6400800" cy="1133475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ru-RU" altLang="ru-RU" i="1" smtClean="0"/>
              <a:t>К.Ю. Поляков, </a:t>
            </a:r>
          </a:p>
          <a:p>
            <a:pPr algn="r">
              <a:lnSpc>
                <a:spcPct val="80000"/>
              </a:lnSpc>
            </a:pPr>
            <a:r>
              <a:rPr lang="ru-RU" altLang="ru-RU" i="1" smtClean="0"/>
              <a:t>М.А. Ройтберг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Типичные ограничения</a:t>
            </a:r>
          </a:p>
        </p:txBody>
      </p:sp>
      <p:sp>
        <p:nvSpPr>
          <p:cNvPr id="2355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A06269-4158-40C5-A033-9E2AA46FDBF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400"/>
          </a:p>
        </p:txBody>
      </p:sp>
      <p:sp>
        <p:nvSpPr>
          <p:cNvPr id="23556" name="Прямоугольник 3"/>
          <p:cNvSpPr>
            <a:spLocks noChangeArrowheads="1"/>
          </p:cNvSpPr>
          <p:nvPr/>
        </p:nvSpPr>
        <p:spPr bwMode="auto">
          <a:xfrm>
            <a:off x="377825" y="806450"/>
            <a:ext cx="15986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cs typeface="Times New Roman" pitchFamily="18" charset="0"/>
              </a:rPr>
              <a:t>Задача 3.</a:t>
            </a:r>
            <a:endParaRPr lang="ru-RU" altLang="ru-RU" sz="1800" b="1">
              <a:solidFill>
                <a:srgbClr val="000099"/>
              </a:solidFill>
            </a:endParaRPr>
          </a:p>
        </p:txBody>
      </p:sp>
      <p:sp>
        <p:nvSpPr>
          <p:cNvPr id="7174" name="Прямоугольник 4"/>
          <p:cNvSpPr>
            <a:spLocks noChangeArrowheads="1"/>
          </p:cNvSpPr>
          <p:nvPr/>
        </p:nvSpPr>
        <p:spPr bwMode="auto">
          <a:xfrm>
            <a:off x="798513" y="2222500"/>
            <a:ext cx="43481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«запрещена комбинация 10»</a:t>
            </a:r>
            <a:endParaRPr lang="ru-RU" altLang="ru-RU" sz="1800"/>
          </a:p>
        </p:txBody>
      </p:sp>
      <p:sp>
        <p:nvSpPr>
          <p:cNvPr id="7175" name="Прямоугольник 5"/>
          <p:cNvSpPr>
            <a:spLocks noChangeArrowheads="1"/>
          </p:cNvSpPr>
          <p:nvPr/>
        </p:nvSpPr>
        <p:spPr bwMode="auto">
          <a:xfrm>
            <a:off x="798513" y="3656013"/>
            <a:ext cx="7559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  <a:cs typeface="Times New Roman" pitchFamily="18" charset="0"/>
              </a:rPr>
              <a:t>Решения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000000, 000001, 000011, 000111,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001111, 011111, 11111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5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3560" name="Object 1"/>
          <p:cNvGraphicFramePr>
            <a:graphicFrameLocks noChangeAspect="1"/>
          </p:cNvGraphicFramePr>
          <p:nvPr/>
        </p:nvGraphicFramePr>
        <p:xfrm>
          <a:off x="739775" y="1303338"/>
          <a:ext cx="78422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Формула" r:id="rId4" imgW="2374900" imgH="228600" progId="Equation.3">
                  <p:embed/>
                </p:oleObj>
              </mc:Choice>
              <mc:Fallback>
                <p:oleObj name="Формула" r:id="rId4" imgW="23749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775" y="1303338"/>
                        <a:ext cx="784225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Левая фигурная скобка 8"/>
          <p:cNvSpPr>
            <a:spLocks/>
          </p:cNvSpPr>
          <p:nvPr/>
        </p:nvSpPr>
        <p:spPr bwMode="auto">
          <a:xfrm rot="-5400000">
            <a:off x="1636712" y="1336676"/>
            <a:ext cx="238125" cy="1498600"/>
          </a:xfrm>
          <a:prstGeom prst="leftBrace">
            <a:avLst>
              <a:gd name="adj1" fmla="val 4452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7178" name="Прямоугольник 9"/>
          <p:cNvSpPr>
            <a:spLocks noChangeArrowheads="1"/>
          </p:cNvSpPr>
          <p:nvPr/>
        </p:nvSpPr>
        <p:spPr bwMode="auto">
          <a:xfrm>
            <a:off x="798513" y="2697163"/>
            <a:ext cx="7446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«после первой единицы все следующие биты – 1»</a:t>
            </a:r>
            <a:endParaRPr lang="ru-RU" altLang="ru-RU" sz="1800"/>
          </a:p>
        </p:txBody>
      </p:sp>
      <p:sp>
        <p:nvSpPr>
          <p:cNvPr id="7179" name="Прямоугольник 10"/>
          <p:cNvSpPr>
            <a:spLocks noChangeArrowheads="1"/>
          </p:cNvSpPr>
          <p:nvPr/>
        </p:nvSpPr>
        <p:spPr bwMode="auto">
          <a:xfrm>
            <a:off x="798513" y="3173413"/>
            <a:ext cx="469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«все нули, потом все единицы»</a:t>
            </a:r>
            <a:endParaRPr lang="ru-RU" altLang="ru-RU" sz="1800"/>
          </a:p>
        </p:txBody>
      </p:sp>
      <p:sp>
        <p:nvSpPr>
          <p:cNvPr id="7180" name="Прямоугольник 11"/>
          <p:cNvSpPr>
            <a:spLocks noChangeArrowheads="1"/>
          </p:cNvSpPr>
          <p:nvPr/>
        </p:nvSpPr>
        <p:spPr bwMode="auto">
          <a:xfrm>
            <a:off x="798513" y="4508500"/>
            <a:ext cx="7159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Для уравнения с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переменными: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N+</a:t>
            </a:r>
            <a:r>
              <a:rPr lang="en-US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решений.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7" grpId="0" animBg="1"/>
      <p:bldP spid="7178" grpId="0"/>
      <p:bldP spid="7179" grpId="0"/>
      <p:bldP spid="718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Более сложный пример</a:t>
            </a:r>
          </a:p>
        </p:txBody>
      </p:sp>
      <p:sp>
        <p:nvSpPr>
          <p:cNvPr id="2560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564442-4CD0-4AC9-A68E-04DDA49A7A74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400"/>
          </a:p>
        </p:txBody>
      </p:sp>
      <p:sp>
        <p:nvSpPr>
          <p:cNvPr id="25604" name="Прямоугольник 3"/>
          <p:cNvSpPr>
            <a:spLocks noChangeArrowheads="1"/>
          </p:cNvSpPr>
          <p:nvPr/>
        </p:nvSpPr>
        <p:spPr bwMode="auto">
          <a:xfrm>
            <a:off x="377825" y="806450"/>
            <a:ext cx="15986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cs typeface="Times New Roman" pitchFamily="18" charset="0"/>
              </a:rPr>
              <a:t>Задача 4.</a:t>
            </a:r>
            <a:endParaRPr lang="ru-RU" altLang="ru-RU" sz="1800" b="1">
              <a:solidFill>
                <a:srgbClr val="000099"/>
              </a:solidFill>
            </a:endParaRPr>
          </a:p>
        </p:txBody>
      </p:sp>
      <p:sp>
        <p:nvSpPr>
          <p:cNvPr id="4" name="Прямоугольник 4"/>
          <p:cNvSpPr>
            <a:spLocks noChangeArrowheads="1"/>
          </p:cNvSpPr>
          <p:nvPr/>
        </p:nvSpPr>
        <p:spPr bwMode="auto">
          <a:xfrm>
            <a:off x="723900" y="2020888"/>
            <a:ext cx="4649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«запрещена комбинация 1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0»</a:t>
            </a:r>
            <a:endParaRPr lang="ru-RU" altLang="ru-RU" sz="1800"/>
          </a:p>
        </p:txBody>
      </p:sp>
      <p:sp>
        <p:nvSpPr>
          <p:cNvPr id="8199" name="Прямоугольник 5"/>
          <p:cNvSpPr>
            <a:spLocks noChangeArrowheads="1"/>
          </p:cNvSpPr>
          <p:nvPr/>
        </p:nvSpPr>
        <p:spPr bwMode="auto">
          <a:xfrm>
            <a:off x="798513" y="4418013"/>
            <a:ext cx="75596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  <a:cs typeface="Times New Roman" pitchFamily="18" charset="0"/>
              </a:rPr>
              <a:t>Решения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000000, 000001, 000011, 000111,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001111, 011111, 11111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ru-RU" altLang="ru-RU" sz="18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5" name="Левая фигурная скобка 8"/>
          <p:cNvSpPr>
            <a:spLocks/>
          </p:cNvSpPr>
          <p:nvPr/>
        </p:nvSpPr>
        <p:spPr bwMode="auto">
          <a:xfrm rot="-5400000">
            <a:off x="1662113" y="973138"/>
            <a:ext cx="223837" cy="1862137"/>
          </a:xfrm>
          <a:prstGeom prst="leftBrace">
            <a:avLst>
              <a:gd name="adj1" fmla="val 4487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8202" name="Прямоугольник 9"/>
          <p:cNvSpPr>
            <a:spLocks noChangeArrowheads="1"/>
          </p:cNvSpPr>
          <p:nvPr/>
        </p:nvSpPr>
        <p:spPr bwMode="auto">
          <a:xfrm>
            <a:off x="723900" y="3152775"/>
            <a:ext cx="82073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«слева от каждого нулевого бита (начиная с 3-го)</a:t>
            </a:r>
            <a: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должны стоять два нуля»</a:t>
            </a:r>
            <a:endParaRPr lang="ru-RU" altLang="ru-RU" sz="1800"/>
          </a:p>
        </p:txBody>
      </p:sp>
      <p:sp>
        <p:nvSpPr>
          <p:cNvPr id="8203" name="Прямоугольник 10"/>
          <p:cNvSpPr>
            <a:spLocks noChangeArrowheads="1"/>
          </p:cNvSpPr>
          <p:nvPr/>
        </p:nvSpPr>
        <p:spPr bwMode="auto">
          <a:xfrm>
            <a:off x="723900" y="3954463"/>
            <a:ext cx="4699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«все нули, потом все единицы»</a:t>
            </a:r>
            <a:endParaRPr lang="ru-RU" altLang="ru-RU" sz="1800"/>
          </a:p>
        </p:txBody>
      </p:sp>
      <p:sp>
        <p:nvSpPr>
          <p:cNvPr id="8204" name="Прямоугольник 11"/>
          <p:cNvSpPr>
            <a:spLocks noChangeArrowheads="1"/>
          </p:cNvSpPr>
          <p:nvPr/>
        </p:nvSpPr>
        <p:spPr bwMode="auto">
          <a:xfrm>
            <a:off x="798513" y="5795963"/>
            <a:ext cx="7331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Для уравнения с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переменными: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N+</a:t>
            </a:r>
            <a:r>
              <a:rPr lang="ru-RU" altLang="ru-RU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решений.</a:t>
            </a:r>
            <a:endParaRPr lang="ru-RU" altLang="ru-RU" sz="1800"/>
          </a:p>
        </p:txBody>
      </p:sp>
      <p:sp>
        <p:nvSpPr>
          <p:cNvPr id="25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5613" name="Object 3"/>
          <p:cNvGraphicFramePr>
            <a:graphicFrameLocks noChangeAspect="1"/>
          </p:cNvGraphicFramePr>
          <p:nvPr/>
        </p:nvGraphicFramePr>
        <p:xfrm>
          <a:off x="550863" y="1303338"/>
          <a:ext cx="830262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Формула" r:id="rId4" imgW="3517900" imgH="228600" progId="Equation.3">
                  <p:embed/>
                </p:oleObj>
              </mc:Choice>
              <mc:Fallback>
                <p:oleObj name="Формула" r:id="rId4" imgW="35179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1303338"/>
                        <a:ext cx="830262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723900" y="2522538"/>
            <a:ext cx="6978650" cy="539750"/>
            <a:chOff x="723900" y="2521985"/>
            <a:chExt cx="6977936" cy="539750"/>
          </a:xfrm>
        </p:grpSpPr>
        <p:sp>
          <p:nvSpPr>
            <p:cNvPr id="25618" name="Прямоугольник 4"/>
            <p:cNvSpPr>
              <a:spLocks noChangeArrowheads="1"/>
            </p:cNvSpPr>
            <p:nvPr/>
          </p:nvSpPr>
          <p:spPr bwMode="auto">
            <a:xfrm>
              <a:off x="723900" y="2539502"/>
              <a:ext cx="69779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  <a:cs typeface="Times New Roman" pitchFamily="18" charset="0"/>
                </a:rPr>
                <a:t>«запрещена комбинация </a:t>
              </a:r>
              <a:r>
                <a:rPr lang="en-US" altLang="ru-RU" sz="2400">
                  <a:solidFill>
                    <a:srgbClr val="000000"/>
                  </a:solidFill>
                  <a:cs typeface="Times New Roman" pitchFamily="18" charset="0"/>
                </a:rPr>
                <a:t>                                   </a:t>
              </a:r>
              <a:r>
                <a:rPr lang="ru-RU" altLang="ru-RU" sz="2400">
                  <a:solidFill>
                    <a:srgbClr val="000000"/>
                  </a:solidFill>
                  <a:cs typeface="Times New Roman" pitchFamily="18" charset="0"/>
                </a:rPr>
                <a:t>»</a:t>
              </a:r>
              <a:endParaRPr lang="ru-RU" altLang="ru-RU" sz="1800"/>
            </a:p>
          </p:txBody>
        </p:sp>
        <p:graphicFrame>
          <p:nvGraphicFramePr>
            <p:cNvPr id="25619" name="Object 19"/>
            <p:cNvGraphicFramePr>
              <a:graphicFrameLocks noChangeAspect="1"/>
            </p:cNvGraphicFramePr>
            <p:nvPr/>
          </p:nvGraphicFramePr>
          <p:xfrm>
            <a:off x="4448931" y="2521985"/>
            <a:ext cx="2997200" cy="539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21" name="Формула" r:id="rId6" imgW="1270000" imgH="228600" progId="Equation.3">
                    <p:embed/>
                  </p:oleObj>
                </mc:Choice>
                <mc:Fallback>
                  <p:oleObj name="Формула" r:id="rId6" imgW="1270000" imgH="2286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48931" y="2521985"/>
                          <a:ext cx="2997200" cy="539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2286000" y="5203825"/>
            <a:ext cx="2646363" cy="511175"/>
            <a:chOff x="2286461" y="5203250"/>
            <a:chExt cx="2646178" cy="512363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3605582" y="5204842"/>
              <a:ext cx="1327057" cy="510771"/>
            </a:xfrm>
            <a:prstGeom prst="roundRect">
              <a:avLst/>
            </a:prstGeom>
            <a:solidFill>
              <a:srgbClr val="FFFF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ru-RU" sz="24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101111</a:t>
              </a:r>
              <a:endParaRPr lang="ru-RU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617" name="Прямоугольник 18"/>
            <p:cNvSpPr>
              <a:spLocks noChangeArrowheads="1"/>
            </p:cNvSpPr>
            <p:nvPr/>
          </p:nvSpPr>
          <p:spPr bwMode="auto">
            <a:xfrm>
              <a:off x="2286461" y="5203250"/>
              <a:ext cx="123142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r>
                <a:rPr lang="ru-RU" altLang="ru-RU" sz="2400" b="1">
                  <a:solidFill>
                    <a:srgbClr val="000099"/>
                  </a:solidFill>
                  <a:cs typeface="Times New Roman" pitchFamily="18" charset="0"/>
                </a:rPr>
                <a:t>и ещё</a:t>
              </a:r>
              <a:r>
                <a:rPr lang="ru-RU" altLang="ru-RU" sz="2400">
                  <a:solidFill>
                    <a:srgbClr val="000000"/>
                  </a:solidFill>
                  <a:cs typeface="Times New Roman" pitchFamily="18" charset="0"/>
                </a:rPr>
                <a:t>:</a:t>
              </a:r>
              <a:endParaRPr lang="ru-RU" altLang="ru-RU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199" grpId="0"/>
      <p:bldP spid="5" grpId="0" animBg="1"/>
      <p:bldP spid="8202" grpId="0"/>
      <p:bldP spid="8203" grpId="0"/>
      <p:bldP spid="82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Более сложный пример</a:t>
            </a:r>
          </a:p>
        </p:txBody>
      </p:sp>
      <p:sp>
        <p:nvSpPr>
          <p:cNvPr id="2765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1186F2-20DC-43BF-8C68-00069058760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400"/>
          </a:p>
        </p:txBody>
      </p:sp>
      <p:sp>
        <p:nvSpPr>
          <p:cNvPr id="27652" name="Прямоугольник 3"/>
          <p:cNvSpPr>
            <a:spLocks noChangeArrowheads="1"/>
          </p:cNvSpPr>
          <p:nvPr/>
        </p:nvSpPr>
        <p:spPr bwMode="auto">
          <a:xfrm>
            <a:off x="377825" y="806450"/>
            <a:ext cx="15986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cs typeface="Times New Roman" pitchFamily="18" charset="0"/>
              </a:rPr>
              <a:t>Задача 5.</a:t>
            </a:r>
            <a:endParaRPr lang="ru-RU" altLang="ru-RU" sz="1800" b="1">
              <a:solidFill>
                <a:srgbClr val="000099"/>
              </a:solidFill>
            </a:endParaRPr>
          </a:p>
        </p:txBody>
      </p:sp>
      <p:sp>
        <p:nvSpPr>
          <p:cNvPr id="9222" name="Прямоугольник 4"/>
          <p:cNvSpPr>
            <a:spLocks noChangeArrowheads="1"/>
          </p:cNvSpPr>
          <p:nvPr/>
        </p:nvSpPr>
        <p:spPr bwMode="auto">
          <a:xfrm>
            <a:off x="723900" y="2109788"/>
            <a:ext cx="4346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«запрещена комбинация 00»</a:t>
            </a:r>
            <a:endParaRPr lang="ru-RU" altLang="ru-RU" sz="1800"/>
          </a:p>
        </p:txBody>
      </p:sp>
      <p:sp>
        <p:nvSpPr>
          <p:cNvPr id="9223" name="Левая фигурная скобка 6"/>
          <p:cNvSpPr>
            <a:spLocks/>
          </p:cNvSpPr>
          <p:nvPr/>
        </p:nvSpPr>
        <p:spPr bwMode="auto">
          <a:xfrm rot="-5400000">
            <a:off x="1417638" y="1317625"/>
            <a:ext cx="212725" cy="1362075"/>
          </a:xfrm>
          <a:prstGeom prst="leftBrace">
            <a:avLst>
              <a:gd name="adj1" fmla="val 44613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765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7656" name="Object 1"/>
          <p:cNvGraphicFramePr>
            <a:graphicFrameLocks noChangeAspect="1"/>
          </p:cNvGraphicFramePr>
          <p:nvPr/>
        </p:nvGraphicFramePr>
        <p:xfrm>
          <a:off x="650875" y="1239838"/>
          <a:ext cx="7151688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1" name="Формула" r:id="rId4" imgW="2159000" imgH="228600" progId="Equation.3">
                  <p:embed/>
                </p:oleObj>
              </mc:Choice>
              <mc:Fallback>
                <p:oleObj name="Формула" r:id="rId4" imgW="21590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1239838"/>
                        <a:ext cx="7151688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774700" y="2562225"/>
            <a:ext cx="7956550" cy="936625"/>
            <a:chOff x="433" y="3902"/>
            <a:chExt cx="5012" cy="590"/>
          </a:xfrm>
        </p:grpSpPr>
        <p:sp>
          <p:nvSpPr>
            <p:cNvPr id="14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4718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Сколько есть цепочек длиной </a:t>
              </a:r>
              <a:r>
                <a:rPr lang="en-US" sz="24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ru-RU" sz="2400" dirty="0">
                  <a:latin typeface="Arial" charset="0"/>
                </a:rPr>
                <a:t>, в которых нет </a:t>
              </a:r>
              <a:br>
                <a:rPr lang="ru-RU" sz="2400" dirty="0">
                  <a:latin typeface="Arial" charset="0"/>
                </a:rPr>
              </a:br>
              <a:r>
                <a:rPr lang="ru-RU" sz="2400" dirty="0">
                  <a:latin typeface="Arial" charset="0"/>
                </a:rPr>
                <a:t>   двух соседних нулей?</a:t>
              </a:r>
            </a:p>
          </p:txBody>
        </p:sp>
        <p:sp>
          <p:nvSpPr>
            <p:cNvPr id="2766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765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Таблица 35"/>
          <p:cNvGraphicFramePr>
            <a:graphicFrameLocks noGrp="1"/>
          </p:cNvGraphicFramePr>
          <p:nvPr/>
        </p:nvGraphicFramePr>
        <p:xfrm>
          <a:off x="660400" y="3840163"/>
          <a:ext cx="423862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828"/>
                <a:gridCol w="529828"/>
                <a:gridCol w="529828"/>
                <a:gridCol w="529828"/>
                <a:gridCol w="529828"/>
                <a:gridCol w="529828"/>
                <a:gridCol w="529828"/>
                <a:gridCol w="5298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971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Более сложный пример</a:t>
            </a:r>
          </a:p>
        </p:txBody>
      </p:sp>
      <p:sp>
        <p:nvSpPr>
          <p:cNvPr id="2971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9D77D2-1436-482E-93FB-DEE1F8E855E7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400"/>
          </a:p>
        </p:txBody>
      </p:sp>
      <p:sp>
        <p:nvSpPr>
          <p:cNvPr id="297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97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/>
        </p:nvGraphicFramePr>
        <p:xfrm>
          <a:off x="660400" y="3840163"/>
          <a:ext cx="423862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828"/>
                <a:gridCol w="529828"/>
                <a:gridCol w="529828"/>
                <a:gridCol w="529828"/>
                <a:gridCol w="529828"/>
                <a:gridCol w="529828"/>
                <a:gridCol w="529828"/>
                <a:gridCol w="5298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277" name="Левая фигурная скобка 23"/>
          <p:cNvSpPr>
            <a:spLocks/>
          </p:cNvSpPr>
          <p:nvPr/>
        </p:nvSpPr>
        <p:spPr bwMode="auto">
          <a:xfrm rot="5400000" flipV="1">
            <a:off x="2102644" y="2075656"/>
            <a:ext cx="323850" cy="3176588"/>
          </a:xfrm>
          <a:prstGeom prst="leftBrace">
            <a:avLst>
              <a:gd name="adj1" fmla="val 4482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0244" name="Object 3"/>
          <p:cNvGraphicFramePr>
            <a:graphicFrameLocks noChangeAspect="1"/>
          </p:cNvGraphicFramePr>
          <p:nvPr/>
        </p:nvGraphicFramePr>
        <p:xfrm>
          <a:off x="2012950" y="2879725"/>
          <a:ext cx="95091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1" name="Формула" r:id="rId4" imgW="342751" imgH="228501" progId="Equation.3">
                  <p:embed/>
                </p:oleObj>
              </mc:Choice>
              <mc:Fallback>
                <p:oleObj name="Формула" r:id="rId4" imgW="342751" imgH="22850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50" y="2879725"/>
                        <a:ext cx="950913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660400" y="4454525"/>
          <a:ext cx="4238624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828"/>
                <a:gridCol w="529828"/>
                <a:gridCol w="529828"/>
                <a:gridCol w="529828"/>
                <a:gridCol w="529828"/>
                <a:gridCol w="529828"/>
                <a:gridCol w="529828"/>
                <a:gridCol w="52982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4" marR="91454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298" name="Левая фигурная скобка 24"/>
          <p:cNvSpPr>
            <a:spLocks/>
          </p:cNvSpPr>
          <p:nvPr/>
        </p:nvSpPr>
        <p:spPr bwMode="auto">
          <a:xfrm rot="-5400000">
            <a:off x="2351088" y="3254375"/>
            <a:ext cx="325438" cy="3690937"/>
          </a:xfrm>
          <a:prstGeom prst="leftBrace">
            <a:avLst>
              <a:gd name="adj1" fmla="val 4463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0245" name="Object 69"/>
          <p:cNvGraphicFramePr>
            <a:graphicFrameLocks noChangeAspect="1"/>
          </p:cNvGraphicFramePr>
          <p:nvPr/>
        </p:nvGraphicFramePr>
        <p:xfrm>
          <a:off x="2014538" y="5199063"/>
          <a:ext cx="91440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2" name="Формула" r:id="rId6" imgW="330200" imgH="228600" progId="Equation.3">
                  <p:embed/>
                </p:oleObj>
              </mc:Choice>
              <mc:Fallback>
                <p:oleObj name="Формула" r:id="rId6" imgW="330200" imgH="2286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4538" y="5199063"/>
                        <a:ext cx="91440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70"/>
          <p:cNvGraphicFramePr>
            <a:graphicFrameLocks noChangeAspect="1"/>
          </p:cNvGraphicFramePr>
          <p:nvPr/>
        </p:nvGraphicFramePr>
        <p:xfrm>
          <a:off x="5345113" y="4054475"/>
          <a:ext cx="31337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3" name="Формула" r:id="rId8" imgW="1130300" imgH="228600" progId="Equation.3">
                  <p:embed/>
                </p:oleObj>
              </mc:Choice>
              <mc:Fallback>
                <p:oleObj name="Формула" r:id="rId8" imgW="1130300" imgH="2286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5113" y="4054475"/>
                        <a:ext cx="313372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34"/>
          <p:cNvGrpSpPr>
            <a:grpSpLocks/>
          </p:cNvGrpSpPr>
          <p:nvPr/>
        </p:nvGrpSpPr>
        <p:grpSpPr bwMode="auto">
          <a:xfrm>
            <a:off x="260350" y="2233613"/>
            <a:ext cx="3517900" cy="514350"/>
            <a:chOff x="432352" y="876438"/>
            <a:chExt cx="3518867" cy="515572"/>
          </a:xfrm>
        </p:grpSpPr>
        <p:sp>
          <p:nvSpPr>
            <p:cNvPr id="29779" name="Прямоугольник 4"/>
            <p:cNvSpPr>
              <a:spLocks noChangeArrowheads="1"/>
            </p:cNvSpPr>
            <p:nvPr/>
          </p:nvSpPr>
          <p:spPr bwMode="auto">
            <a:xfrm>
              <a:off x="432352" y="930345"/>
              <a:ext cx="31560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  <a:cs typeface="Times New Roman" pitchFamily="18" charset="0"/>
                </a:rPr>
                <a:t>Все цепочки длиной </a:t>
              </a:r>
              <a:endParaRPr lang="ru-RU" altLang="ru-RU" sz="1800"/>
            </a:p>
          </p:txBody>
        </p:sp>
        <p:graphicFrame>
          <p:nvGraphicFramePr>
            <p:cNvPr id="29780" name="Object 84"/>
            <p:cNvGraphicFramePr>
              <a:graphicFrameLocks noChangeAspect="1"/>
            </p:cNvGraphicFramePr>
            <p:nvPr/>
          </p:nvGraphicFramePr>
          <p:xfrm>
            <a:off x="3459094" y="876438"/>
            <a:ext cx="492125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84" name="Формула" r:id="rId10" imgW="177492" imgH="177492" progId="Equation.3">
                    <p:embed/>
                  </p:oleObj>
                </mc:Choice>
                <mc:Fallback>
                  <p:oleObj name="Формула" r:id="rId10" imgW="177492" imgH="177492" progId="Equation.3">
                    <p:embed/>
                    <p:pic>
                      <p:nvPicPr>
                        <p:cNvPr id="0" name="Object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9094" y="876438"/>
                          <a:ext cx="492125" cy="501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Скругленная прямоугольная выноска 36"/>
          <p:cNvSpPr/>
          <p:nvPr/>
        </p:nvSpPr>
        <p:spPr bwMode="auto">
          <a:xfrm>
            <a:off x="5235575" y="3471863"/>
            <a:ext cx="1643063" cy="509587"/>
          </a:xfrm>
          <a:prstGeom prst="wedgeRoundRectCallout">
            <a:avLst>
              <a:gd name="adj1" fmla="val -71060"/>
              <a:gd name="adj2" fmla="val 44338"/>
              <a:gd name="adj3" fmla="val 16667"/>
            </a:avLst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нет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Courier New" pitchFamily="49" charset="0"/>
              </a:rPr>
              <a:t>00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!</a:t>
            </a:r>
            <a:endParaRPr lang="ru-RU" dirty="0">
              <a:latin typeface="+mn-lt"/>
              <a:cs typeface="Courier New" pitchFamily="49" charset="0"/>
            </a:endParaRPr>
          </a:p>
        </p:txBody>
      </p:sp>
      <p:sp>
        <p:nvSpPr>
          <p:cNvPr id="39" name="Скругленная прямоугольная выноска 38"/>
          <p:cNvSpPr/>
          <p:nvPr/>
        </p:nvSpPr>
        <p:spPr bwMode="auto">
          <a:xfrm>
            <a:off x="5473700" y="4398963"/>
            <a:ext cx="3286125" cy="919162"/>
          </a:xfrm>
          <a:prstGeom prst="wedgeRoundRectCallout">
            <a:avLst>
              <a:gd name="adj1" fmla="val -67027"/>
              <a:gd name="adj2" fmla="val -49353"/>
              <a:gd name="adj3" fmla="val 16667"/>
            </a:avLst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непересекающиеся множества!</a:t>
            </a:r>
            <a:endParaRPr lang="ru-RU" dirty="0">
              <a:latin typeface="+mn-lt"/>
              <a:cs typeface="Courier New" pitchFamily="49" charset="0"/>
            </a:endParaRPr>
          </a:p>
        </p:txBody>
      </p:sp>
      <p:grpSp>
        <p:nvGrpSpPr>
          <p:cNvPr id="3" name="Группа 27"/>
          <p:cNvGrpSpPr>
            <a:grpSpLocks/>
          </p:cNvGrpSpPr>
          <p:nvPr/>
        </p:nvGrpSpPr>
        <p:grpSpPr bwMode="auto">
          <a:xfrm>
            <a:off x="784225" y="1520825"/>
            <a:ext cx="2482850" cy="611188"/>
            <a:chOff x="400050" y="852488"/>
            <a:chExt cx="2482850" cy="611187"/>
          </a:xfrm>
        </p:grpSpPr>
        <p:graphicFrame>
          <p:nvGraphicFramePr>
            <p:cNvPr id="29777" name="Object 81"/>
            <p:cNvGraphicFramePr>
              <a:graphicFrameLocks noChangeAspect="1"/>
            </p:cNvGraphicFramePr>
            <p:nvPr/>
          </p:nvGraphicFramePr>
          <p:xfrm>
            <a:off x="400050" y="852488"/>
            <a:ext cx="1198563" cy="611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85" name="Формула" r:id="rId12" imgW="431613" imgH="215806" progId="Equation.3">
                    <p:embed/>
                  </p:oleObj>
                </mc:Choice>
                <mc:Fallback>
                  <p:oleObj name="Формула" r:id="rId12" imgW="431613" imgH="215806" progId="Equation.3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050" y="852488"/>
                          <a:ext cx="1198563" cy="611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78" name="Прямоугольник 17"/>
            <p:cNvSpPr>
              <a:spLocks noChangeArrowheads="1"/>
            </p:cNvSpPr>
            <p:nvPr/>
          </p:nvSpPr>
          <p:spPr bwMode="auto">
            <a:xfrm>
              <a:off x="1857375" y="896938"/>
              <a:ext cx="10255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cs typeface="Times New Roman" pitchFamily="18" charset="0"/>
                </a:rPr>
                <a:t>{0, 1}</a:t>
              </a:r>
              <a:endParaRPr lang="ru-RU" altLang="ru-RU" sz="2000"/>
            </a:p>
          </p:txBody>
        </p:sp>
      </p:grpSp>
      <p:grpSp>
        <p:nvGrpSpPr>
          <p:cNvPr id="4" name="Группа 28"/>
          <p:cNvGrpSpPr>
            <a:grpSpLocks/>
          </p:cNvGrpSpPr>
          <p:nvPr/>
        </p:nvGrpSpPr>
        <p:grpSpPr bwMode="auto">
          <a:xfrm>
            <a:off x="4152900" y="1520825"/>
            <a:ext cx="3471863" cy="611188"/>
            <a:chOff x="3716338" y="852488"/>
            <a:chExt cx="3471862" cy="611187"/>
          </a:xfrm>
        </p:grpSpPr>
        <p:graphicFrame>
          <p:nvGraphicFramePr>
            <p:cNvPr id="29775" name="Object 79"/>
            <p:cNvGraphicFramePr>
              <a:graphicFrameLocks noChangeAspect="1"/>
            </p:cNvGraphicFramePr>
            <p:nvPr/>
          </p:nvGraphicFramePr>
          <p:xfrm>
            <a:off x="3716338" y="852488"/>
            <a:ext cx="1231900" cy="611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86" name="Формула" r:id="rId14" imgW="444114" imgH="215713" progId="Equation.3">
                    <p:embed/>
                  </p:oleObj>
                </mc:Choice>
                <mc:Fallback>
                  <p:oleObj name="Формула" r:id="rId14" imgW="444114" imgH="215713" progId="Equation.3">
                    <p:embed/>
                    <p:pic>
                      <p:nvPicPr>
                        <p:cNvPr id="0" name="Object 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6338" y="852488"/>
                          <a:ext cx="1231900" cy="611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776" name="Прямоугольник 19"/>
            <p:cNvSpPr>
              <a:spLocks noChangeArrowheads="1"/>
            </p:cNvSpPr>
            <p:nvPr/>
          </p:nvSpPr>
          <p:spPr bwMode="auto">
            <a:xfrm>
              <a:off x="5189538" y="896938"/>
              <a:ext cx="19986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cs typeface="Times New Roman" pitchFamily="18" charset="0"/>
                </a:rPr>
                <a:t>{0</a:t>
              </a:r>
              <a:r>
                <a:rPr lang="ru-RU" altLang="ru-RU" sz="2800">
                  <a:solidFill>
                    <a:srgbClr val="000000"/>
                  </a:solidFill>
                  <a:cs typeface="Times New Roman" pitchFamily="18" charset="0"/>
                </a:rPr>
                <a:t>1</a:t>
              </a:r>
              <a:r>
                <a:rPr lang="en-US" altLang="ru-RU" sz="2800">
                  <a:solidFill>
                    <a:srgbClr val="000000"/>
                  </a:solidFill>
                  <a:cs typeface="Times New Roman" pitchFamily="18" charset="0"/>
                </a:rPr>
                <a:t>, 1</a:t>
              </a:r>
              <a:r>
                <a:rPr lang="ru-RU" altLang="ru-RU" sz="2800">
                  <a:solidFill>
                    <a:srgbClr val="000000"/>
                  </a:solidFill>
                  <a:cs typeface="Times New Roman" pitchFamily="18" charset="0"/>
                </a:rPr>
                <a:t>0, 11</a:t>
              </a:r>
              <a:r>
                <a:rPr lang="en-US" altLang="ru-RU" sz="2800">
                  <a:solidFill>
                    <a:srgbClr val="000000"/>
                  </a:solidFill>
                  <a:cs typeface="Times New Roman" pitchFamily="18" charset="0"/>
                </a:rPr>
                <a:t>}</a:t>
              </a:r>
              <a:endParaRPr lang="ru-RU" altLang="ru-RU" sz="2000"/>
            </a:p>
          </p:txBody>
        </p:sp>
      </p:grpSp>
      <p:grpSp>
        <p:nvGrpSpPr>
          <p:cNvPr id="29772" name="Группа 34"/>
          <p:cNvGrpSpPr>
            <a:grpSpLocks/>
          </p:cNvGrpSpPr>
          <p:nvPr/>
        </p:nvGrpSpPr>
        <p:grpSpPr bwMode="auto">
          <a:xfrm>
            <a:off x="260350" y="835025"/>
            <a:ext cx="7808913" cy="584200"/>
            <a:chOff x="432352" y="930345"/>
            <a:chExt cx="7811736" cy="586164"/>
          </a:xfrm>
        </p:grpSpPr>
        <p:sp>
          <p:nvSpPr>
            <p:cNvPr id="29773" name="Прямоугольник 4"/>
            <p:cNvSpPr>
              <a:spLocks noChangeArrowheads="1"/>
            </p:cNvSpPr>
            <p:nvPr/>
          </p:nvSpPr>
          <p:spPr bwMode="auto">
            <a:xfrm>
              <a:off x="432352" y="930345"/>
              <a:ext cx="7811736" cy="586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ru-RU" i="1" baseline="-250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altLang="ru-RU" sz="2400">
                  <a:solidFill>
                    <a:srgbClr val="000000"/>
                  </a:solidFill>
                  <a:cs typeface="Times New Roman" pitchFamily="18" charset="0"/>
                </a:rPr>
                <a:t> – </a:t>
              </a:r>
              <a:r>
                <a:rPr lang="ru-RU" altLang="ru-RU" sz="2400">
                  <a:solidFill>
                    <a:srgbClr val="000000"/>
                  </a:solidFill>
                  <a:cs typeface="Times New Roman" pitchFamily="18" charset="0"/>
                </a:rPr>
                <a:t>количество «правильных» цепочек длиной </a:t>
              </a:r>
              <a:endParaRPr lang="ru-RU" altLang="ru-RU" sz="1800"/>
            </a:p>
          </p:txBody>
        </p:sp>
        <p:graphicFrame>
          <p:nvGraphicFramePr>
            <p:cNvPr id="29774" name="Object 78"/>
            <p:cNvGraphicFramePr>
              <a:graphicFrameLocks noChangeAspect="1"/>
            </p:cNvGraphicFramePr>
            <p:nvPr/>
          </p:nvGraphicFramePr>
          <p:xfrm>
            <a:off x="7437100" y="978277"/>
            <a:ext cx="492125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87" name="Формула" r:id="rId16" imgW="177492" imgH="177492" progId="Equation.3">
                    <p:embed/>
                  </p:oleObj>
                </mc:Choice>
                <mc:Fallback>
                  <p:oleObj name="Формула" r:id="rId16" imgW="177492" imgH="177492" progId="Equation.3">
                    <p:embed/>
                    <p:pic>
                      <p:nvPicPr>
                        <p:cNvPr id="0" name="Object 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37100" y="978277"/>
                          <a:ext cx="492125" cy="501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8" grpId="0" animBg="1"/>
      <p:bldP spid="37" grpId="0" animBg="1"/>
      <p:bldP spid="39" grpId="0" animBg="1"/>
      <p:bldP spid="3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Более сложный пример</a:t>
            </a:r>
          </a:p>
        </p:txBody>
      </p:sp>
      <p:sp>
        <p:nvSpPr>
          <p:cNvPr id="3174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3FB5D4-FD8A-4B2F-BFDA-975E7E31601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400"/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0246" name="Object 3"/>
          <p:cNvGraphicFramePr>
            <a:graphicFrameLocks noChangeAspect="1"/>
          </p:cNvGraphicFramePr>
          <p:nvPr/>
        </p:nvGraphicFramePr>
        <p:xfrm>
          <a:off x="571500" y="2117725"/>
          <a:ext cx="31337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name="Формула" r:id="rId4" imgW="1130300" imgH="228600" progId="Equation.3">
                  <p:embed/>
                </p:oleObj>
              </mc:Choice>
              <mc:Fallback>
                <p:oleObj name="Формула" r:id="rId4" imgW="11303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2117725"/>
                        <a:ext cx="313372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29"/>
          <p:cNvGrpSpPr>
            <a:grpSpLocks/>
          </p:cNvGrpSpPr>
          <p:nvPr/>
        </p:nvGrpSpPr>
        <p:grpSpPr bwMode="auto">
          <a:xfrm>
            <a:off x="1703388" y="5267325"/>
            <a:ext cx="2282825" cy="787400"/>
            <a:chOff x="736600" y="4248150"/>
            <a:chExt cx="2282825" cy="787400"/>
          </a:xfrm>
        </p:grpSpPr>
        <p:sp>
          <p:nvSpPr>
            <p:cNvPr id="38" name="Скругленный прямоугольник 37"/>
            <p:cNvSpPr/>
            <p:nvPr/>
          </p:nvSpPr>
          <p:spPr>
            <a:xfrm>
              <a:off x="736600" y="4248150"/>
              <a:ext cx="2282825" cy="787400"/>
            </a:xfrm>
            <a:prstGeom prst="roundRect">
              <a:avLst/>
            </a:prstGeom>
            <a:solidFill>
              <a:srgbClr val="66FF6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eaLnBrk="1" hangingPunct="1">
                <a:defRPr/>
              </a:pPr>
              <a:endParaRPr lang="ru-RU" sz="2400" dirty="0">
                <a:latin typeface="Arial" charset="0"/>
              </a:endParaRPr>
            </a:p>
          </p:txBody>
        </p:sp>
        <p:graphicFrame>
          <p:nvGraphicFramePr>
            <p:cNvPr id="31773" name="Object 29"/>
            <p:cNvGraphicFramePr>
              <a:graphicFrameLocks noChangeAspect="1"/>
            </p:cNvGraphicFramePr>
            <p:nvPr/>
          </p:nvGraphicFramePr>
          <p:xfrm>
            <a:off x="944563" y="4303713"/>
            <a:ext cx="1866900" cy="646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5" name="Формула" r:id="rId6" imgW="672808" imgH="228501" progId="Equation.3">
                    <p:embed/>
                  </p:oleObj>
                </mc:Choice>
                <mc:Fallback>
                  <p:oleObj name="Формула" r:id="rId6" imgW="672808" imgH="228501" progId="Equation.3">
                    <p:embed/>
                    <p:pic>
                      <p:nvPicPr>
                        <p:cNvPr id="0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4563" y="4303713"/>
                          <a:ext cx="1866900" cy="646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99" name="Прямоугольник 28"/>
          <p:cNvSpPr>
            <a:spLocks noChangeArrowheads="1"/>
          </p:cNvSpPr>
          <p:nvPr/>
        </p:nvSpPr>
        <p:spPr bwMode="auto">
          <a:xfrm>
            <a:off x="366713" y="3533775"/>
            <a:ext cx="4737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1, 1, 2, 3, 5, 8, 13, 21, 34, …</a:t>
            </a:r>
            <a:endParaRPr lang="ru-RU" altLang="ru-RU" sz="2000"/>
          </a:p>
        </p:txBody>
      </p:sp>
      <p:grpSp>
        <p:nvGrpSpPr>
          <p:cNvPr id="3" name="Группа 35"/>
          <p:cNvGrpSpPr>
            <a:grpSpLocks/>
          </p:cNvGrpSpPr>
          <p:nvPr/>
        </p:nvGrpSpPr>
        <p:grpSpPr bwMode="auto">
          <a:xfrm>
            <a:off x="566738" y="4002088"/>
            <a:ext cx="4643437" cy="1001712"/>
            <a:chOff x="3774598" y="4810776"/>
            <a:chExt cx="4642892" cy="1001301"/>
          </a:xfrm>
        </p:grpSpPr>
        <p:sp>
          <p:nvSpPr>
            <p:cNvPr id="31768" name="Левая фигурная скобка 29"/>
            <p:cNvSpPr>
              <a:spLocks/>
            </p:cNvSpPr>
            <p:nvPr/>
          </p:nvSpPr>
          <p:spPr bwMode="auto">
            <a:xfrm rot="-5400000">
              <a:off x="5933596" y="2651778"/>
              <a:ext cx="324896" cy="4642892"/>
            </a:xfrm>
            <a:prstGeom prst="leftBrace">
              <a:avLst>
                <a:gd name="adj1" fmla="val 44724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pSp>
          <p:nvGrpSpPr>
            <p:cNvPr id="31769" name="Группа 34"/>
            <p:cNvGrpSpPr>
              <a:grpSpLocks/>
            </p:cNvGrpSpPr>
            <p:nvPr/>
          </p:nvGrpSpPr>
          <p:grpSpPr bwMode="auto">
            <a:xfrm>
              <a:off x="4420567" y="5136080"/>
              <a:ext cx="3386227" cy="675997"/>
              <a:chOff x="4420567" y="5136080"/>
              <a:chExt cx="3386227" cy="675997"/>
            </a:xfrm>
          </p:grpSpPr>
          <p:sp>
            <p:nvSpPr>
              <p:cNvPr id="34" name="Скругленный прямоугольник 33"/>
              <p:cNvSpPr/>
              <p:nvPr/>
            </p:nvSpPr>
            <p:spPr>
              <a:xfrm>
                <a:off x="4420634" y="5136079"/>
                <a:ext cx="3385741" cy="675998"/>
              </a:xfrm>
              <a:prstGeom prst="roundRect">
                <a:avLst/>
              </a:prstGeom>
              <a:solidFill>
                <a:srgbClr val="FFFF9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anchor="ctr"/>
              <a:lstStyle/>
              <a:p>
                <a:pPr eaLnBrk="1" hangingPunct="1">
                  <a:defRPr/>
                </a:pPr>
                <a:r>
                  <a:rPr lang="ru-RU" sz="2400" dirty="0">
                    <a:latin typeface="Arial" charset="0"/>
                  </a:rPr>
                  <a:t>Числа Фибоначчи</a:t>
                </a:r>
              </a:p>
            </p:txBody>
          </p:sp>
          <p:graphicFrame>
            <p:nvGraphicFramePr>
              <p:cNvPr id="31771" name="Object 27"/>
              <p:cNvGraphicFramePr>
                <a:graphicFrameLocks noChangeAspect="1"/>
              </p:cNvGraphicFramePr>
              <p:nvPr/>
            </p:nvGraphicFramePr>
            <p:xfrm>
              <a:off x="7054122" y="5155483"/>
              <a:ext cx="598489" cy="6461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76" name="Формула" r:id="rId8" imgW="215806" imgH="228501" progId="Equation.3">
                      <p:embed/>
                    </p:oleObj>
                  </mc:Choice>
                  <mc:Fallback>
                    <p:oleObj name="Формула" r:id="rId8" imgW="215806" imgH="228501" progId="Equation.3">
                      <p:embed/>
                      <p:pic>
                        <p:nvPicPr>
                          <p:cNvPr id="0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54122" y="5155483"/>
                            <a:ext cx="598489" cy="64611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5" name="Группа 36"/>
          <p:cNvGrpSpPr>
            <a:grpSpLocks/>
          </p:cNvGrpSpPr>
          <p:nvPr/>
        </p:nvGrpSpPr>
        <p:grpSpPr bwMode="auto">
          <a:xfrm>
            <a:off x="1193800" y="2719388"/>
            <a:ext cx="4003675" cy="893762"/>
            <a:chOff x="4400900" y="3527425"/>
            <a:chExt cx="4004063" cy="894263"/>
          </a:xfrm>
        </p:grpSpPr>
        <p:sp>
          <p:nvSpPr>
            <p:cNvPr id="31766" name="Левая фигурная скобка 30"/>
            <p:cNvSpPr>
              <a:spLocks/>
            </p:cNvSpPr>
            <p:nvPr/>
          </p:nvSpPr>
          <p:spPr bwMode="auto">
            <a:xfrm rot="5400000" flipV="1">
              <a:off x="6240484" y="2257208"/>
              <a:ext cx="324896" cy="4004063"/>
            </a:xfrm>
            <a:prstGeom prst="leftBrace">
              <a:avLst>
                <a:gd name="adj1" fmla="val 44675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graphicFrame>
          <p:nvGraphicFramePr>
            <p:cNvPr id="31767" name="Object 23"/>
            <p:cNvGraphicFramePr>
              <a:graphicFrameLocks noChangeAspect="1"/>
            </p:cNvGraphicFramePr>
            <p:nvPr/>
          </p:nvGraphicFramePr>
          <p:xfrm>
            <a:off x="6127750" y="3527425"/>
            <a:ext cx="668338" cy="646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7" name="Формула" r:id="rId10" imgW="241300" imgH="228600" progId="Equation.3">
                    <p:embed/>
                  </p:oleObj>
                </mc:Choice>
                <mc:Fallback>
                  <p:oleObj name="Формула" r:id="rId10" imgW="241300" imgH="22860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7750" y="3527425"/>
                          <a:ext cx="668338" cy="646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Прямоугольник 30"/>
          <p:cNvSpPr>
            <a:spLocks noChangeArrowheads="1"/>
          </p:cNvSpPr>
          <p:nvPr/>
        </p:nvSpPr>
        <p:spPr bwMode="auto">
          <a:xfrm>
            <a:off x="411163" y="3511550"/>
            <a:ext cx="741362" cy="5445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6" name="Группа 27"/>
          <p:cNvGrpSpPr>
            <a:grpSpLocks/>
          </p:cNvGrpSpPr>
          <p:nvPr/>
        </p:nvGrpSpPr>
        <p:grpSpPr bwMode="auto">
          <a:xfrm>
            <a:off x="571500" y="852488"/>
            <a:ext cx="2482850" cy="611187"/>
            <a:chOff x="400050" y="852488"/>
            <a:chExt cx="2482850" cy="611187"/>
          </a:xfrm>
        </p:grpSpPr>
        <p:graphicFrame>
          <p:nvGraphicFramePr>
            <p:cNvPr id="31764" name="Object 20"/>
            <p:cNvGraphicFramePr>
              <a:graphicFrameLocks noChangeAspect="1"/>
            </p:cNvGraphicFramePr>
            <p:nvPr/>
          </p:nvGraphicFramePr>
          <p:xfrm>
            <a:off x="400050" y="852488"/>
            <a:ext cx="1198563" cy="611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8" name="Формула" r:id="rId12" imgW="431613" imgH="215806" progId="Equation.3">
                    <p:embed/>
                  </p:oleObj>
                </mc:Choice>
                <mc:Fallback>
                  <p:oleObj name="Формула" r:id="rId12" imgW="431613" imgH="215806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0050" y="852488"/>
                          <a:ext cx="1198563" cy="611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65" name="Прямоугольник 17"/>
            <p:cNvSpPr>
              <a:spLocks noChangeArrowheads="1"/>
            </p:cNvSpPr>
            <p:nvPr/>
          </p:nvSpPr>
          <p:spPr bwMode="auto">
            <a:xfrm>
              <a:off x="1857375" y="896938"/>
              <a:ext cx="102552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cs typeface="Times New Roman" pitchFamily="18" charset="0"/>
                </a:rPr>
                <a:t>{0, 1}</a:t>
              </a:r>
              <a:endParaRPr lang="ru-RU" altLang="ru-RU" sz="2000"/>
            </a:p>
          </p:txBody>
        </p:sp>
      </p:grpSp>
      <p:grpSp>
        <p:nvGrpSpPr>
          <p:cNvPr id="7" name="Группа 28"/>
          <p:cNvGrpSpPr>
            <a:grpSpLocks/>
          </p:cNvGrpSpPr>
          <p:nvPr/>
        </p:nvGrpSpPr>
        <p:grpSpPr bwMode="auto">
          <a:xfrm>
            <a:off x="571500" y="1484313"/>
            <a:ext cx="3471863" cy="611187"/>
            <a:chOff x="3716338" y="852488"/>
            <a:chExt cx="3471862" cy="611187"/>
          </a:xfrm>
        </p:grpSpPr>
        <p:graphicFrame>
          <p:nvGraphicFramePr>
            <p:cNvPr id="31762" name="Object 18"/>
            <p:cNvGraphicFramePr>
              <a:graphicFrameLocks noChangeAspect="1"/>
            </p:cNvGraphicFramePr>
            <p:nvPr/>
          </p:nvGraphicFramePr>
          <p:xfrm>
            <a:off x="3716338" y="852488"/>
            <a:ext cx="1231900" cy="6111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9" name="Формула" r:id="rId14" imgW="444114" imgH="215713" progId="Equation.3">
                    <p:embed/>
                  </p:oleObj>
                </mc:Choice>
                <mc:Fallback>
                  <p:oleObj name="Формула" r:id="rId14" imgW="444114" imgH="215713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16338" y="852488"/>
                          <a:ext cx="1231900" cy="6111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63" name="Прямоугольник 19"/>
            <p:cNvSpPr>
              <a:spLocks noChangeArrowheads="1"/>
            </p:cNvSpPr>
            <p:nvPr/>
          </p:nvSpPr>
          <p:spPr bwMode="auto">
            <a:xfrm>
              <a:off x="5189538" y="896938"/>
              <a:ext cx="1998662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solidFill>
                    <a:srgbClr val="000000"/>
                  </a:solidFill>
                  <a:cs typeface="Times New Roman" pitchFamily="18" charset="0"/>
                </a:rPr>
                <a:t>{0</a:t>
              </a:r>
              <a:r>
                <a:rPr lang="ru-RU" altLang="ru-RU" sz="2800">
                  <a:solidFill>
                    <a:srgbClr val="000000"/>
                  </a:solidFill>
                  <a:cs typeface="Times New Roman" pitchFamily="18" charset="0"/>
                </a:rPr>
                <a:t>1</a:t>
              </a:r>
              <a:r>
                <a:rPr lang="en-US" altLang="ru-RU" sz="2800">
                  <a:solidFill>
                    <a:srgbClr val="000000"/>
                  </a:solidFill>
                  <a:cs typeface="Times New Roman" pitchFamily="18" charset="0"/>
                </a:rPr>
                <a:t>, 1</a:t>
              </a:r>
              <a:r>
                <a:rPr lang="ru-RU" altLang="ru-RU" sz="2800">
                  <a:solidFill>
                    <a:srgbClr val="000000"/>
                  </a:solidFill>
                  <a:cs typeface="Times New Roman" pitchFamily="18" charset="0"/>
                </a:rPr>
                <a:t>0, 11</a:t>
              </a:r>
              <a:r>
                <a:rPr lang="en-US" altLang="ru-RU" sz="2800">
                  <a:solidFill>
                    <a:srgbClr val="000000"/>
                  </a:solidFill>
                  <a:cs typeface="Times New Roman" pitchFamily="18" charset="0"/>
                </a:rPr>
                <a:t>}</a:t>
              </a:r>
              <a:endParaRPr lang="ru-RU" altLang="ru-RU" sz="2000"/>
            </a:p>
          </p:txBody>
        </p:sp>
      </p:grpSp>
      <p:sp>
        <p:nvSpPr>
          <p:cNvPr id="44" name="Левая фигурная скобка 30"/>
          <p:cNvSpPr>
            <a:spLocks/>
          </p:cNvSpPr>
          <p:nvPr/>
        </p:nvSpPr>
        <p:spPr bwMode="auto">
          <a:xfrm rot="10800000" flipH="1" flipV="1">
            <a:off x="355600" y="941388"/>
            <a:ext cx="201613" cy="1801812"/>
          </a:xfrm>
          <a:prstGeom prst="leftBrace">
            <a:avLst>
              <a:gd name="adj1" fmla="val 4443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4048125" y="971550"/>
            <a:ext cx="4803775" cy="1676400"/>
            <a:chOff x="433" y="3902"/>
            <a:chExt cx="3026" cy="1056"/>
          </a:xfrm>
        </p:grpSpPr>
        <p:sp>
          <p:nvSpPr>
            <p:cNvPr id="4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732" cy="989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latin typeface="Arial" charset="0"/>
                </a:rPr>
                <a:t>  </a:t>
              </a:r>
              <a:r>
                <a:rPr lang="ru-RU" sz="2400" dirty="0">
                  <a:latin typeface="Arial" charset="0"/>
                </a:rPr>
                <a:t>Рекурсия: ЕГЭ-</a:t>
              </a:r>
              <a:r>
                <a:rPr lang="en-US" sz="2400" dirty="0">
                  <a:latin typeface="Arial" charset="0"/>
                </a:rPr>
                <a:t>11 (B6) </a:t>
              </a:r>
              <a:r>
                <a:rPr lang="ru-RU" sz="2400" dirty="0">
                  <a:latin typeface="Arial" charset="0"/>
                </a:rPr>
                <a:t/>
              </a:r>
              <a:br>
                <a:rPr lang="ru-RU" sz="2400" dirty="0">
                  <a:latin typeface="Arial" charset="0"/>
                </a:rPr>
              </a:br>
              <a:r>
                <a:rPr lang="ru-RU" sz="2400" dirty="0">
                  <a:latin typeface="Arial" charset="0"/>
                </a:rPr>
                <a:t>  Динамическое </a:t>
              </a:r>
              <a:br>
                <a:rPr lang="ru-RU" sz="2400" dirty="0">
                  <a:latin typeface="Arial" charset="0"/>
                </a:rPr>
              </a:br>
              <a:r>
                <a:rPr lang="ru-RU" sz="2400" dirty="0">
                  <a:latin typeface="Arial" charset="0"/>
                </a:rPr>
                <a:t>  программирование:</a:t>
              </a:r>
              <a:br>
                <a:rPr lang="ru-RU" sz="2400" dirty="0">
                  <a:latin typeface="Arial" charset="0"/>
                </a:rPr>
              </a:br>
              <a:r>
                <a:rPr lang="ru-RU" sz="2400" dirty="0">
                  <a:latin typeface="Arial" charset="0"/>
                </a:rPr>
                <a:t>  ЕГЭ-</a:t>
              </a:r>
              <a:r>
                <a:rPr lang="en-US" sz="2400" dirty="0">
                  <a:latin typeface="Arial" charset="0"/>
                </a:rPr>
                <a:t>22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en-US" sz="2400" dirty="0">
                  <a:latin typeface="Arial" charset="0"/>
                </a:rPr>
                <a:t>(B13), </a:t>
              </a:r>
              <a:r>
                <a:rPr lang="ru-RU" sz="2400" dirty="0">
                  <a:latin typeface="Arial" charset="0"/>
                </a:rPr>
                <a:t>ЕГЭ-</a:t>
              </a:r>
              <a:r>
                <a:rPr lang="en-US" sz="2400" dirty="0">
                  <a:latin typeface="Arial" charset="0"/>
                </a:rPr>
                <a:t>15</a:t>
              </a:r>
              <a:r>
                <a:rPr lang="ru-RU" sz="2400" dirty="0">
                  <a:latin typeface="Arial" charset="0"/>
                </a:rPr>
                <a:t> </a:t>
              </a:r>
              <a:r>
                <a:rPr lang="en-US" sz="2400" dirty="0">
                  <a:latin typeface="Arial" charset="0"/>
                </a:rPr>
                <a:t>(B9)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31761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9" grpId="0"/>
      <p:bldP spid="31" grpId="0" animBg="1"/>
      <p:bldP spid="4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Ещё пример</a:t>
            </a:r>
          </a:p>
        </p:txBody>
      </p:sp>
      <p:sp>
        <p:nvSpPr>
          <p:cNvPr id="3379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F90000-A152-4F33-9D2D-F93F627485FD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400"/>
          </a:p>
        </p:txBody>
      </p:sp>
      <p:sp>
        <p:nvSpPr>
          <p:cNvPr id="33796" name="Прямоугольник 3"/>
          <p:cNvSpPr>
            <a:spLocks noChangeArrowheads="1"/>
          </p:cNvSpPr>
          <p:nvPr/>
        </p:nvSpPr>
        <p:spPr bwMode="auto">
          <a:xfrm>
            <a:off x="377825" y="806450"/>
            <a:ext cx="15986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cs typeface="Times New Roman" pitchFamily="18" charset="0"/>
              </a:rPr>
              <a:t>Задача 6.</a:t>
            </a:r>
            <a:endParaRPr lang="ru-RU" altLang="ru-RU" sz="1800" b="1">
              <a:solidFill>
                <a:srgbClr val="000099"/>
              </a:solidFill>
            </a:endParaRPr>
          </a:p>
        </p:txBody>
      </p:sp>
      <p:sp>
        <p:nvSpPr>
          <p:cNvPr id="11270" name="Прямоугольник 4"/>
          <p:cNvSpPr>
            <a:spLocks noChangeArrowheads="1"/>
          </p:cNvSpPr>
          <p:nvPr/>
        </p:nvSpPr>
        <p:spPr bwMode="auto">
          <a:xfrm>
            <a:off x="723900" y="2020888"/>
            <a:ext cx="4649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«запрещена комбинация 1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0»</a:t>
            </a:r>
            <a:endParaRPr lang="ru-RU" altLang="ru-RU" sz="1800"/>
          </a:p>
        </p:txBody>
      </p:sp>
      <p:sp>
        <p:nvSpPr>
          <p:cNvPr id="11271" name="Левая фигурная скобка 6"/>
          <p:cNvSpPr>
            <a:spLocks/>
          </p:cNvSpPr>
          <p:nvPr/>
        </p:nvSpPr>
        <p:spPr bwMode="auto">
          <a:xfrm rot="-5400000">
            <a:off x="1486694" y="910432"/>
            <a:ext cx="223837" cy="1962150"/>
          </a:xfrm>
          <a:prstGeom prst="leftBrace">
            <a:avLst>
              <a:gd name="adj1" fmla="val 4484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379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38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380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33802" name="Object 5"/>
          <p:cNvGraphicFramePr>
            <a:graphicFrameLocks noChangeAspect="1"/>
          </p:cNvGraphicFramePr>
          <p:nvPr/>
        </p:nvGraphicFramePr>
        <p:xfrm>
          <a:off x="388938" y="1214438"/>
          <a:ext cx="853122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4" name="Формула" r:id="rId4" imgW="3009900" imgH="228600" progId="Equation.3">
                  <p:embed/>
                </p:oleObj>
              </mc:Choice>
              <mc:Fallback>
                <p:oleObj name="Формула" r:id="rId4" imgW="30099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1214438"/>
                        <a:ext cx="8531225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Прямоугольник 20"/>
          <p:cNvSpPr>
            <a:spLocks noChangeArrowheads="1"/>
          </p:cNvSpPr>
          <p:nvPr/>
        </p:nvSpPr>
        <p:spPr bwMode="auto">
          <a:xfrm>
            <a:off x="723900" y="2497138"/>
            <a:ext cx="79867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«после двух единиц подряд следуют только единицы»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 animBg="1"/>
      <p:bldP spid="1127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И снова – рекуррентные уравнения</a:t>
            </a:r>
          </a:p>
        </p:txBody>
      </p:sp>
      <p:sp>
        <p:nvSpPr>
          <p:cNvPr id="358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CB56F4-52B4-4D8F-95F0-A4D147BE16D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400"/>
          </a:p>
        </p:txBody>
      </p:sp>
      <p:sp>
        <p:nvSpPr>
          <p:cNvPr id="358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2303" name="Прямоугольник 21"/>
          <p:cNvSpPr>
            <a:spLocks noChangeArrowheads="1"/>
          </p:cNvSpPr>
          <p:nvPr/>
        </p:nvSpPr>
        <p:spPr bwMode="auto">
          <a:xfrm>
            <a:off x="530225" y="809625"/>
            <a:ext cx="32797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cs typeface="Times New Roman" pitchFamily="18" charset="0"/>
              </a:rPr>
              <a:t>Структура решения:</a:t>
            </a:r>
            <a:endParaRPr lang="ru-RU" altLang="ru-RU" sz="1800" b="1">
              <a:solidFill>
                <a:srgbClr val="000099"/>
              </a:solidFill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925513" y="1700213"/>
          <a:ext cx="61563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5287"/>
                <a:gridCol w="520895"/>
                <a:gridCol w="540029"/>
                <a:gridCol w="540029"/>
                <a:gridCol w="1080057"/>
                <a:gridCol w="54002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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sp>
        <p:nvSpPr>
          <p:cNvPr id="12318" name="Прямоугольник 33"/>
          <p:cNvSpPr>
            <a:spLocks noChangeArrowheads="1"/>
          </p:cNvSpPr>
          <p:nvPr/>
        </p:nvSpPr>
        <p:spPr bwMode="auto">
          <a:xfrm>
            <a:off x="4386263" y="1225550"/>
            <a:ext cx="268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«хвост»</a:t>
            </a:r>
            <a:endParaRPr lang="ru-RU" altLang="ru-RU" sz="1800"/>
          </a:p>
        </p:txBody>
      </p:sp>
      <p:sp>
        <p:nvSpPr>
          <p:cNvPr id="12319" name="Прямоугольник 34"/>
          <p:cNvSpPr>
            <a:spLocks noChangeArrowheads="1"/>
          </p:cNvSpPr>
          <p:nvPr/>
        </p:nvSpPr>
        <p:spPr bwMode="auto">
          <a:xfrm>
            <a:off x="928688" y="1225550"/>
            <a:ext cx="345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«голова»</a:t>
            </a:r>
            <a:endParaRPr lang="ru-RU" altLang="ru-RU" sz="1800"/>
          </a:p>
        </p:txBody>
      </p:sp>
      <p:sp>
        <p:nvSpPr>
          <p:cNvPr id="12320" name="Левая фигурная скобка 35"/>
          <p:cNvSpPr>
            <a:spLocks/>
          </p:cNvSpPr>
          <p:nvPr/>
        </p:nvSpPr>
        <p:spPr bwMode="auto">
          <a:xfrm rot="-5400000">
            <a:off x="2490788" y="600075"/>
            <a:ext cx="325437" cy="3440113"/>
          </a:xfrm>
          <a:prstGeom prst="leftBrace">
            <a:avLst>
              <a:gd name="adj1" fmla="val 4463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2321" name="Прямоугольник 36"/>
          <p:cNvSpPr>
            <a:spLocks noChangeArrowheads="1"/>
          </p:cNvSpPr>
          <p:nvPr/>
        </p:nvSpPr>
        <p:spPr bwMode="auto">
          <a:xfrm>
            <a:off x="928688" y="2790825"/>
            <a:ext cx="345757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нет комбинации 11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последний бит – 0</a:t>
            </a:r>
            <a:endParaRPr lang="ru-RU" altLang="ru-RU" sz="1800"/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2406650" y="2495550"/>
          <a:ext cx="46831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4" name="Формула" r:id="rId4" imgW="164957" imgH="139579" progId="Equation.3">
                  <p:embed/>
                </p:oleObj>
              </mc:Choice>
              <mc:Fallback>
                <p:oleObj name="Формула" r:id="rId4" imgW="164957" imgH="13957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6650" y="2495550"/>
                        <a:ext cx="468313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29"/>
          <p:cNvGraphicFramePr>
            <a:graphicFrameLocks noChangeAspect="1"/>
          </p:cNvGraphicFramePr>
          <p:nvPr/>
        </p:nvGraphicFramePr>
        <p:xfrm>
          <a:off x="5227638" y="2439988"/>
          <a:ext cx="1189037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85" name="Формула" r:id="rId6" imgW="418918" imgH="177723" progId="Equation.3">
                  <p:embed/>
                </p:oleObj>
              </mc:Choice>
              <mc:Fallback>
                <p:oleObj name="Формула" r:id="rId6" imgW="418918" imgH="177723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7638" y="2439988"/>
                        <a:ext cx="1189037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22" name="Левая фигурная скобка 39"/>
          <p:cNvSpPr>
            <a:spLocks/>
          </p:cNvSpPr>
          <p:nvPr/>
        </p:nvSpPr>
        <p:spPr bwMode="auto">
          <a:xfrm rot="-5400000">
            <a:off x="5565775" y="969963"/>
            <a:ext cx="325437" cy="2700338"/>
          </a:xfrm>
          <a:prstGeom prst="leftBrace">
            <a:avLst>
              <a:gd name="adj1" fmla="val 44599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2" name="Группа 47"/>
          <p:cNvGrpSpPr>
            <a:grpSpLocks/>
          </p:cNvGrpSpPr>
          <p:nvPr/>
        </p:nvGrpSpPr>
        <p:grpSpPr bwMode="auto">
          <a:xfrm>
            <a:off x="622300" y="3730625"/>
            <a:ext cx="5491163" cy="503238"/>
            <a:chOff x="622300" y="3292157"/>
            <a:chExt cx="5490401" cy="503490"/>
          </a:xfrm>
        </p:grpSpPr>
        <p:graphicFrame>
          <p:nvGraphicFramePr>
            <p:cNvPr id="35882" name="Object 42"/>
            <p:cNvGraphicFramePr>
              <a:graphicFrameLocks noChangeAspect="1"/>
            </p:cNvGraphicFramePr>
            <p:nvPr/>
          </p:nvGraphicFramePr>
          <p:xfrm>
            <a:off x="622300" y="3292410"/>
            <a:ext cx="1079500" cy="503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6" name="Формула" r:id="rId8" imgW="380670" imgH="177646" progId="Equation.3">
                    <p:embed/>
                  </p:oleObj>
                </mc:Choice>
                <mc:Fallback>
                  <p:oleObj name="Формула" r:id="rId8" imgW="380670" imgH="177646" progId="Equation.3">
                    <p:embed/>
                    <p:pic>
                      <p:nvPicPr>
                        <p:cNvPr id="0" name="Object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300" y="3292410"/>
                          <a:ext cx="1079500" cy="503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83" name="Прямоугольник 42"/>
            <p:cNvSpPr>
              <a:spLocks noChangeArrowheads="1"/>
            </p:cNvSpPr>
            <p:nvPr/>
          </p:nvSpPr>
          <p:spPr bwMode="auto">
            <a:xfrm>
              <a:off x="1630471" y="3292157"/>
              <a:ext cx="4482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  <a:cs typeface="Times New Roman" pitchFamily="18" charset="0"/>
                </a:rPr>
                <a:t>: одна «голова» (пустая</a:t>
              </a:r>
              <a:r>
                <a:rPr lang="en-US" altLang="ru-RU" sz="2400">
                  <a:solidFill>
                    <a:srgbClr val="000000"/>
                  </a:solidFill>
                  <a:cs typeface="Times New Roman" pitchFamily="18" charset="0"/>
                </a:rPr>
                <a:t>)</a:t>
              </a:r>
              <a:endParaRPr lang="ru-RU" altLang="ru-RU" sz="1800"/>
            </a:p>
          </p:txBody>
        </p:sp>
      </p:grpSp>
      <p:grpSp>
        <p:nvGrpSpPr>
          <p:cNvPr id="3" name="Группа 48"/>
          <p:cNvGrpSpPr>
            <a:grpSpLocks/>
          </p:cNvGrpSpPr>
          <p:nvPr/>
        </p:nvGrpSpPr>
        <p:grpSpPr bwMode="auto">
          <a:xfrm>
            <a:off x="657225" y="4243388"/>
            <a:ext cx="4430713" cy="503237"/>
            <a:chOff x="657225" y="3805238"/>
            <a:chExt cx="4430429" cy="503237"/>
          </a:xfrm>
        </p:grpSpPr>
        <p:graphicFrame>
          <p:nvGraphicFramePr>
            <p:cNvPr id="35880" name="Object 40"/>
            <p:cNvGraphicFramePr>
              <a:graphicFrameLocks noChangeAspect="1"/>
            </p:cNvGraphicFramePr>
            <p:nvPr/>
          </p:nvGraphicFramePr>
          <p:xfrm>
            <a:off x="657225" y="3805238"/>
            <a:ext cx="1008063" cy="503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7" name="Формула" r:id="rId10" imgW="355138" imgH="177569" progId="Equation.3">
                    <p:embed/>
                  </p:oleObj>
                </mc:Choice>
                <mc:Fallback>
                  <p:oleObj name="Формула" r:id="rId10" imgW="355138" imgH="177569" progId="Equation.3">
                    <p:embed/>
                    <p:pic>
                      <p:nvPicPr>
                        <p:cNvPr id="0" name="Object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225" y="3805238"/>
                          <a:ext cx="1008063" cy="503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81" name="Прямоугольник 44"/>
            <p:cNvSpPr>
              <a:spLocks noChangeArrowheads="1"/>
            </p:cNvSpPr>
            <p:nvPr/>
          </p:nvSpPr>
          <p:spPr bwMode="auto">
            <a:xfrm>
              <a:off x="1630471" y="3805724"/>
              <a:ext cx="34571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  <a:cs typeface="Times New Roman" pitchFamily="18" charset="0"/>
                </a:rPr>
                <a:t>: одна «голова» (</a:t>
              </a:r>
              <a:r>
                <a:rPr lang="en-US" altLang="ru-RU" sz="2400">
                  <a:solidFill>
                    <a:srgbClr val="000000"/>
                  </a:solidFill>
                  <a:cs typeface="Times New Roman" pitchFamily="18" charset="0"/>
                </a:rPr>
                <a:t>0)</a:t>
              </a:r>
              <a:endParaRPr lang="ru-RU" altLang="ru-RU" sz="1800"/>
            </a:p>
          </p:txBody>
        </p:sp>
      </p:grpSp>
      <p:grpSp>
        <p:nvGrpSpPr>
          <p:cNvPr id="4" name="Группа 49"/>
          <p:cNvGrpSpPr>
            <a:grpSpLocks/>
          </p:cNvGrpSpPr>
          <p:nvPr/>
        </p:nvGrpSpPr>
        <p:grpSpPr bwMode="auto">
          <a:xfrm>
            <a:off x="701675" y="4673600"/>
            <a:ext cx="3494088" cy="619125"/>
            <a:chOff x="701675" y="4235450"/>
            <a:chExt cx="3494545" cy="619125"/>
          </a:xfrm>
        </p:grpSpPr>
        <p:graphicFrame>
          <p:nvGraphicFramePr>
            <p:cNvPr id="35878" name="Object 38"/>
            <p:cNvGraphicFramePr>
              <a:graphicFrameLocks noChangeAspect="1"/>
            </p:cNvGraphicFramePr>
            <p:nvPr/>
          </p:nvGraphicFramePr>
          <p:xfrm>
            <a:off x="701675" y="4235450"/>
            <a:ext cx="1855788" cy="6191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8" name="Формула" r:id="rId12" imgW="685800" imgH="228600" progId="Equation.3">
                    <p:embed/>
                  </p:oleObj>
                </mc:Choice>
                <mc:Fallback>
                  <p:oleObj name="Формула" r:id="rId12" imgW="685800" imgH="22860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675" y="4235450"/>
                          <a:ext cx="1855788" cy="6191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79" name="Прямоугольник 46"/>
            <p:cNvSpPr>
              <a:spLocks noChangeArrowheads="1"/>
            </p:cNvSpPr>
            <p:nvPr/>
          </p:nvSpPr>
          <p:spPr bwMode="auto">
            <a:xfrm>
              <a:off x="2494768" y="4306765"/>
              <a:ext cx="170145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  <a:cs typeface="Times New Roman" pitchFamily="18" charset="0"/>
                </a:rPr>
                <a:t>«голов»</a:t>
              </a:r>
              <a:endParaRPr lang="ru-RU" altLang="ru-RU" sz="1800"/>
            </a:p>
          </p:txBody>
        </p:sp>
      </p:grpSp>
      <p:grpSp>
        <p:nvGrpSpPr>
          <p:cNvPr id="5" name="Группа 27"/>
          <p:cNvGrpSpPr>
            <a:grpSpLocks/>
          </p:cNvGrpSpPr>
          <p:nvPr/>
        </p:nvGrpSpPr>
        <p:grpSpPr bwMode="auto">
          <a:xfrm>
            <a:off x="5522913" y="3646488"/>
            <a:ext cx="3070225" cy="1263650"/>
            <a:chOff x="5522913" y="3646488"/>
            <a:chExt cx="3070225" cy="1263650"/>
          </a:xfrm>
        </p:grpSpPr>
        <p:sp>
          <p:nvSpPr>
            <p:cNvPr id="53" name="Скругленный прямоугольник 52"/>
            <p:cNvSpPr/>
            <p:nvPr/>
          </p:nvSpPr>
          <p:spPr>
            <a:xfrm>
              <a:off x="5522913" y="3646488"/>
              <a:ext cx="3070225" cy="1263650"/>
            </a:xfrm>
            <a:prstGeom prst="roundRect">
              <a:avLst/>
            </a:prstGeom>
            <a:solidFill>
              <a:srgbClr val="66FF6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eaLnBrk="1" hangingPunct="1">
                <a:defRPr/>
              </a:pPr>
              <a:endParaRPr lang="ru-RU" sz="2400" dirty="0">
                <a:latin typeface="Arial" charset="0"/>
              </a:endParaRPr>
            </a:p>
          </p:txBody>
        </p:sp>
        <p:graphicFrame>
          <p:nvGraphicFramePr>
            <p:cNvPr id="35877" name="Object 37"/>
            <p:cNvGraphicFramePr>
              <a:graphicFrameLocks noChangeAspect="1"/>
            </p:cNvGraphicFramePr>
            <p:nvPr/>
          </p:nvGraphicFramePr>
          <p:xfrm>
            <a:off x="5842000" y="3649663"/>
            <a:ext cx="2301875" cy="1169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89" name="Формула" r:id="rId14" imgW="850531" imgH="431613" progId="Equation.3">
                    <p:embed/>
                  </p:oleObj>
                </mc:Choice>
                <mc:Fallback>
                  <p:oleObj name="Формула" r:id="rId14" imgW="850531" imgH="431613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42000" y="3649663"/>
                          <a:ext cx="2301875" cy="1169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2296" name="Object 35"/>
          <p:cNvGraphicFramePr>
            <a:graphicFrameLocks noChangeAspect="1"/>
          </p:cNvGraphicFramePr>
          <p:nvPr/>
        </p:nvGraphicFramePr>
        <p:xfrm>
          <a:off x="1098550" y="5522913"/>
          <a:ext cx="7242175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0" name="Формула" r:id="rId16" imgW="2552700" imgH="228600" progId="Equation.3">
                  <p:embed/>
                </p:oleObj>
              </mc:Choice>
              <mc:Fallback>
                <p:oleObj name="Формула" r:id="rId16" imgW="2552700" imgH="22860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550" y="5522913"/>
                        <a:ext cx="7242175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3" grpId="0"/>
      <p:bldP spid="12318" grpId="0"/>
      <p:bldP spid="12319" grpId="0"/>
      <p:bldP spid="12320" grpId="0" animBg="1"/>
      <p:bldP spid="12321" grpId="0"/>
      <p:bldP spid="1232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788988" y="4300538"/>
            <a:ext cx="3843337" cy="1017587"/>
            <a:chOff x="789140" y="4498932"/>
            <a:chExt cx="3842448" cy="1018320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789140" y="4498932"/>
              <a:ext cx="2818748" cy="988136"/>
            </a:xfrm>
            <a:prstGeom prst="roundRect">
              <a:avLst/>
            </a:prstGeom>
            <a:solidFill>
              <a:srgbClr val="FFFF99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eaLnBrk="1" hangingPunct="1">
                <a:defRPr/>
              </a:pPr>
              <a:endParaRPr lang="ru-RU" sz="2400" dirty="0">
                <a:latin typeface="Arial" charset="0"/>
              </a:endParaRPr>
            </a:p>
          </p:txBody>
        </p:sp>
        <p:sp>
          <p:nvSpPr>
            <p:cNvPr id="37912" name="Прямоугольник 23"/>
            <p:cNvSpPr>
              <a:spLocks noChangeArrowheads="1"/>
            </p:cNvSpPr>
            <p:nvPr/>
          </p:nvSpPr>
          <p:spPr bwMode="auto">
            <a:xfrm>
              <a:off x="1983137" y="5055587"/>
              <a:ext cx="3561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 b="1">
                  <a:solidFill>
                    <a:srgbClr val="000099"/>
                  </a:solidFill>
                </a:rPr>
                <a:t>1</a:t>
              </a:r>
              <a:endParaRPr lang="ru-RU" altLang="ru-RU" sz="1800"/>
            </a:p>
          </p:txBody>
        </p:sp>
        <p:sp>
          <p:nvSpPr>
            <p:cNvPr id="37913" name="Прямоугольник 24"/>
            <p:cNvSpPr>
              <a:spLocks noChangeArrowheads="1"/>
            </p:cNvSpPr>
            <p:nvPr/>
          </p:nvSpPr>
          <p:spPr bwMode="auto">
            <a:xfrm>
              <a:off x="4275400" y="5055587"/>
              <a:ext cx="3561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 b="1">
                  <a:solidFill>
                    <a:srgbClr val="000099"/>
                  </a:solidFill>
                </a:rPr>
                <a:t>0</a:t>
              </a:r>
              <a:endParaRPr lang="ru-RU" altLang="ru-RU" sz="1800"/>
            </a:p>
          </p:txBody>
        </p:sp>
      </p:grpSp>
      <p:sp>
        <p:nvSpPr>
          <p:cNvPr id="37891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Последний пример</a:t>
            </a:r>
          </a:p>
        </p:txBody>
      </p:sp>
      <p:sp>
        <p:nvSpPr>
          <p:cNvPr id="37892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CE68E02-FC58-4824-B646-01F0DF03410B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400"/>
          </a:p>
        </p:txBody>
      </p:sp>
      <p:sp>
        <p:nvSpPr>
          <p:cNvPr id="37893" name="Прямоугольник 3"/>
          <p:cNvSpPr>
            <a:spLocks noChangeArrowheads="1"/>
          </p:cNvSpPr>
          <p:nvPr/>
        </p:nvSpPr>
        <p:spPr bwMode="auto">
          <a:xfrm>
            <a:off x="377825" y="806450"/>
            <a:ext cx="15986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cs typeface="Times New Roman" pitchFamily="18" charset="0"/>
              </a:rPr>
              <a:t>Задача 7.</a:t>
            </a:r>
            <a:endParaRPr lang="ru-RU" altLang="ru-RU" sz="1800" b="1">
              <a:solidFill>
                <a:srgbClr val="000099"/>
              </a:solidFill>
            </a:endParaRPr>
          </a:p>
        </p:txBody>
      </p:sp>
      <p:sp>
        <p:nvSpPr>
          <p:cNvPr id="13326" name="Прямоугольник 7"/>
          <p:cNvSpPr>
            <a:spLocks noChangeArrowheads="1"/>
          </p:cNvSpPr>
          <p:nvPr/>
        </p:nvSpPr>
        <p:spPr bwMode="auto">
          <a:xfrm>
            <a:off x="498475" y="1722438"/>
            <a:ext cx="5102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Последовательность выполнения:</a:t>
            </a:r>
            <a:endParaRPr lang="ru-RU" altLang="ru-RU" sz="1800"/>
          </a:p>
        </p:txBody>
      </p:sp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37896" name="Object 3"/>
          <p:cNvGraphicFramePr>
            <a:graphicFrameLocks noChangeAspect="1"/>
          </p:cNvGraphicFramePr>
          <p:nvPr/>
        </p:nvGraphicFramePr>
        <p:xfrm>
          <a:off x="1800225" y="1120775"/>
          <a:ext cx="4567238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Формула" r:id="rId4" imgW="1447800" imgH="228600" progId="Equation.3">
                  <p:embed/>
                </p:oleObj>
              </mc:Choice>
              <mc:Fallback>
                <p:oleObj name="Формула" r:id="rId4" imgW="14478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1120775"/>
                        <a:ext cx="4567238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9"/>
          <p:cNvGraphicFramePr>
            <a:graphicFrameLocks noChangeAspect="1"/>
          </p:cNvGraphicFramePr>
          <p:nvPr/>
        </p:nvGraphicFramePr>
        <p:xfrm>
          <a:off x="914400" y="2119313"/>
          <a:ext cx="7493000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" name="Формула" r:id="rId6" imgW="2374900" imgH="228600" progId="Equation.3">
                  <p:embed/>
                </p:oleObj>
              </mc:Choice>
              <mc:Fallback>
                <p:oleObj name="Формула" r:id="rId6" imgW="23749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119313"/>
                        <a:ext cx="7493000" cy="719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8" name="Прямоугольник 11"/>
          <p:cNvSpPr>
            <a:spLocks noChangeArrowheads="1"/>
          </p:cNvSpPr>
          <p:nvPr/>
        </p:nvSpPr>
        <p:spPr bwMode="auto">
          <a:xfrm>
            <a:off x="711200" y="2836863"/>
            <a:ext cx="71675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запрещена комбинация 1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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0</a:t>
            </a:r>
            <a: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на последнем шаге</a:t>
            </a:r>
            <a:endParaRPr lang="ru-RU" altLang="ru-RU" sz="1800"/>
          </a:p>
        </p:txBody>
      </p:sp>
      <p:graphicFrame>
        <p:nvGraphicFramePr>
          <p:cNvPr id="13316" name="Object 11"/>
          <p:cNvGraphicFramePr>
            <a:graphicFrameLocks noChangeAspect="1"/>
          </p:cNvGraphicFramePr>
          <p:nvPr/>
        </p:nvGraphicFramePr>
        <p:xfrm>
          <a:off x="920750" y="4222750"/>
          <a:ext cx="46466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6" name="Формула" r:id="rId8" imgW="1473200" imgH="228600" progId="Equation.3">
                  <p:embed/>
                </p:oleObj>
              </mc:Choice>
              <mc:Fallback>
                <p:oleObj name="Формула" r:id="rId8" imgW="14732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4222750"/>
                        <a:ext cx="464661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498475" y="3810000"/>
            <a:ext cx="5459413" cy="611188"/>
            <a:chOff x="498475" y="3810000"/>
            <a:chExt cx="5459413" cy="611188"/>
          </a:xfrm>
        </p:grpSpPr>
        <p:sp>
          <p:nvSpPr>
            <p:cNvPr id="37909" name="Прямоугольник 12"/>
            <p:cNvSpPr>
              <a:spLocks noChangeArrowheads="1"/>
            </p:cNvSpPr>
            <p:nvPr/>
          </p:nvSpPr>
          <p:spPr bwMode="auto">
            <a:xfrm>
              <a:off x="498475" y="3876675"/>
              <a:ext cx="5459413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 b="1">
                  <a:solidFill>
                    <a:srgbClr val="000099"/>
                  </a:solidFill>
                </a:rPr>
                <a:t>Сколько решений </a:t>
              </a:r>
              <a:r>
                <a:rPr lang="en-US" altLang="ru-RU" sz="2400" b="1">
                  <a:solidFill>
                    <a:srgbClr val="000099"/>
                  </a:solidFill>
                </a:rPr>
                <a:t>       </a:t>
              </a:r>
              <a:r>
                <a:rPr lang="ru-RU" altLang="ru-RU" sz="2400" b="1">
                  <a:solidFill>
                    <a:srgbClr val="000099"/>
                  </a:solidFill>
                </a:rPr>
                <a:t>у уравнения</a:t>
              </a:r>
            </a:p>
          </p:txBody>
        </p:sp>
        <p:graphicFrame>
          <p:nvGraphicFramePr>
            <p:cNvPr id="37910" name="Object 22"/>
            <p:cNvGraphicFramePr>
              <a:graphicFrameLocks noChangeAspect="1"/>
            </p:cNvGraphicFramePr>
            <p:nvPr/>
          </p:nvGraphicFramePr>
          <p:xfrm>
            <a:off x="3305175" y="3810000"/>
            <a:ext cx="577850" cy="611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7" name="Формула" r:id="rId10" imgW="215806" imgH="228501" progId="Equation.3">
                    <p:embed/>
                  </p:oleObj>
                </mc:Choice>
                <mc:Fallback>
                  <p:oleObj name="Формула" r:id="rId10" imgW="215806" imgH="228501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5175" y="3810000"/>
                          <a:ext cx="577850" cy="611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3318" name="Object 13"/>
          <p:cNvGraphicFramePr>
            <a:graphicFrameLocks noChangeAspect="1"/>
          </p:cNvGraphicFramePr>
          <p:nvPr/>
        </p:nvGraphicFramePr>
        <p:xfrm>
          <a:off x="1233488" y="3292475"/>
          <a:ext cx="2386012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8" name="Формула" r:id="rId12" imgW="888614" imgH="241195" progId="Equation.3">
                  <p:embed/>
                </p:oleObj>
              </mc:Choice>
              <mc:Fallback>
                <p:oleObj name="Формула" r:id="rId12" imgW="888614" imgH="241195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488" y="3292475"/>
                        <a:ext cx="2386012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14"/>
          <p:cNvGraphicFramePr>
            <a:graphicFrameLocks noChangeAspect="1"/>
          </p:cNvGraphicFramePr>
          <p:nvPr/>
        </p:nvGraphicFramePr>
        <p:xfrm>
          <a:off x="6440488" y="4273550"/>
          <a:ext cx="1773237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9" name="Формула" r:id="rId14" imgW="660400" imgH="228600" progId="Equation.3">
                  <p:embed/>
                </p:oleObj>
              </mc:Choice>
              <mc:Fallback>
                <p:oleObj name="Формула" r:id="rId14" imgW="66040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488" y="4273550"/>
                        <a:ext cx="1773237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Группа 26"/>
          <p:cNvGrpSpPr>
            <a:grpSpLocks/>
          </p:cNvGrpSpPr>
          <p:nvPr/>
        </p:nvGrpSpPr>
        <p:grpSpPr bwMode="auto">
          <a:xfrm>
            <a:off x="768350" y="5468938"/>
            <a:ext cx="2879725" cy="800100"/>
            <a:chOff x="513567" y="5651325"/>
            <a:chExt cx="2880986" cy="799577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513567" y="5651325"/>
              <a:ext cx="2880986" cy="799577"/>
            </a:xfrm>
            <a:prstGeom prst="roundRect">
              <a:avLst/>
            </a:prstGeom>
            <a:solidFill>
              <a:srgbClr val="66FF66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eaLnBrk="1" hangingPunct="1">
                <a:defRPr/>
              </a:pPr>
              <a:endParaRPr lang="ru-RU" sz="2400" dirty="0">
                <a:latin typeface="Arial" charset="0"/>
              </a:endParaRPr>
            </a:p>
          </p:txBody>
        </p:sp>
        <p:graphicFrame>
          <p:nvGraphicFramePr>
            <p:cNvPr id="37908" name="Object 20"/>
            <p:cNvGraphicFramePr>
              <a:graphicFrameLocks noChangeAspect="1"/>
            </p:cNvGraphicFramePr>
            <p:nvPr/>
          </p:nvGraphicFramePr>
          <p:xfrm>
            <a:off x="623213" y="5734811"/>
            <a:ext cx="2659063" cy="646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20" name="Формула" r:id="rId16" imgW="990170" imgH="241195" progId="Equation.3">
                    <p:embed/>
                  </p:oleObj>
                </mc:Choice>
                <mc:Fallback>
                  <p:oleObj name="Формула" r:id="rId16" imgW="990170" imgH="241195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3213" y="5734811"/>
                          <a:ext cx="2659063" cy="646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331" name="Прямоугольник 18"/>
          <p:cNvSpPr>
            <a:spLocks noChangeArrowheads="1"/>
          </p:cNvSpPr>
          <p:nvPr/>
        </p:nvSpPr>
        <p:spPr bwMode="auto">
          <a:xfrm>
            <a:off x="3779838" y="5195888"/>
            <a:ext cx="34353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</a:rPr>
              <a:t>Начальное значение:</a:t>
            </a:r>
            <a:endParaRPr lang="ru-RU" altLang="ru-RU" sz="1800"/>
          </a:p>
        </p:txBody>
      </p:sp>
      <p:graphicFrame>
        <p:nvGraphicFramePr>
          <p:cNvPr id="13321" name="Object 17"/>
          <p:cNvGraphicFramePr>
            <a:graphicFrameLocks noChangeAspect="1"/>
          </p:cNvGraphicFramePr>
          <p:nvPr/>
        </p:nvGraphicFramePr>
        <p:xfrm>
          <a:off x="4052888" y="5605463"/>
          <a:ext cx="40227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1" name="Формула" r:id="rId18" imgW="1497950" imgH="215806" progId="Equation.3">
                  <p:embed/>
                </p:oleObj>
              </mc:Choice>
              <mc:Fallback>
                <p:oleObj name="Формула" r:id="rId18" imgW="1497950" imgH="215806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2888" y="5605463"/>
                        <a:ext cx="402272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Скругленная прямоугольная выноска 24"/>
          <p:cNvSpPr/>
          <p:nvPr/>
        </p:nvSpPr>
        <p:spPr bwMode="auto">
          <a:xfrm>
            <a:off x="3810000" y="3282950"/>
            <a:ext cx="4403725" cy="509588"/>
          </a:xfrm>
          <a:prstGeom prst="wedgeRoundRectCallout">
            <a:avLst>
              <a:gd name="adj1" fmla="val -61287"/>
              <a:gd name="adj2" fmla="val -533"/>
              <a:gd name="adj3" fmla="val 16667"/>
            </a:avLst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Решения уравнения … =</a:t>
            </a:r>
            <a:r>
              <a:rPr lang="ru-RU" sz="2400" b="1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+mn-lt"/>
                <a:cs typeface="Courier New" pitchFamily="49" charset="0"/>
              </a:rPr>
              <a:t>0</a:t>
            </a: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.</a:t>
            </a:r>
            <a:endParaRPr lang="ru-RU" dirty="0"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/>
      <p:bldP spid="13328" grpId="0"/>
      <p:bldP spid="13331" grpId="0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58763" y="881063"/>
            <a:ext cx="4176712" cy="2659062"/>
          </a:xfrm>
          <a:prstGeom prst="roundRect">
            <a:avLst>
              <a:gd name="adj" fmla="val 6477"/>
            </a:avLst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ru-RU" sz="2400" dirty="0">
              <a:latin typeface="Arial" charset="0"/>
            </a:endParaRPr>
          </a:p>
        </p:txBody>
      </p:sp>
      <p:sp>
        <p:nvSpPr>
          <p:cNvPr id="39939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Демо-вариант ЕГЭ-201</a:t>
            </a:r>
            <a:r>
              <a:rPr lang="en-US" altLang="ru-RU" smtClean="0"/>
              <a:t>6</a:t>
            </a:r>
            <a:endParaRPr lang="ru-RU" altLang="ru-RU" smtClean="0"/>
          </a:p>
        </p:txBody>
      </p:sp>
      <p:sp>
        <p:nvSpPr>
          <p:cNvPr id="39940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132E3F-5859-4E38-86E6-B973D84C465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400"/>
          </a:p>
        </p:txBody>
      </p:sp>
      <p:sp>
        <p:nvSpPr>
          <p:cNvPr id="3994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39942" name="Object 1"/>
          <p:cNvGraphicFramePr>
            <a:graphicFrameLocks noChangeAspect="1"/>
          </p:cNvGraphicFramePr>
          <p:nvPr/>
        </p:nvGraphicFramePr>
        <p:xfrm>
          <a:off x="396875" y="974725"/>
          <a:ext cx="3881438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5" name="Формула" r:id="rId4" imgW="1460500" imgH="914400" progId="Equation.3">
                  <p:embed/>
                </p:oleObj>
              </mc:Choice>
              <mc:Fallback>
                <p:oleObj name="Формула" r:id="rId4" imgW="14605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974725"/>
                        <a:ext cx="3881438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7"/>
          <p:cNvGraphicFramePr>
            <a:graphicFrameLocks noChangeAspect="1"/>
          </p:cNvGraphicFramePr>
          <p:nvPr/>
        </p:nvGraphicFramePr>
        <p:xfrm>
          <a:off x="306388" y="3505200"/>
          <a:ext cx="56657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66" name="Уравнение" r:id="rId6" imgW="1676400" imgH="241300" progId="Equation.3">
                  <p:embed/>
                </p:oleObj>
              </mc:Choice>
              <mc:Fallback>
                <p:oleObj name="Уравнение" r:id="rId6" imgW="1676400" imgH="241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3505200"/>
                        <a:ext cx="566578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Прямоугольник 8"/>
          <p:cNvSpPr>
            <a:spLocks noChangeArrowheads="1"/>
          </p:cNvSpPr>
          <p:nvPr/>
        </p:nvSpPr>
        <p:spPr bwMode="auto">
          <a:xfrm>
            <a:off x="4754563" y="882650"/>
            <a:ext cx="3216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Замена переменных:</a:t>
            </a:r>
            <a:endParaRPr lang="ru-RU" altLang="ru-RU" sz="1800"/>
          </a:p>
        </p:txBody>
      </p: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4894263" y="1339850"/>
            <a:ext cx="2520950" cy="2241550"/>
            <a:chOff x="658781" y="4134679"/>
            <a:chExt cx="2521278" cy="2243093"/>
          </a:xfrm>
        </p:grpSpPr>
        <p:graphicFrame>
          <p:nvGraphicFramePr>
            <p:cNvPr id="39961" name="Object 5"/>
            <p:cNvGraphicFramePr>
              <a:graphicFrameLocks noChangeAspect="1"/>
            </p:cNvGraphicFramePr>
            <p:nvPr/>
          </p:nvGraphicFramePr>
          <p:xfrm>
            <a:off x="675862" y="4134679"/>
            <a:ext cx="2376439" cy="628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67" name="Формула" r:id="rId8" imgW="825142" imgH="215806" progId="Equation.3">
                    <p:embed/>
                  </p:oleObj>
                </mc:Choice>
                <mc:Fallback>
                  <p:oleObj name="Формула" r:id="rId8" imgW="825142" imgH="215806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862" y="4134679"/>
                          <a:ext cx="2376439" cy="628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62" name="Object 4"/>
            <p:cNvGraphicFramePr>
              <a:graphicFrameLocks noChangeAspect="1"/>
            </p:cNvGraphicFramePr>
            <p:nvPr/>
          </p:nvGraphicFramePr>
          <p:xfrm>
            <a:off x="658781" y="4768646"/>
            <a:ext cx="2521278" cy="61950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68" name="Формула" r:id="rId10" imgW="875920" imgH="215806" progId="Equation.3">
                    <p:embed/>
                  </p:oleObj>
                </mc:Choice>
                <mc:Fallback>
                  <p:oleObj name="Формула" r:id="rId10" imgW="875920" imgH="215806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8781" y="4768646"/>
                          <a:ext cx="2521278" cy="61950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963" name="Object 3"/>
            <p:cNvGraphicFramePr>
              <a:graphicFrameLocks noChangeAspect="1"/>
            </p:cNvGraphicFramePr>
            <p:nvPr/>
          </p:nvGraphicFramePr>
          <p:xfrm>
            <a:off x="730228" y="5721732"/>
            <a:ext cx="2430778" cy="6560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69" name="Формула" r:id="rId12" imgW="850900" imgH="228600" progId="Equation.3">
                    <p:embed/>
                  </p:oleObj>
                </mc:Choice>
                <mc:Fallback>
                  <p:oleObj name="Формула" r:id="rId12" imgW="850900" imgH="2286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0228" y="5721732"/>
                          <a:ext cx="2430778" cy="6560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964" name="Прямоугольник 21"/>
            <p:cNvSpPr>
              <a:spLocks noChangeArrowheads="1"/>
            </p:cNvSpPr>
            <p:nvPr/>
          </p:nvSpPr>
          <p:spPr bwMode="auto">
            <a:xfrm>
              <a:off x="717125" y="5351429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  <a:cs typeface="Times New Roman" pitchFamily="18" charset="0"/>
                </a:rPr>
                <a:t>…</a:t>
              </a:r>
              <a:endParaRPr lang="ru-RU" altLang="ru-RU" sz="2400"/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365125" y="5715000"/>
            <a:ext cx="3544888" cy="663575"/>
            <a:chOff x="433" y="3902"/>
            <a:chExt cx="2233" cy="418"/>
          </a:xfrm>
        </p:grpSpPr>
        <p:sp>
          <p:nvSpPr>
            <p:cNvPr id="25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939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Биты чередуются!</a:t>
              </a:r>
            </a:p>
          </p:txBody>
        </p:sp>
        <p:sp>
          <p:nvSpPr>
            <p:cNvPr id="3996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7" name="Прямоугольник 13"/>
          <p:cNvSpPr>
            <a:spLocks noChangeArrowheads="1"/>
          </p:cNvSpPr>
          <p:nvPr/>
        </p:nvSpPr>
        <p:spPr bwMode="auto">
          <a:xfrm>
            <a:off x="4203700" y="5756275"/>
            <a:ext cx="3911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  <a:cs typeface="Times New Roman" pitchFamily="18" charset="0"/>
              </a:rPr>
              <a:t>Решения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010101010,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  <a:t>                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101010101</a:t>
            </a:r>
            <a:endParaRPr lang="ru-RU" altLang="ru-RU" sz="1800"/>
          </a:p>
        </p:txBody>
      </p:sp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306388" y="4102100"/>
          <a:ext cx="566578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70" name="Уравнение" r:id="rId14" imgW="1676400" imgH="241300" progId="Equation.3">
                  <p:embed/>
                </p:oleObj>
              </mc:Choice>
              <mc:Fallback>
                <p:oleObj name="Уравнение" r:id="rId14" imgW="1676400" imgH="241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4102100"/>
                        <a:ext cx="5665787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Прямая соединительная линия 6"/>
          <p:cNvCxnSpPr>
            <a:cxnSpLocks noChangeShapeType="1"/>
          </p:cNvCxnSpPr>
          <p:nvPr/>
        </p:nvCxnSpPr>
        <p:spPr bwMode="auto">
          <a:xfrm rot="5400000" flipH="1" flipV="1">
            <a:off x="877888" y="4351338"/>
            <a:ext cx="273050" cy="2730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Прямая соединительная линия 6"/>
          <p:cNvCxnSpPr>
            <a:cxnSpLocks noChangeShapeType="1"/>
          </p:cNvCxnSpPr>
          <p:nvPr/>
        </p:nvCxnSpPr>
        <p:spPr bwMode="auto">
          <a:xfrm rot="5400000" flipH="1" flipV="1">
            <a:off x="2681288" y="4351338"/>
            <a:ext cx="273050" cy="2730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Прямая соединительная линия 6"/>
          <p:cNvCxnSpPr>
            <a:cxnSpLocks noChangeShapeType="1"/>
          </p:cNvCxnSpPr>
          <p:nvPr/>
        </p:nvCxnSpPr>
        <p:spPr bwMode="auto">
          <a:xfrm rot="5400000" flipH="1" flipV="1">
            <a:off x="5106988" y="4351338"/>
            <a:ext cx="273050" cy="2730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Прямоугольник 22"/>
          <p:cNvSpPr/>
          <p:nvPr/>
        </p:nvSpPr>
        <p:spPr bwMode="auto">
          <a:xfrm>
            <a:off x="762000" y="4884738"/>
            <a:ext cx="7429500" cy="69215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4" name="Группа 14"/>
          <p:cNvGrpSpPr>
            <a:grpSpLocks/>
          </p:cNvGrpSpPr>
          <p:nvPr/>
        </p:nvGrpSpPr>
        <p:grpSpPr bwMode="auto">
          <a:xfrm>
            <a:off x="838200" y="4937125"/>
            <a:ext cx="7265988" cy="608013"/>
            <a:chOff x="2839624" y="2565832"/>
            <a:chExt cx="7265988" cy="608013"/>
          </a:xfrm>
        </p:grpSpPr>
        <p:graphicFrame>
          <p:nvGraphicFramePr>
            <p:cNvPr id="39954" name="Object 12"/>
            <p:cNvGraphicFramePr>
              <a:graphicFrameLocks noChangeAspect="1"/>
            </p:cNvGraphicFramePr>
            <p:nvPr/>
          </p:nvGraphicFramePr>
          <p:xfrm>
            <a:off x="2839624" y="2565832"/>
            <a:ext cx="7265988" cy="60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9971" name="Уравнение" r:id="rId16" imgW="2730500" imgH="228600" progId="Equation.3">
                    <p:embed/>
                  </p:oleObj>
                </mc:Choice>
                <mc:Fallback>
                  <p:oleObj name="Уравнение" r:id="rId16" imgW="2730500" imgH="2286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9624" y="2565832"/>
                          <a:ext cx="7265988" cy="60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9955" name="Прямая соединительная линия 18"/>
            <p:cNvCxnSpPr>
              <a:cxnSpLocks noChangeShapeType="1"/>
            </p:cNvCxnSpPr>
            <p:nvPr/>
          </p:nvCxnSpPr>
          <p:spPr bwMode="auto">
            <a:xfrm rot="5400000" flipH="1" flipV="1">
              <a:off x="8667667" y="2735745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6" name="Прямая соединительная линия 19"/>
            <p:cNvCxnSpPr>
              <a:cxnSpLocks noChangeShapeType="1"/>
            </p:cNvCxnSpPr>
            <p:nvPr/>
          </p:nvCxnSpPr>
          <p:spPr bwMode="auto">
            <a:xfrm rot="5400000" flipH="1" flipV="1">
              <a:off x="6580036" y="2735745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7" name="Прямая соединительная линия 20"/>
            <p:cNvCxnSpPr>
              <a:cxnSpLocks noChangeShapeType="1"/>
            </p:cNvCxnSpPr>
            <p:nvPr/>
          </p:nvCxnSpPr>
          <p:spPr bwMode="auto">
            <a:xfrm rot="5400000" flipH="1" flipV="1">
              <a:off x="5012552" y="2735745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9958" name="Прямая соединительная линия 21"/>
            <p:cNvCxnSpPr>
              <a:cxnSpLocks noChangeShapeType="1"/>
            </p:cNvCxnSpPr>
            <p:nvPr/>
          </p:nvCxnSpPr>
          <p:spPr bwMode="auto">
            <a:xfrm rot="5400000" flipH="1" flipV="1">
              <a:off x="3422291" y="2735745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  <p:bldP spid="27" grpId="0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Демо-вариант ЕГЭ-201</a:t>
            </a:r>
            <a:r>
              <a:rPr lang="en-US" altLang="ru-RU" smtClean="0"/>
              <a:t>6</a:t>
            </a:r>
            <a:endParaRPr lang="ru-RU" altLang="ru-RU" smtClean="0"/>
          </a:p>
        </p:txBody>
      </p:sp>
      <p:sp>
        <p:nvSpPr>
          <p:cNvPr id="419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0E47FB-A8C4-424B-B900-0DB46662DBEA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400"/>
          </a:p>
        </p:txBody>
      </p:sp>
      <p:sp>
        <p:nvSpPr>
          <p:cNvPr id="4198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7" name="Прямоугольник 13"/>
          <p:cNvSpPr>
            <a:spLocks noChangeArrowheads="1"/>
          </p:cNvSpPr>
          <p:nvPr/>
        </p:nvSpPr>
        <p:spPr bwMode="auto">
          <a:xfrm>
            <a:off x="377825" y="823913"/>
            <a:ext cx="3911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  <a:cs typeface="Times New Roman" pitchFamily="18" charset="0"/>
              </a:rPr>
              <a:t>Решения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010101010,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  <a:t>                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ru-RU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101010101</a:t>
            </a:r>
            <a:endParaRPr lang="ru-RU" altLang="ru-RU" sz="1800"/>
          </a:p>
        </p:txBody>
      </p:sp>
      <p:graphicFrame>
        <p:nvGraphicFramePr>
          <p:cNvPr id="28" name="Object 1"/>
          <p:cNvGraphicFramePr>
            <a:graphicFrameLocks noChangeAspect="1"/>
          </p:cNvGraphicFramePr>
          <p:nvPr/>
        </p:nvGraphicFramePr>
        <p:xfrm>
          <a:off x="4549775" y="892175"/>
          <a:ext cx="2155825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Формула" r:id="rId4" imgW="812447" imgH="228501" progId="Equation.3">
                  <p:embed/>
                </p:oleObj>
              </mc:Choice>
              <mc:Fallback>
                <p:oleObj name="Формула" r:id="rId4" imgW="812447" imgH="22850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775" y="892175"/>
                        <a:ext cx="2155825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/>
        </p:nvGraphicFramePr>
        <p:xfrm>
          <a:off x="415925" y="2386013"/>
          <a:ext cx="4683125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Формула" r:id="rId6" imgW="1765300" imgH="457200" progId="Equation.3">
                  <p:embed/>
                </p:oleObj>
              </mc:Choice>
              <mc:Fallback>
                <p:oleObj name="Формула" r:id="rId6" imgW="176530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2386013"/>
                        <a:ext cx="4683125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5346700" y="2436813"/>
            <a:ext cx="2924175" cy="936625"/>
            <a:chOff x="433" y="3902"/>
            <a:chExt cx="1842" cy="590"/>
          </a:xfrm>
        </p:grpSpPr>
        <p:sp>
          <p:nvSpPr>
            <p:cNvPr id="30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548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</a:t>
              </a:r>
              <a:r>
                <a:rPr lang="en-US" sz="2400" dirty="0">
                  <a:latin typeface="Arial" charset="0"/>
                </a:rPr>
                <a:t>0 </a:t>
              </a:r>
              <a:r>
                <a:rPr lang="ru-RU" sz="2400" dirty="0">
                  <a:latin typeface="Arial" charset="0"/>
                </a:rPr>
                <a:t>и 1 дают по </a:t>
              </a:r>
              <a:br>
                <a:rPr lang="ru-RU" sz="2400" dirty="0">
                  <a:latin typeface="Arial" charset="0"/>
                </a:rPr>
              </a:br>
              <a:r>
                <a:rPr lang="ru-RU" sz="2400" dirty="0">
                  <a:latin typeface="Arial" charset="0"/>
                </a:rPr>
                <a:t>   2 решения!</a:t>
              </a:r>
            </a:p>
          </p:txBody>
        </p:sp>
        <p:sp>
          <p:nvSpPr>
            <p:cNvPr id="41998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32" name="Скругленный прямоугольник 31"/>
          <p:cNvSpPr/>
          <p:nvPr/>
        </p:nvSpPr>
        <p:spPr>
          <a:xfrm>
            <a:off x="3132138" y="3790950"/>
            <a:ext cx="1260475" cy="582613"/>
          </a:xfrm>
          <a:prstGeom prst="round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ru-RU" sz="2400" dirty="0">
              <a:latin typeface="Arial" charset="0"/>
            </a:endParaRPr>
          </a:p>
        </p:txBody>
      </p:sp>
      <p:sp>
        <p:nvSpPr>
          <p:cNvPr id="33" name="Прямоугольник 18"/>
          <p:cNvSpPr>
            <a:spLocks noChangeArrowheads="1"/>
          </p:cNvSpPr>
          <p:nvPr/>
        </p:nvSpPr>
        <p:spPr bwMode="auto">
          <a:xfrm>
            <a:off x="1925638" y="3824288"/>
            <a:ext cx="2470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ru-RU" altLang="ru-RU" sz="2800" baseline="30000">
                <a:solidFill>
                  <a:srgbClr val="000000"/>
                </a:solidFill>
                <a:cs typeface="Times New Roman" pitchFamily="18" charset="0"/>
              </a:rPr>
              <a:t>9</a:t>
            </a: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 + 2</a:t>
            </a:r>
            <a:r>
              <a:rPr lang="ru-RU" altLang="ru-RU" sz="2800" baseline="30000">
                <a:solidFill>
                  <a:srgbClr val="000000"/>
                </a:solidFill>
                <a:cs typeface="Times New Roman" pitchFamily="18" charset="0"/>
              </a:rPr>
              <a:t>9</a:t>
            </a: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 = 1024</a:t>
            </a:r>
            <a:endParaRPr lang="ru-RU" altLang="ru-RU" sz="2000"/>
          </a:p>
        </p:txBody>
      </p:sp>
      <p:sp>
        <p:nvSpPr>
          <p:cNvPr id="34" name="Левая фигурная скобка 17"/>
          <p:cNvSpPr>
            <a:spLocks/>
          </p:cNvSpPr>
          <p:nvPr/>
        </p:nvSpPr>
        <p:spPr bwMode="auto">
          <a:xfrm rot="-5400000">
            <a:off x="3124994" y="959644"/>
            <a:ext cx="176212" cy="1498600"/>
          </a:xfrm>
          <a:prstGeom prst="leftBrace">
            <a:avLst>
              <a:gd name="adj1" fmla="val 44491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5" name="Прямоугольник 18"/>
          <p:cNvSpPr>
            <a:spLocks noChangeArrowheads="1"/>
          </p:cNvSpPr>
          <p:nvPr/>
        </p:nvSpPr>
        <p:spPr bwMode="auto">
          <a:xfrm>
            <a:off x="2535238" y="1711325"/>
            <a:ext cx="14414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9 битов</a:t>
            </a:r>
            <a:endParaRPr lang="ru-RU" altLang="ru-RU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2" grpId="0" animBg="1"/>
      <p:bldP spid="33" grpId="0"/>
      <p:bldP spid="34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Постановка задачи (ЕГЭ-2011)</a:t>
            </a:r>
          </a:p>
        </p:txBody>
      </p:sp>
      <p:sp>
        <p:nvSpPr>
          <p:cNvPr id="71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EDBF07-F7A3-477A-8C8F-C8263AB2C76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1057275" y="5445125"/>
            <a:ext cx="4543425" cy="676275"/>
          </a:xfrm>
          <a:prstGeom prst="wedgeRoundRectCallout">
            <a:avLst>
              <a:gd name="adj1" fmla="val -40782"/>
              <a:gd name="adj2" fmla="val -140684"/>
              <a:gd name="adj3" fmla="val 16667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800" dirty="0">
                <a:solidFill>
                  <a:schemeClr val="bg1"/>
                </a:solidFill>
                <a:latin typeface="Arial" charset="0"/>
              </a:rPr>
              <a:t>2011: Решаемость 3,2%</a:t>
            </a:r>
          </a:p>
        </p:txBody>
      </p:sp>
      <p:graphicFrame>
        <p:nvGraphicFramePr>
          <p:cNvPr id="7173" name="Object 8"/>
          <p:cNvGraphicFramePr>
            <a:graphicFrameLocks noChangeAspect="1"/>
          </p:cNvGraphicFramePr>
          <p:nvPr/>
        </p:nvGraphicFramePr>
        <p:xfrm>
          <a:off x="723900" y="1233488"/>
          <a:ext cx="6500813" cy="283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Формула" r:id="rId4" imgW="2095500" imgH="914400" progId="Equation.3">
                  <p:embed/>
                </p:oleObj>
              </mc:Choice>
              <mc:Fallback>
                <p:oleObj name="Формула" r:id="rId4" imgW="2095500" imgH="914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1233488"/>
                        <a:ext cx="6500813" cy="283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Прямоугольник 8"/>
          <p:cNvSpPr>
            <a:spLocks noChangeArrowheads="1"/>
          </p:cNvSpPr>
          <p:nvPr/>
        </p:nvSpPr>
        <p:spPr bwMode="auto">
          <a:xfrm>
            <a:off x="388938" y="782638"/>
            <a:ext cx="65992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</a:rPr>
              <a:t>Сколько решений имеет система уравнений:</a:t>
            </a:r>
            <a:endParaRPr lang="ru-RU" altLang="ru-RU" sz="2400"/>
          </a:p>
        </p:txBody>
      </p:sp>
      <p:grpSp>
        <p:nvGrpSpPr>
          <p:cNvPr id="7175" name="Группа 12"/>
          <p:cNvGrpSpPr>
            <a:grpSpLocks/>
          </p:cNvGrpSpPr>
          <p:nvPr/>
        </p:nvGrpSpPr>
        <p:grpSpPr bwMode="auto">
          <a:xfrm>
            <a:off x="388938" y="4224338"/>
            <a:ext cx="7165975" cy="708025"/>
            <a:chOff x="389509" y="4224162"/>
            <a:chExt cx="7165224" cy="708025"/>
          </a:xfrm>
        </p:grpSpPr>
        <p:sp>
          <p:nvSpPr>
            <p:cNvPr id="7176" name="Прямоугольник 9"/>
            <p:cNvSpPr>
              <a:spLocks noChangeArrowheads="1"/>
            </p:cNvSpPr>
            <p:nvPr/>
          </p:nvSpPr>
          <p:spPr bwMode="auto">
            <a:xfrm>
              <a:off x="389509" y="4350644"/>
              <a:ext cx="7190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/>
                <a:t>где </a:t>
              </a:r>
            </a:p>
          </p:txBody>
        </p:sp>
        <p:graphicFrame>
          <p:nvGraphicFramePr>
            <p:cNvPr id="7177" name="Object 9"/>
            <p:cNvGraphicFramePr>
              <a:graphicFrameLocks noChangeAspect="1"/>
            </p:cNvGraphicFramePr>
            <p:nvPr/>
          </p:nvGraphicFramePr>
          <p:xfrm>
            <a:off x="1009826" y="4224162"/>
            <a:ext cx="2520950" cy="708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0" name="Формула" r:id="rId6" imgW="812447" imgH="228501" progId="Equation.3">
                    <p:embed/>
                  </p:oleObj>
                </mc:Choice>
                <mc:Fallback>
                  <p:oleObj name="Формула" r:id="rId6" imgW="812447" imgH="228501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9826" y="4224162"/>
                          <a:ext cx="2520950" cy="708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8" name="Прямоугольник 11"/>
            <p:cNvSpPr>
              <a:spLocks noChangeArrowheads="1"/>
            </p:cNvSpPr>
            <p:nvPr/>
          </p:nvSpPr>
          <p:spPr bwMode="auto">
            <a:xfrm>
              <a:off x="3460086" y="4350644"/>
              <a:ext cx="40946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400"/>
                <a:t>– </a:t>
              </a:r>
              <a:r>
                <a:rPr lang="ru-RU" altLang="ru-RU" sz="2400"/>
                <a:t>логические переменные.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58763" y="881063"/>
            <a:ext cx="5240337" cy="3121025"/>
          </a:xfrm>
          <a:prstGeom prst="roundRect">
            <a:avLst>
              <a:gd name="adj" fmla="val 6477"/>
            </a:avLst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ru-RU" sz="2400" dirty="0">
              <a:latin typeface="Arial" charset="0"/>
            </a:endParaRPr>
          </a:p>
        </p:txBody>
      </p:sp>
      <p:sp>
        <p:nvSpPr>
          <p:cNvPr id="44035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Демо-вариант ЕГЭ-2015</a:t>
            </a:r>
          </a:p>
        </p:txBody>
      </p:sp>
      <p:sp>
        <p:nvSpPr>
          <p:cNvPr id="44036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1290DC-D551-4C89-8800-B4154E241E8F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400"/>
          </a:p>
        </p:txBody>
      </p:sp>
      <p:sp>
        <p:nvSpPr>
          <p:cNvPr id="440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44038" name="Object 1"/>
          <p:cNvGraphicFramePr>
            <a:graphicFrameLocks noChangeAspect="1"/>
          </p:cNvGraphicFramePr>
          <p:nvPr/>
        </p:nvGraphicFramePr>
        <p:xfrm>
          <a:off x="476250" y="901700"/>
          <a:ext cx="4810125" cy="296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6" name="Уравнение" r:id="rId4" imgW="2222500" imgH="1371600" progId="Equation.3">
                  <p:embed/>
                </p:oleObj>
              </mc:Choice>
              <mc:Fallback>
                <p:oleObj name="Уравнение" r:id="rId4" imgW="2222500" imgH="1371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901700"/>
                        <a:ext cx="4810125" cy="296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7"/>
          <p:cNvGraphicFramePr>
            <a:graphicFrameLocks noChangeAspect="1"/>
          </p:cNvGraphicFramePr>
          <p:nvPr/>
        </p:nvGraphicFramePr>
        <p:xfrm>
          <a:off x="5875338" y="873125"/>
          <a:ext cx="2403475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7" name="Формула" r:id="rId6" imgW="711200" imgH="228600" progId="Equation.3">
                  <p:embed/>
                </p:oleObj>
              </mc:Choice>
              <mc:Fallback>
                <p:oleObj name="Формула" r:id="rId6" imgW="7112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38" y="873125"/>
                        <a:ext cx="2403475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8"/>
          <p:cNvGraphicFramePr>
            <a:graphicFrameLocks noChangeAspect="1"/>
          </p:cNvGraphicFramePr>
          <p:nvPr/>
        </p:nvGraphicFramePr>
        <p:xfrm>
          <a:off x="5513388" y="2184400"/>
          <a:ext cx="3440112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8" name="Формула" r:id="rId8" imgW="1181100" imgH="228600" progId="Equation.3">
                  <p:embed/>
                </p:oleObj>
              </mc:Choice>
              <mc:Fallback>
                <p:oleObj name="Формула" r:id="rId8" imgW="11811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3388" y="2184400"/>
                        <a:ext cx="3440112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6" name="Прямоугольник 8"/>
          <p:cNvSpPr>
            <a:spLocks noChangeArrowheads="1"/>
          </p:cNvSpPr>
          <p:nvPr/>
        </p:nvSpPr>
        <p:spPr bwMode="auto">
          <a:xfrm>
            <a:off x="5764213" y="1565275"/>
            <a:ext cx="254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«запрещено 00»</a:t>
            </a:r>
            <a:endParaRPr lang="ru-RU" altLang="ru-RU" sz="1800"/>
          </a:p>
        </p:txBody>
      </p:sp>
      <p:sp>
        <p:nvSpPr>
          <p:cNvPr id="14347" name="Прямоугольник 9"/>
          <p:cNvSpPr>
            <a:spLocks noChangeArrowheads="1"/>
          </p:cNvSpPr>
          <p:nvPr/>
        </p:nvSpPr>
        <p:spPr bwMode="auto">
          <a:xfrm>
            <a:off x="5605463" y="2838450"/>
            <a:ext cx="35385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«после двух единиц идут только единицы»</a:t>
            </a:r>
            <a:endParaRPr lang="ru-RU" altLang="ru-RU" sz="1800"/>
          </a:p>
        </p:txBody>
      </p:sp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377825" y="4038600"/>
            <a:ext cx="3335338" cy="528638"/>
            <a:chOff x="377052" y="3972683"/>
            <a:chExt cx="3336170" cy="528446"/>
          </a:xfrm>
        </p:grpSpPr>
        <p:sp>
          <p:nvSpPr>
            <p:cNvPr id="44064" name="Прямоугольник 10"/>
            <p:cNvSpPr>
              <a:spLocks noChangeArrowheads="1"/>
            </p:cNvSpPr>
            <p:nvPr/>
          </p:nvSpPr>
          <p:spPr bwMode="auto">
            <a:xfrm>
              <a:off x="377052" y="4039464"/>
              <a:ext cx="33361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 b="1">
                  <a:solidFill>
                    <a:srgbClr val="000099"/>
                  </a:solidFill>
                  <a:cs typeface="Times New Roman" pitchFamily="18" charset="0"/>
                </a:rPr>
                <a:t>Если не трогать      :</a:t>
              </a:r>
              <a:endParaRPr lang="ru-RU" altLang="ru-RU" sz="1800" b="1">
                <a:solidFill>
                  <a:srgbClr val="000099"/>
                </a:solidFill>
              </a:endParaRPr>
            </a:p>
          </p:txBody>
        </p:sp>
        <p:graphicFrame>
          <p:nvGraphicFramePr>
            <p:cNvPr id="44065" name="Object 33"/>
            <p:cNvGraphicFramePr>
              <a:graphicFrameLocks noChangeAspect="1"/>
            </p:cNvGraphicFramePr>
            <p:nvPr/>
          </p:nvGraphicFramePr>
          <p:xfrm>
            <a:off x="3040405" y="3972683"/>
            <a:ext cx="407988" cy="481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69" name="Формула" r:id="rId10" imgW="139579" imgH="164957" progId="Equation.3">
                    <p:embed/>
                  </p:oleObj>
                </mc:Choice>
                <mc:Fallback>
                  <p:oleObj name="Формула" r:id="rId10" imgW="139579" imgH="164957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40405" y="3972683"/>
                          <a:ext cx="407988" cy="4810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779463" y="4999038"/>
          <a:ext cx="615632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4337"/>
                <a:gridCol w="501845"/>
                <a:gridCol w="540029"/>
                <a:gridCol w="540029"/>
                <a:gridCol w="1080057"/>
                <a:gridCol w="540029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  <a:sym typeface="Symbol"/>
                        </a:rPr>
                        <a:t>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5" marR="91445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FF"/>
                    </a:solidFill>
                  </a:tcPr>
                </a:tc>
              </a:tr>
            </a:tbl>
          </a:graphicData>
        </a:graphic>
      </p:graphicFrame>
      <p:sp>
        <p:nvSpPr>
          <p:cNvPr id="14363" name="Прямоугольник 14"/>
          <p:cNvSpPr>
            <a:spLocks noChangeArrowheads="1"/>
          </p:cNvSpPr>
          <p:nvPr/>
        </p:nvSpPr>
        <p:spPr bwMode="auto">
          <a:xfrm>
            <a:off x="4240213" y="4524375"/>
            <a:ext cx="2689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«хвост»</a:t>
            </a:r>
            <a:endParaRPr lang="ru-RU" altLang="ru-RU" sz="1800"/>
          </a:p>
        </p:txBody>
      </p:sp>
      <p:sp>
        <p:nvSpPr>
          <p:cNvPr id="14364" name="Прямоугольник 15"/>
          <p:cNvSpPr>
            <a:spLocks noChangeArrowheads="1"/>
          </p:cNvSpPr>
          <p:nvPr/>
        </p:nvSpPr>
        <p:spPr bwMode="auto">
          <a:xfrm>
            <a:off x="782638" y="4524375"/>
            <a:ext cx="3457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«голова»</a:t>
            </a:r>
            <a:endParaRPr lang="ru-RU" altLang="ru-RU" sz="1800"/>
          </a:p>
        </p:txBody>
      </p:sp>
      <p:sp>
        <p:nvSpPr>
          <p:cNvPr id="14365" name="Прямоугольник 20"/>
          <p:cNvSpPr>
            <a:spLocks noChangeArrowheads="1"/>
          </p:cNvSpPr>
          <p:nvPr/>
        </p:nvSpPr>
        <p:spPr bwMode="auto">
          <a:xfrm>
            <a:off x="768350" y="5475288"/>
            <a:ext cx="3459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«запрещено 00 и 11»</a:t>
            </a:r>
          </a:p>
        </p:txBody>
      </p:sp>
      <p:sp>
        <p:nvSpPr>
          <p:cNvPr id="14366" name="Прямоугольник 21"/>
          <p:cNvSpPr>
            <a:spLocks noChangeArrowheads="1"/>
          </p:cNvSpPr>
          <p:nvPr/>
        </p:nvSpPr>
        <p:spPr bwMode="auto">
          <a:xfrm>
            <a:off x="768350" y="5926138"/>
            <a:ext cx="34591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«биты чередуются»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/>
      <p:bldP spid="14347" grpId="0"/>
      <p:bldP spid="14363" grpId="0"/>
      <p:bldP spid="14364" grpId="0"/>
      <p:bldP spid="14365" grpId="0"/>
      <p:bldP spid="143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7010400" y="5605463"/>
            <a:ext cx="966788" cy="582612"/>
          </a:xfrm>
          <a:prstGeom prst="round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ru-RU" sz="2400" dirty="0">
              <a:latin typeface="Arial" charset="0"/>
            </a:endParaRPr>
          </a:p>
        </p:txBody>
      </p:sp>
      <p:sp>
        <p:nvSpPr>
          <p:cNvPr id="46083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Демо-вариант ЕГЭ-2015</a:t>
            </a:r>
          </a:p>
        </p:txBody>
      </p:sp>
      <p:sp>
        <p:nvSpPr>
          <p:cNvPr id="4608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002EE3-F754-4133-98B1-F7320741DB2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400"/>
          </a:p>
        </p:txBody>
      </p:sp>
      <p:sp>
        <p:nvSpPr>
          <p:cNvPr id="460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5372" name="Прямоугольник 23"/>
          <p:cNvSpPr>
            <a:spLocks noChangeArrowheads="1"/>
          </p:cNvSpPr>
          <p:nvPr/>
        </p:nvSpPr>
        <p:spPr bwMode="auto">
          <a:xfrm>
            <a:off x="396875" y="836613"/>
            <a:ext cx="8375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Варианты отличаются местом последнего нуля:</a:t>
            </a:r>
            <a:endParaRPr lang="ru-RU" altLang="ru-RU" sz="2000"/>
          </a:p>
        </p:txBody>
      </p:sp>
      <p:sp>
        <p:nvSpPr>
          <p:cNvPr id="15373" name="Прямоугольник 24"/>
          <p:cNvSpPr>
            <a:spLocks noChangeArrowheads="1"/>
          </p:cNvSpPr>
          <p:nvPr/>
        </p:nvSpPr>
        <p:spPr bwMode="auto">
          <a:xfrm>
            <a:off x="396875" y="1327150"/>
            <a:ext cx="83756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11111111, </a:t>
            </a:r>
            <a:r>
              <a:rPr lang="en-US" altLang="ru-RU" sz="280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1111111, 1</a:t>
            </a:r>
            <a:r>
              <a:rPr lang="en-US" altLang="ru-RU" sz="280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111111, 01</a:t>
            </a:r>
            <a:r>
              <a:rPr lang="en-US" altLang="ru-RU" sz="280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11111, 101</a:t>
            </a:r>
            <a:r>
              <a:rPr lang="en-US" altLang="ru-RU" sz="280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1111,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0101</a:t>
            </a:r>
            <a:r>
              <a:rPr lang="en-US" altLang="ru-RU" sz="280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111, 10101</a:t>
            </a:r>
            <a:r>
              <a:rPr lang="en-US" altLang="ru-RU" sz="280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11, 010101</a:t>
            </a:r>
            <a:r>
              <a:rPr lang="en-US" altLang="ru-RU" sz="2800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1, 1010101</a:t>
            </a:r>
            <a:r>
              <a:rPr lang="en-US" altLang="ru-RU" sz="2800">
                <a:solidFill>
                  <a:srgbClr val="FF0000"/>
                </a:solidFill>
                <a:cs typeface="Times New Roman" pitchFamily="18" charset="0"/>
              </a:rPr>
              <a:t>0</a:t>
            </a:r>
            <a:endParaRPr lang="ru-RU" altLang="ru-RU" sz="2000">
              <a:solidFill>
                <a:srgbClr val="FF0000"/>
              </a:solidFill>
            </a:endParaRPr>
          </a:p>
        </p:txBody>
      </p:sp>
      <p:grpSp>
        <p:nvGrpSpPr>
          <p:cNvPr id="2" name="Группа 25"/>
          <p:cNvGrpSpPr>
            <a:grpSpLocks/>
          </p:cNvGrpSpPr>
          <p:nvPr/>
        </p:nvGrpSpPr>
        <p:grpSpPr bwMode="auto">
          <a:xfrm>
            <a:off x="469900" y="2328863"/>
            <a:ext cx="2725738" cy="538162"/>
            <a:chOff x="377052" y="4025691"/>
            <a:chExt cx="2725554" cy="536993"/>
          </a:xfrm>
        </p:grpSpPr>
        <p:sp>
          <p:nvSpPr>
            <p:cNvPr id="46099" name="Прямоугольник 26"/>
            <p:cNvSpPr>
              <a:spLocks noChangeArrowheads="1"/>
            </p:cNvSpPr>
            <p:nvPr/>
          </p:nvSpPr>
          <p:spPr bwMode="auto">
            <a:xfrm>
              <a:off x="377052" y="4039464"/>
              <a:ext cx="272555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solidFill>
                    <a:srgbClr val="000099"/>
                  </a:solidFill>
                  <a:cs typeface="Times New Roman" pitchFamily="18" charset="0"/>
                </a:rPr>
                <a:t>Учитываем</a:t>
              </a:r>
              <a:r>
                <a:rPr lang="ru-RU" altLang="ru-RU" sz="2400" b="1">
                  <a:solidFill>
                    <a:srgbClr val="000099"/>
                  </a:solidFill>
                  <a:cs typeface="Times New Roman" pitchFamily="18" charset="0"/>
                </a:rPr>
                <a:t>     :</a:t>
              </a:r>
              <a:endParaRPr lang="ru-RU" altLang="ru-RU" sz="1800" b="1">
                <a:solidFill>
                  <a:srgbClr val="000099"/>
                </a:solidFill>
              </a:endParaRPr>
            </a:p>
          </p:txBody>
        </p:sp>
        <p:graphicFrame>
          <p:nvGraphicFramePr>
            <p:cNvPr id="46100" name="Object 20"/>
            <p:cNvGraphicFramePr>
              <a:graphicFrameLocks noChangeAspect="1"/>
            </p:cNvGraphicFramePr>
            <p:nvPr/>
          </p:nvGraphicFramePr>
          <p:xfrm>
            <a:off x="2589837" y="4025691"/>
            <a:ext cx="407988" cy="481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01" name="Формула" r:id="rId4" imgW="139579" imgH="164957" progId="Equation.3">
                    <p:embed/>
                  </p:oleObj>
                </mc:Choice>
                <mc:Fallback>
                  <p:oleObj name="Формула" r:id="rId4" imgW="139579" imgH="164957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89837" y="4025691"/>
                          <a:ext cx="407988" cy="4810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5363" name="Object 1"/>
          <p:cNvGraphicFramePr>
            <a:graphicFrameLocks noChangeAspect="1"/>
          </p:cNvGraphicFramePr>
          <p:nvPr/>
        </p:nvGraphicFramePr>
        <p:xfrm>
          <a:off x="750888" y="2782888"/>
          <a:ext cx="2103437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2" name="Формула" r:id="rId6" imgW="622030" imgH="228501" progId="Equation.3">
                  <p:embed/>
                </p:oleObj>
              </mc:Choice>
              <mc:Fallback>
                <p:oleObj name="Формула" r:id="rId6" imgW="622030" imgH="22850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2782888"/>
                        <a:ext cx="2103437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10"/>
          <p:cNvGraphicFramePr>
            <a:graphicFrameLocks noChangeAspect="1"/>
          </p:cNvGraphicFramePr>
          <p:nvPr/>
        </p:nvGraphicFramePr>
        <p:xfrm>
          <a:off x="3702050" y="2782888"/>
          <a:ext cx="240347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3" name="Формула" r:id="rId8" imgW="711200" imgH="228600" progId="Equation.3">
                  <p:embed/>
                </p:oleObj>
              </mc:Choice>
              <mc:Fallback>
                <p:oleObj name="Формула" r:id="rId8" imgW="7112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2782888"/>
                        <a:ext cx="2403475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11"/>
          <p:cNvGraphicFramePr>
            <a:graphicFrameLocks noChangeAspect="1"/>
          </p:cNvGraphicFramePr>
          <p:nvPr/>
        </p:nvGraphicFramePr>
        <p:xfrm>
          <a:off x="750888" y="3484563"/>
          <a:ext cx="364807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4" name="Формула" r:id="rId10" imgW="1079500" imgH="228600" progId="Equation.3">
                  <p:embed/>
                </p:oleObj>
              </mc:Choice>
              <mc:Fallback>
                <p:oleObj name="Формула" r:id="rId10" imgW="10795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3484563"/>
                        <a:ext cx="3648075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12"/>
          <p:cNvGraphicFramePr>
            <a:graphicFrameLocks noChangeAspect="1"/>
          </p:cNvGraphicFramePr>
          <p:nvPr/>
        </p:nvGraphicFramePr>
        <p:xfrm>
          <a:off x="750888" y="4148138"/>
          <a:ext cx="4592637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5" name="Формула" r:id="rId12" imgW="1358900" imgH="228600" progId="Equation.3">
                  <p:embed/>
                </p:oleObj>
              </mc:Choice>
              <mc:Fallback>
                <p:oleObj name="Формула" r:id="rId12" imgW="135890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4148138"/>
                        <a:ext cx="4592637" cy="769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5" name="Прямоугольник 32"/>
          <p:cNvSpPr>
            <a:spLocks noChangeArrowheads="1"/>
          </p:cNvSpPr>
          <p:nvPr/>
        </p:nvSpPr>
        <p:spPr bwMode="auto">
          <a:xfrm>
            <a:off x="5446713" y="3613150"/>
            <a:ext cx="19732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 решение</a:t>
            </a:r>
            <a:endParaRPr lang="ru-RU" altLang="ru-RU" sz="2000"/>
          </a:p>
        </p:txBody>
      </p:sp>
      <p:sp>
        <p:nvSpPr>
          <p:cNvPr id="15376" name="Прямоугольник 33"/>
          <p:cNvSpPr>
            <a:spLocks noChangeArrowheads="1"/>
          </p:cNvSpPr>
          <p:nvPr/>
        </p:nvSpPr>
        <p:spPr bwMode="auto">
          <a:xfrm>
            <a:off x="5446713" y="4275138"/>
            <a:ext cx="19669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FF0000"/>
                </a:solidFill>
                <a:cs typeface="Times New Roman" pitchFamily="18" charset="0"/>
              </a:rPr>
              <a:t>2</a:t>
            </a:r>
            <a:r>
              <a:rPr lang="ru-RU" altLang="ru-RU" sz="2800">
                <a:solidFill>
                  <a:srgbClr val="FF0000"/>
                </a:solidFill>
                <a:cs typeface="Times New Roman" pitchFamily="18" charset="0"/>
              </a:rPr>
              <a:t> решения</a:t>
            </a:r>
            <a:endParaRPr lang="ru-RU" altLang="ru-RU" sz="2000">
              <a:solidFill>
                <a:srgbClr val="FF0000"/>
              </a:solidFill>
            </a:endParaRPr>
          </a:p>
        </p:txBody>
      </p:sp>
      <p:sp>
        <p:nvSpPr>
          <p:cNvPr id="15377" name="Прямоугольник 34"/>
          <p:cNvSpPr>
            <a:spLocks noChangeArrowheads="1"/>
          </p:cNvSpPr>
          <p:nvPr/>
        </p:nvSpPr>
        <p:spPr bwMode="auto">
          <a:xfrm>
            <a:off x="846138" y="4938713"/>
            <a:ext cx="18843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US" altLang="ru-RU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altLang="ru-RU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en-US" altLang="ru-RU">
                <a:solidFill>
                  <a:srgbClr val="000000"/>
                </a:solidFill>
                <a:cs typeface="Times New Roman" pitchFamily="18" charset="0"/>
              </a:rPr>
              <a:t>11111</a:t>
            </a:r>
            <a:endParaRPr lang="ru-RU" altLang="ru-RU" sz="2400"/>
          </a:p>
        </p:txBody>
      </p:sp>
      <p:sp>
        <p:nvSpPr>
          <p:cNvPr id="15378" name="Прямоугольник 35"/>
          <p:cNvSpPr>
            <a:spLocks noChangeArrowheads="1"/>
          </p:cNvSpPr>
          <p:nvPr/>
        </p:nvSpPr>
        <p:spPr bwMode="auto">
          <a:xfrm>
            <a:off x="3062288" y="4991100"/>
            <a:ext cx="51974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2 нулевых бита, 2</a:t>
            </a:r>
            <a:r>
              <a:rPr lang="ru-RU" altLang="ru-RU" sz="2800" baseline="3000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 вариантов</a:t>
            </a:r>
            <a:endParaRPr lang="ru-RU" altLang="ru-RU" sz="2000"/>
          </a:p>
        </p:txBody>
      </p:sp>
      <p:sp>
        <p:nvSpPr>
          <p:cNvPr id="4609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5367" name="Object 14"/>
          <p:cNvGraphicFramePr>
            <a:graphicFrameLocks noChangeAspect="1"/>
          </p:cNvGraphicFramePr>
          <p:nvPr/>
        </p:nvGraphicFramePr>
        <p:xfrm>
          <a:off x="1171575" y="5534025"/>
          <a:ext cx="6800850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6" name="Формула" r:id="rId14" imgW="2159000" imgH="241300" progId="Equation.3">
                  <p:embed/>
                </p:oleObj>
              </mc:Choice>
              <mc:Fallback>
                <p:oleObj name="Формула" r:id="rId14" imgW="2159000" imgH="2413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1575" y="5534025"/>
                        <a:ext cx="6800850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5372" grpId="0"/>
      <p:bldP spid="15373" grpId="0"/>
      <p:bldP spid="15375" grpId="0"/>
      <p:bldP spid="15376" grpId="0"/>
      <p:bldP spid="15377" grpId="0"/>
      <p:bldP spid="153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Демо-вариант ЕГЭ-2014</a:t>
            </a:r>
          </a:p>
        </p:txBody>
      </p:sp>
      <p:sp>
        <p:nvSpPr>
          <p:cNvPr id="4813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A2E0C5-A046-45F7-A887-69C6E46090D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40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8763" y="881063"/>
            <a:ext cx="5240337" cy="2617787"/>
          </a:xfrm>
          <a:prstGeom prst="roundRect">
            <a:avLst>
              <a:gd name="adj" fmla="val 6477"/>
            </a:avLst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ru-RU" sz="2400" dirty="0">
              <a:latin typeface="Arial" charset="0"/>
            </a:endParaRPr>
          </a:p>
        </p:txBody>
      </p:sp>
      <p:sp>
        <p:nvSpPr>
          <p:cNvPr id="4813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48134" name="Object 1"/>
          <p:cNvGraphicFramePr>
            <a:graphicFrameLocks noChangeAspect="1"/>
          </p:cNvGraphicFramePr>
          <p:nvPr/>
        </p:nvGraphicFramePr>
        <p:xfrm>
          <a:off x="373063" y="923925"/>
          <a:ext cx="4976812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9" name="Формула" r:id="rId4" imgW="1866900" imgH="914400" progId="Equation.3">
                  <p:embed/>
                </p:oleObj>
              </mc:Choice>
              <mc:Fallback>
                <p:oleObj name="Формула" r:id="rId4" imgW="18669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063" y="923925"/>
                        <a:ext cx="4976812" cy="244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8135" name="Прямая соединительная линия 6"/>
          <p:cNvCxnSpPr>
            <a:cxnSpLocks noChangeShapeType="1"/>
          </p:cNvCxnSpPr>
          <p:nvPr/>
        </p:nvCxnSpPr>
        <p:spPr bwMode="auto">
          <a:xfrm rot="5400000" flipH="1" flipV="1">
            <a:off x="954088" y="1085850"/>
            <a:ext cx="273050" cy="2730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36" name="Прямая соединительная линия 7"/>
          <p:cNvCxnSpPr>
            <a:cxnSpLocks noChangeShapeType="1"/>
          </p:cNvCxnSpPr>
          <p:nvPr/>
        </p:nvCxnSpPr>
        <p:spPr bwMode="auto">
          <a:xfrm rot="5400000" flipH="1" flipV="1">
            <a:off x="993775" y="1695450"/>
            <a:ext cx="273050" cy="2730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925513" y="3776663"/>
            <a:ext cx="3825875" cy="2441575"/>
            <a:chOff x="435531" y="3736975"/>
            <a:chExt cx="3825875" cy="2441575"/>
          </a:xfrm>
        </p:grpSpPr>
        <p:graphicFrame>
          <p:nvGraphicFramePr>
            <p:cNvPr id="48142" name="Object 3"/>
            <p:cNvGraphicFramePr>
              <a:graphicFrameLocks noChangeAspect="1"/>
            </p:cNvGraphicFramePr>
            <p:nvPr/>
          </p:nvGraphicFramePr>
          <p:xfrm>
            <a:off x="435531" y="3736975"/>
            <a:ext cx="3825875" cy="24415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8150" name="Формула" r:id="rId6" imgW="1435100" imgH="914400" progId="Equation.3">
                    <p:embed/>
                  </p:oleObj>
                </mc:Choice>
                <mc:Fallback>
                  <p:oleObj name="Формула" r:id="rId6" imgW="1435100" imgH="9144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531" y="3736975"/>
                          <a:ext cx="3825875" cy="24415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8143" name="Прямая соединительная линия 8"/>
            <p:cNvCxnSpPr>
              <a:cxnSpLocks noChangeShapeType="1"/>
            </p:cNvCxnSpPr>
            <p:nvPr/>
          </p:nvCxnSpPr>
          <p:spPr bwMode="auto">
            <a:xfrm rot="5400000" flipH="1" flipV="1">
              <a:off x="1033791" y="3882059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44" name="Прямая соединительная линия 11"/>
            <p:cNvCxnSpPr>
              <a:cxnSpLocks noChangeShapeType="1"/>
            </p:cNvCxnSpPr>
            <p:nvPr/>
          </p:nvCxnSpPr>
          <p:spPr bwMode="auto">
            <a:xfrm rot="5400000" flipH="1" flipV="1">
              <a:off x="1086800" y="4504912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45" name="Прямая соединительная линия 12"/>
            <p:cNvCxnSpPr>
              <a:cxnSpLocks noChangeShapeType="1"/>
            </p:cNvCxnSpPr>
            <p:nvPr/>
          </p:nvCxnSpPr>
          <p:spPr bwMode="auto">
            <a:xfrm rot="5400000" flipH="1" flipV="1">
              <a:off x="1060295" y="5737364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46" name="Прямая соединительная линия 13"/>
            <p:cNvCxnSpPr>
              <a:cxnSpLocks noChangeShapeType="1"/>
            </p:cNvCxnSpPr>
            <p:nvPr/>
          </p:nvCxnSpPr>
          <p:spPr bwMode="auto">
            <a:xfrm rot="5400000" flipH="1" flipV="1">
              <a:off x="2610799" y="3882059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47" name="Прямая соединительная линия 14"/>
            <p:cNvCxnSpPr>
              <a:cxnSpLocks noChangeShapeType="1"/>
            </p:cNvCxnSpPr>
            <p:nvPr/>
          </p:nvCxnSpPr>
          <p:spPr bwMode="auto">
            <a:xfrm rot="5400000" flipH="1" flipV="1">
              <a:off x="2663809" y="4504912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148" name="Прямая соединительная линия 15"/>
            <p:cNvCxnSpPr>
              <a:cxnSpLocks noChangeShapeType="1"/>
            </p:cNvCxnSpPr>
            <p:nvPr/>
          </p:nvCxnSpPr>
          <p:spPr bwMode="auto">
            <a:xfrm rot="5400000" flipH="1" flipV="1">
              <a:off x="2650556" y="5737364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935538" y="4271963"/>
            <a:ext cx="3744912" cy="936625"/>
            <a:chOff x="433" y="3902"/>
            <a:chExt cx="2359" cy="590"/>
          </a:xfrm>
        </p:grpSpPr>
        <p:sp>
          <p:nvSpPr>
            <p:cNvPr id="19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065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Как перевести на </a:t>
              </a:r>
              <a:br>
                <a:rPr lang="ru-RU" sz="2400" dirty="0">
                  <a:latin typeface="Arial" charset="0"/>
                </a:rPr>
              </a:br>
              <a:r>
                <a:rPr lang="ru-RU" sz="2400" dirty="0">
                  <a:latin typeface="Arial" charset="0"/>
                </a:rPr>
                <a:t>   русский язык?</a:t>
              </a:r>
            </a:p>
          </p:txBody>
        </p:sp>
        <p:sp>
          <p:nvSpPr>
            <p:cNvPr id="48141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cxnSp>
        <p:nvCxnSpPr>
          <p:cNvPr id="48139" name="Прямая соединительная линия 7"/>
          <p:cNvCxnSpPr>
            <a:cxnSpLocks noChangeShapeType="1"/>
          </p:cNvCxnSpPr>
          <p:nvPr/>
        </p:nvCxnSpPr>
        <p:spPr bwMode="auto">
          <a:xfrm rot="5400000" flipH="1" flipV="1">
            <a:off x="993775" y="2933700"/>
            <a:ext cx="273050" cy="2730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6653213" y="5010150"/>
            <a:ext cx="966787" cy="582613"/>
          </a:xfrm>
          <a:prstGeom prst="round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ru-RU" sz="2400" dirty="0">
              <a:latin typeface="Arial" charset="0"/>
            </a:endParaRPr>
          </a:p>
        </p:txBody>
      </p:sp>
      <p:sp>
        <p:nvSpPr>
          <p:cNvPr id="50179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Демо-вариант ЕГЭ-2014</a:t>
            </a:r>
          </a:p>
        </p:txBody>
      </p:sp>
      <p:sp>
        <p:nvSpPr>
          <p:cNvPr id="50180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0AA867D-CC4B-41A5-B9AE-B94E562BC21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400"/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1439863" y="928688"/>
            <a:ext cx="6264275" cy="939800"/>
            <a:chOff x="-181031" y="4644023"/>
            <a:chExt cx="4062413" cy="609600"/>
          </a:xfrm>
        </p:grpSpPr>
        <p:graphicFrame>
          <p:nvGraphicFramePr>
            <p:cNvPr id="50191" name="Object 2"/>
            <p:cNvGraphicFramePr>
              <a:graphicFrameLocks noChangeAspect="1"/>
            </p:cNvGraphicFramePr>
            <p:nvPr/>
          </p:nvGraphicFramePr>
          <p:xfrm>
            <a:off x="-181031" y="4644023"/>
            <a:ext cx="4062413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0194" name="Формула" r:id="rId4" imgW="1524000" imgH="228600" progId="Equation.3">
                    <p:embed/>
                  </p:oleObj>
                </mc:Choice>
                <mc:Fallback>
                  <p:oleObj name="Формула" r:id="rId4" imgW="1524000" imgH="228600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181031" y="4644023"/>
                          <a:ext cx="4062413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0192" name="Прямая соединительная линия 6"/>
            <p:cNvCxnSpPr>
              <a:cxnSpLocks noChangeShapeType="1"/>
            </p:cNvCxnSpPr>
            <p:nvPr/>
          </p:nvCxnSpPr>
          <p:spPr bwMode="auto">
            <a:xfrm rot="5400000" flipH="1" flipV="1">
              <a:off x="402739" y="4809712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193" name="Прямая соединительная линия 9"/>
            <p:cNvCxnSpPr>
              <a:cxnSpLocks noChangeShapeType="1"/>
            </p:cNvCxnSpPr>
            <p:nvPr/>
          </p:nvCxnSpPr>
          <p:spPr bwMode="auto">
            <a:xfrm rot="5400000" flipH="1" flipV="1">
              <a:off x="2147369" y="4809712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7416" name="Rectangle 4"/>
          <p:cNvSpPr>
            <a:spLocks noChangeArrowheads="1"/>
          </p:cNvSpPr>
          <p:nvPr/>
        </p:nvSpPr>
        <p:spPr bwMode="auto">
          <a:xfrm>
            <a:off x="450850" y="1908175"/>
            <a:ext cx="8534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«очередной бит равен хотя бы одному из 2-х следующих»</a:t>
            </a:r>
          </a:p>
        </p:txBody>
      </p:sp>
      <p:graphicFrame>
        <p:nvGraphicFramePr>
          <p:cNvPr id="50183" name="Object 3"/>
          <p:cNvGraphicFramePr>
            <a:graphicFrameLocks noChangeAspect="1"/>
          </p:cNvGraphicFramePr>
          <p:nvPr/>
        </p:nvGraphicFramePr>
        <p:xfrm>
          <a:off x="0" y="0"/>
          <a:ext cx="1809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5" name="Формула" r:id="rId6" imgW="177492" imgH="164814" progId="Equation.3">
                  <p:embed/>
                </p:oleObj>
              </mc:Choice>
              <mc:Fallback>
                <p:oleObj name="Формула" r:id="rId6" imgW="177492" imgH="164814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809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Rectangle 5"/>
          <p:cNvSpPr>
            <a:spLocks noChangeArrowheads="1"/>
          </p:cNvSpPr>
          <p:nvPr/>
        </p:nvSpPr>
        <p:spPr bwMode="auto">
          <a:xfrm>
            <a:off x="450850" y="2343150"/>
            <a:ext cx="5491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«запрещены комбинации </a:t>
            </a:r>
            <a:r>
              <a:rPr lang="ru-RU" altLang="ru-RU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100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 и </a:t>
            </a:r>
            <a:r>
              <a:rPr lang="ru-RU" altLang="ru-RU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011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»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407988" y="3217863"/>
            <a:ext cx="8351837" cy="831850"/>
          </a:xfrm>
          <a:prstGeom prst="rect">
            <a:avLst/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ru-RU" sz="2400" dirty="0">
                <a:latin typeface="Arial" charset="0"/>
              </a:rPr>
              <a:t>сначала цепочка нулей, потом биты чередуются (1/0)</a:t>
            </a:r>
          </a:p>
          <a:p>
            <a:pPr marL="457200" indent="-457200" eaLnBrk="1" hangingPunct="1">
              <a:buFont typeface="+mj-lt"/>
              <a:buAutoNum type="arabicParenR"/>
              <a:defRPr/>
            </a:pPr>
            <a:r>
              <a:rPr lang="ru-RU" sz="2400" dirty="0">
                <a:latin typeface="Arial" charset="0"/>
              </a:rPr>
              <a:t>сначала цепочка единиц, потом биты чередуются.</a:t>
            </a:r>
          </a:p>
        </p:txBody>
      </p:sp>
      <p:sp>
        <p:nvSpPr>
          <p:cNvPr id="17419" name="Прямоугольник 15"/>
          <p:cNvSpPr>
            <a:spLocks noChangeArrowheads="1"/>
          </p:cNvSpPr>
          <p:nvPr/>
        </p:nvSpPr>
        <p:spPr bwMode="auto">
          <a:xfrm>
            <a:off x="655638" y="4181475"/>
            <a:ext cx="2219325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0000000000</a:t>
            </a: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000000000</a:t>
            </a: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00000000</a:t>
            </a: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10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0000000</a:t>
            </a: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101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101010101</a:t>
            </a:r>
          </a:p>
        </p:txBody>
      </p:sp>
      <p:sp>
        <p:nvSpPr>
          <p:cNvPr id="17420" name="Прямоугольник 16"/>
          <p:cNvSpPr>
            <a:spLocks noChangeArrowheads="1"/>
          </p:cNvSpPr>
          <p:nvPr/>
        </p:nvSpPr>
        <p:spPr bwMode="auto">
          <a:xfrm>
            <a:off x="2974975" y="4181475"/>
            <a:ext cx="2139950" cy="230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1111111111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111111111</a:t>
            </a: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11111111</a:t>
            </a: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01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1111111</a:t>
            </a: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010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altLang="ru-RU" sz="2400" b="1">
                <a:latin typeface="Courier New" pitchFamily="49" charset="0"/>
                <a:cs typeface="Courier New" pitchFamily="49" charset="0"/>
              </a:rPr>
              <a:t>010101010</a:t>
            </a:r>
          </a:p>
        </p:txBody>
      </p:sp>
      <p:sp>
        <p:nvSpPr>
          <p:cNvPr id="17421" name="Левая фигурная скобка 17"/>
          <p:cNvSpPr>
            <a:spLocks/>
          </p:cNvSpPr>
          <p:nvPr/>
        </p:nvSpPr>
        <p:spPr bwMode="auto">
          <a:xfrm rot="10800000">
            <a:off x="4995863" y="4281488"/>
            <a:ext cx="252412" cy="2079625"/>
          </a:xfrm>
          <a:prstGeom prst="leftBrace">
            <a:avLst>
              <a:gd name="adj1" fmla="val 44628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7422" name="Прямоугольник 18"/>
          <p:cNvSpPr>
            <a:spLocks noChangeArrowheads="1"/>
          </p:cNvSpPr>
          <p:nvPr/>
        </p:nvSpPr>
        <p:spPr bwMode="auto">
          <a:xfrm>
            <a:off x="5351463" y="5043488"/>
            <a:ext cx="2205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10 + 10 = 20</a:t>
            </a:r>
            <a:endParaRPr lang="ru-RU" altLang="ru-RU" sz="2000"/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450850" y="2794000"/>
            <a:ext cx="5483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«после 01 или </a:t>
            </a:r>
            <a:r>
              <a:rPr lang="en-US" altLang="ru-RU" sz="2400">
                <a:ea typeface="Calibri" pitchFamily="34" charset="0"/>
                <a:cs typeface="Times New Roman" pitchFamily="18" charset="0"/>
              </a:rPr>
              <a:t>10 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биты чередуются»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7416" grpId="0"/>
      <p:bldP spid="17417" grpId="0"/>
      <p:bldP spid="15" grpId="0" animBg="1"/>
      <p:bldP spid="17419" grpId="0"/>
      <p:bldP spid="17420" grpId="0"/>
      <p:bldP spid="17421" grpId="0" animBg="1"/>
      <p:bldP spid="17422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Демо-вариант ЕГЭ-2013</a:t>
            </a:r>
          </a:p>
        </p:txBody>
      </p:sp>
      <p:sp>
        <p:nvSpPr>
          <p:cNvPr id="5222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0ADA72-663D-467E-9B97-5D624150E1A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40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8763" y="954088"/>
            <a:ext cx="8659812" cy="2185987"/>
          </a:xfrm>
          <a:prstGeom prst="roundRect">
            <a:avLst>
              <a:gd name="adj" fmla="val 6477"/>
            </a:avLst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ru-RU" sz="2400" dirty="0">
              <a:latin typeface="Arial" charset="0"/>
            </a:endParaRPr>
          </a:p>
        </p:txBody>
      </p:sp>
      <p:sp>
        <p:nvSpPr>
          <p:cNvPr id="5222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52230" name="Object 1"/>
          <p:cNvGraphicFramePr>
            <a:graphicFrameLocks noChangeAspect="1"/>
          </p:cNvGraphicFramePr>
          <p:nvPr/>
        </p:nvGraphicFramePr>
        <p:xfrm>
          <a:off x="461963" y="1006475"/>
          <a:ext cx="8170862" cy="197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3" name="Формула" r:id="rId4" imgW="2832100" imgH="685800" progId="Equation.3">
                  <p:embed/>
                </p:oleObj>
              </mc:Choice>
              <mc:Fallback>
                <p:oleObj name="Формула" r:id="rId4" imgW="2832100" imgH="685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1006475"/>
                        <a:ext cx="8170862" cy="197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3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503238" y="3432175"/>
          <a:ext cx="8283575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4" name="Формула" r:id="rId6" imgW="2857500" imgH="685800" progId="Equation.3">
                  <p:embed/>
                </p:oleObj>
              </mc:Choice>
              <mc:Fallback>
                <p:oleObj name="Формула" r:id="rId6" imgW="285750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3432175"/>
                        <a:ext cx="8283575" cy="198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Демо-вариант ЕГЭ-2013</a:t>
            </a:r>
          </a:p>
        </p:txBody>
      </p:sp>
      <p:sp>
        <p:nvSpPr>
          <p:cNvPr id="5427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667B77-2DE3-46AE-B760-97EA3BF53103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ru-RU" altLang="ru-RU" sz="1400"/>
          </a:p>
        </p:txBody>
      </p:sp>
      <p:graphicFrame>
        <p:nvGraphicFramePr>
          <p:cNvPr id="54276" name="Object 1"/>
          <p:cNvGraphicFramePr>
            <a:graphicFrameLocks noChangeAspect="1"/>
          </p:cNvGraphicFramePr>
          <p:nvPr/>
        </p:nvGraphicFramePr>
        <p:xfrm>
          <a:off x="1533525" y="874713"/>
          <a:ext cx="622141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5" name="Формула" r:id="rId4" imgW="2146300" imgH="228600" progId="Equation.3">
                  <p:embed/>
                </p:oleObj>
              </mc:Choice>
              <mc:Fallback>
                <p:oleObj name="Формула" r:id="rId4" imgW="21463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874713"/>
                        <a:ext cx="6221413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59" name="Object 5"/>
          <p:cNvGraphicFramePr>
            <a:graphicFrameLocks noChangeAspect="1"/>
          </p:cNvGraphicFramePr>
          <p:nvPr/>
        </p:nvGraphicFramePr>
        <p:xfrm>
          <a:off x="1520825" y="2344738"/>
          <a:ext cx="6405563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6" name="Формула" r:id="rId6" imgW="2209800" imgH="228600" progId="Equation.3">
                  <p:embed/>
                </p:oleObj>
              </mc:Choice>
              <mc:Fallback>
                <p:oleObj name="Формула" r:id="rId6" imgW="2209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0825" y="2344738"/>
                        <a:ext cx="6405563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5" name="Прямоугольник 5"/>
          <p:cNvSpPr>
            <a:spLocks noChangeArrowheads="1"/>
          </p:cNvSpPr>
          <p:nvPr/>
        </p:nvSpPr>
        <p:spPr bwMode="auto">
          <a:xfrm>
            <a:off x="498475" y="1520825"/>
            <a:ext cx="6070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5 решений: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X =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0000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, 0001, 0011, 0111, 1111</a:t>
            </a:r>
            <a:endParaRPr lang="ru-RU" altLang="ru-RU" sz="1800" b="1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graphicFrame>
        <p:nvGraphicFramePr>
          <p:cNvPr id="19460" name="Object 7"/>
          <p:cNvGraphicFramePr>
            <a:graphicFrameLocks noChangeAspect="1"/>
          </p:cNvGraphicFramePr>
          <p:nvPr/>
        </p:nvGraphicFramePr>
        <p:xfrm>
          <a:off x="512763" y="4279900"/>
          <a:ext cx="82105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7" name="Формула" r:id="rId8" imgW="2832100" imgH="228600" progId="Equation.3">
                  <p:embed/>
                </p:oleObj>
              </mc:Choice>
              <mc:Fallback>
                <p:oleObj name="Формула" r:id="rId8" imgW="28321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4279900"/>
                        <a:ext cx="8210550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6" name="Прямоугольник 7"/>
          <p:cNvSpPr>
            <a:spLocks noChangeArrowheads="1"/>
          </p:cNvSpPr>
          <p:nvPr/>
        </p:nvSpPr>
        <p:spPr bwMode="auto">
          <a:xfrm>
            <a:off x="498475" y="2992438"/>
            <a:ext cx="605948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5 решений: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en-US" altLang="ru-RU" sz="240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Y = </a:t>
            </a:r>
            <a:r>
              <a:rPr lang="ru-RU" altLang="ru-RU" sz="24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0000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, 0001, 0011, 0111, 1111</a:t>
            </a:r>
            <a:endParaRPr lang="ru-RU" altLang="ru-RU" sz="1800" b="1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graphicFrame>
        <p:nvGraphicFramePr>
          <p:cNvPr id="19461" name="Object 9"/>
          <p:cNvGraphicFramePr>
            <a:graphicFrameLocks noChangeAspect="1"/>
          </p:cNvGraphicFramePr>
          <p:nvPr/>
        </p:nvGraphicFramePr>
        <p:xfrm>
          <a:off x="750888" y="4891088"/>
          <a:ext cx="3449637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8" name="Формула" r:id="rId10" imgW="1079500" imgH="228600" progId="Equation.3">
                  <p:embed/>
                </p:oleObj>
              </mc:Choice>
              <mc:Fallback>
                <p:oleObj name="Формула" r:id="rId10" imgW="107950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4891088"/>
                        <a:ext cx="3449637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10"/>
          <p:cNvGraphicFramePr>
            <a:graphicFrameLocks noChangeAspect="1"/>
          </p:cNvGraphicFramePr>
          <p:nvPr/>
        </p:nvGraphicFramePr>
        <p:xfrm>
          <a:off x="750888" y="5554663"/>
          <a:ext cx="434340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89" name="Формула" r:id="rId12" imgW="1358900" imgH="228600" progId="Equation.3">
                  <p:embed/>
                </p:oleObj>
              </mc:Choice>
              <mc:Fallback>
                <p:oleObj name="Формула" r:id="rId12" imgW="13589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5554663"/>
                        <a:ext cx="4343400" cy="728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Прямоугольник 10"/>
          <p:cNvSpPr>
            <a:spLocks noChangeArrowheads="1"/>
          </p:cNvSpPr>
          <p:nvPr/>
        </p:nvSpPr>
        <p:spPr bwMode="auto">
          <a:xfrm>
            <a:off x="5160963" y="5716588"/>
            <a:ext cx="32273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без ограничений!</a:t>
            </a:r>
          </a:p>
        </p:txBody>
      </p:sp>
      <p:sp>
        <p:nvSpPr>
          <p:cNvPr id="19468" name="Прямоугольник 11"/>
          <p:cNvSpPr>
            <a:spLocks noChangeArrowheads="1"/>
          </p:cNvSpPr>
          <p:nvPr/>
        </p:nvSpPr>
        <p:spPr bwMode="auto">
          <a:xfrm>
            <a:off x="439738" y="3865563"/>
            <a:ext cx="20431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Связь</a:t>
            </a: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 X </a:t>
            </a:r>
            <a:r>
              <a:rPr lang="ru-RU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и </a:t>
            </a: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Y:</a:t>
            </a:r>
            <a:endParaRPr lang="ru-RU" altLang="ru-RU" sz="2400" b="1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6" grpId="0"/>
      <p:bldP spid="19467" grpId="0"/>
      <p:bldP spid="1946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Демо-вариант ЕГЭ-2013</a:t>
            </a:r>
          </a:p>
        </p:txBody>
      </p:sp>
      <p:sp>
        <p:nvSpPr>
          <p:cNvPr id="563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4862EF-BB1C-44DA-813B-70B584D8044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ru-RU" altLang="ru-RU" sz="1400"/>
          </a:p>
        </p:txBody>
      </p:sp>
      <p:sp>
        <p:nvSpPr>
          <p:cNvPr id="29700" name="Прямоугольник 7"/>
          <p:cNvSpPr>
            <a:spLocks noChangeArrowheads="1"/>
          </p:cNvSpPr>
          <p:nvPr/>
        </p:nvSpPr>
        <p:spPr bwMode="auto">
          <a:xfrm>
            <a:off x="458788" y="952500"/>
            <a:ext cx="1042987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X</a:t>
            </a: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0001</a:t>
            </a:r>
            <a:endParaRPr lang="ru-RU" altLang="ru-RU" sz="28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0011</a:t>
            </a:r>
            <a:endParaRPr lang="ru-RU" altLang="ru-RU" sz="28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0111</a:t>
            </a:r>
            <a:endParaRPr lang="ru-RU" altLang="ru-RU" sz="28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1111</a:t>
            </a:r>
            <a:endParaRPr lang="ru-RU" altLang="ru-RU" sz="28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701" name="Прямоугольник 11"/>
          <p:cNvSpPr>
            <a:spLocks noChangeArrowheads="1"/>
          </p:cNvSpPr>
          <p:nvPr/>
        </p:nvSpPr>
        <p:spPr bwMode="auto">
          <a:xfrm>
            <a:off x="2498725" y="952500"/>
            <a:ext cx="1042988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Y</a:t>
            </a: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0001</a:t>
            </a:r>
            <a:endParaRPr lang="ru-RU" altLang="ru-RU" sz="28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0011</a:t>
            </a:r>
            <a:endParaRPr lang="ru-RU" altLang="ru-RU" sz="28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0111</a:t>
            </a:r>
            <a:endParaRPr lang="ru-RU" altLang="ru-RU" sz="28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1111</a:t>
            </a:r>
            <a:endParaRPr lang="ru-RU" altLang="ru-RU" sz="28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702" name="Прямоугольник 17"/>
          <p:cNvSpPr>
            <a:spLocks noChangeArrowheads="1"/>
          </p:cNvSpPr>
          <p:nvPr/>
        </p:nvSpPr>
        <p:spPr bwMode="auto">
          <a:xfrm>
            <a:off x="3532188" y="952500"/>
            <a:ext cx="39846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>
              <a:solidFill>
                <a:srgbClr val="FF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ru-RU" altLang="ru-RU" sz="28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ru-RU" altLang="ru-RU" sz="28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endParaRPr lang="ru-RU" altLang="ru-RU" sz="28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ru-RU" altLang="ru-RU" sz="2800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29438" y="2185988"/>
            <a:ext cx="968375" cy="584200"/>
          </a:xfrm>
          <a:prstGeom prst="round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ru-RU" sz="2400" dirty="0">
              <a:latin typeface="Arial" charset="0"/>
            </a:endParaRPr>
          </a:p>
        </p:txBody>
      </p:sp>
      <p:sp>
        <p:nvSpPr>
          <p:cNvPr id="29704" name="Левая фигурная скобка 19"/>
          <p:cNvSpPr>
            <a:spLocks/>
          </p:cNvSpPr>
          <p:nvPr/>
        </p:nvSpPr>
        <p:spPr bwMode="auto">
          <a:xfrm rot="10800000">
            <a:off x="3935413" y="1497013"/>
            <a:ext cx="211137" cy="1935162"/>
          </a:xfrm>
          <a:prstGeom prst="leftBrace">
            <a:avLst>
              <a:gd name="adj1" fmla="val 4489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9705" name="Прямоугольник 20"/>
          <p:cNvSpPr>
            <a:spLocks noChangeArrowheads="1"/>
          </p:cNvSpPr>
          <p:nvPr/>
        </p:nvSpPr>
        <p:spPr bwMode="auto">
          <a:xfrm>
            <a:off x="4237038" y="2220913"/>
            <a:ext cx="3630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5 + 4 + 3 + 2 + 1 </a:t>
            </a: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= </a:t>
            </a: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15</a:t>
            </a:r>
            <a:endParaRPr lang="ru-RU" altLang="ru-RU" sz="2000"/>
          </a:p>
        </p:txBody>
      </p:sp>
      <p:grpSp>
        <p:nvGrpSpPr>
          <p:cNvPr id="2" name="Группа 27"/>
          <p:cNvGrpSpPr>
            <a:grpSpLocks/>
          </p:cNvGrpSpPr>
          <p:nvPr/>
        </p:nvGrpSpPr>
        <p:grpSpPr bwMode="auto">
          <a:xfrm>
            <a:off x="1422400" y="1630363"/>
            <a:ext cx="1046163" cy="1709737"/>
            <a:chOff x="1421709" y="1630017"/>
            <a:chExt cx="1046922" cy="1709531"/>
          </a:xfrm>
        </p:grpSpPr>
        <p:sp>
          <p:nvSpPr>
            <p:cNvPr id="56344" name="Полилиния 22"/>
            <p:cNvSpPr>
              <a:spLocks noChangeArrowheads="1"/>
            </p:cNvSpPr>
            <p:nvPr/>
          </p:nvSpPr>
          <p:spPr bwMode="auto">
            <a:xfrm>
              <a:off x="1421709" y="1630017"/>
              <a:ext cx="1046922" cy="0"/>
            </a:xfrm>
            <a:custGeom>
              <a:avLst/>
              <a:gdLst>
                <a:gd name="T0" fmla="*/ 1046922 w 1046922"/>
                <a:gd name="T1" fmla="*/ 0 w 1046922"/>
                <a:gd name="T2" fmla="*/ 0 60000 65536"/>
                <a:gd name="T3" fmla="*/ 0 60000 65536"/>
                <a:gd name="T4" fmla="*/ 0 w 1046922"/>
                <a:gd name="T5" fmla="*/ 1046922 w 1046922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1046922">
                  <a:moveTo>
                    <a:pt x="1046922" y="0"/>
                  </a:moveTo>
                  <a:lnTo>
                    <a:pt x="0" y="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5" name="Полилиния 23"/>
            <p:cNvSpPr>
              <a:spLocks noChangeArrowheads="1"/>
            </p:cNvSpPr>
            <p:nvPr/>
          </p:nvSpPr>
          <p:spPr bwMode="auto">
            <a:xfrm>
              <a:off x="1461466" y="1630017"/>
              <a:ext cx="1007165" cy="437322"/>
            </a:xfrm>
            <a:custGeom>
              <a:avLst/>
              <a:gdLst>
                <a:gd name="T0" fmla="*/ 1007165 w 1007165"/>
                <a:gd name="T1" fmla="*/ 0 h 437322"/>
                <a:gd name="T2" fmla="*/ 0 w 1007165"/>
                <a:gd name="T3" fmla="*/ 437322 h 437322"/>
                <a:gd name="T4" fmla="*/ 0 60000 65536"/>
                <a:gd name="T5" fmla="*/ 0 60000 65536"/>
                <a:gd name="T6" fmla="*/ 0 w 1007165"/>
                <a:gd name="T7" fmla="*/ 0 h 437322"/>
                <a:gd name="T8" fmla="*/ 1007165 w 1007165"/>
                <a:gd name="T9" fmla="*/ 437322 h 4373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07165" h="437322">
                  <a:moveTo>
                    <a:pt x="1007165" y="0"/>
                  </a:moveTo>
                  <a:lnTo>
                    <a:pt x="0" y="43732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6" name="Полилиния 24"/>
            <p:cNvSpPr>
              <a:spLocks noChangeArrowheads="1"/>
            </p:cNvSpPr>
            <p:nvPr/>
          </p:nvSpPr>
          <p:spPr bwMode="auto">
            <a:xfrm>
              <a:off x="1501222" y="1630017"/>
              <a:ext cx="967409" cy="874643"/>
            </a:xfrm>
            <a:custGeom>
              <a:avLst/>
              <a:gdLst>
                <a:gd name="T0" fmla="*/ 967409 w 967409"/>
                <a:gd name="T1" fmla="*/ 0 h 874643"/>
                <a:gd name="T2" fmla="*/ 0 w 967409"/>
                <a:gd name="T3" fmla="*/ 874643 h 874643"/>
                <a:gd name="T4" fmla="*/ 0 60000 65536"/>
                <a:gd name="T5" fmla="*/ 0 60000 65536"/>
                <a:gd name="T6" fmla="*/ 0 w 967409"/>
                <a:gd name="T7" fmla="*/ 0 h 874643"/>
                <a:gd name="T8" fmla="*/ 967409 w 967409"/>
                <a:gd name="T9" fmla="*/ 874643 h 8746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7409" h="874643">
                  <a:moveTo>
                    <a:pt x="967409" y="0"/>
                  </a:moveTo>
                  <a:lnTo>
                    <a:pt x="0" y="874643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7" name="Полилиния 25"/>
            <p:cNvSpPr>
              <a:spLocks noChangeArrowheads="1"/>
            </p:cNvSpPr>
            <p:nvPr/>
          </p:nvSpPr>
          <p:spPr bwMode="auto">
            <a:xfrm>
              <a:off x="1487971" y="1630017"/>
              <a:ext cx="980660" cy="1709531"/>
            </a:xfrm>
            <a:custGeom>
              <a:avLst/>
              <a:gdLst>
                <a:gd name="T0" fmla="*/ 1322826 w 967409"/>
                <a:gd name="T1" fmla="*/ 0 h 874643"/>
                <a:gd name="T2" fmla="*/ 0 w 967409"/>
                <a:gd name="T3" fmla="*/ 2147483646 h 874643"/>
                <a:gd name="T4" fmla="*/ 0 60000 65536"/>
                <a:gd name="T5" fmla="*/ 0 60000 65536"/>
                <a:gd name="T6" fmla="*/ 0 w 967409"/>
                <a:gd name="T7" fmla="*/ 0 h 874643"/>
                <a:gd name="T8" fmla="*/ 967409 w 967409"/>
                <a:gd name="T9" fmla="*/ 874643 h 8746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7409" h="874643">
                  <a:moveTo>
                    <a:pt x="967409" y="0"/>
                  </a:moveTo>
                  <a:lnTo>
                    <a:pt x="0" y="874643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8" name="Полилиния 26"/>
            <p:cNvSpPr>
              <a:spLocks noChangeArrowheads="1"/>
            </p:cNvSpPr>
            <p:nvPr/>
          </p:nvSpPr>
          <p:spPr bwMode="auto">
            <a:xfrm>
              <a:off x="1487971" y="1630017"/>
              <a:ext cx="980660" cy="1245705"/>
            </a:xfrm>
            <a:custGeom>
              <a:avLst/>
              <a:gdLst>
                <a:gd name="T0" fmla="*/ 1322826 w 967409"/>
                <a:gd name="T1" fmla="*/ 0 h 874643"/>
                <a:gd name="T2" fmla="*/ 0 w 967409"/>
                <a:gd name="T3" fmla="*/ 2147483646 h 874643"/>
                <a:gd name="T4" fmla="*/ 0 60000 65536"/>
                <a:gd name="T5" fmla="*/ 0 60000 65536"/>
                <a:gd name="T6" fmla="*/ 0 w 967409"/>
                <a:gd name="T7" fmla="*/ 0 h 874643"/>
                <a:gd name="T8" fmla="*/ 967409 w 967409"/>
                <a:gd name="T9" fmla="*/ 874643 h 8746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7409" h="874643">
                  <a:moveTo>
                    <a:pt x="967409" y="0"/>
                  </a:moveTo>
                  <a:lnTo>
                    <a:pt x="0" y="874643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Группа 28"/>
          <p:cNvGrpSpPr>
            <a:grpSpLocks/>
          </p:cNvGrpSpPr>
          <p:nvPr/>
        </p:nvGrpSpPr>
        <p:grpSpPr bwMode="auto">
          <a:xfrm>
            <a:off x="1422400" y="2054225"/>
            <a:ext cx="1046163" cy="1246188"/>
            <a:chOff x="1421709" y="1630017"/>
            <a:chExt cx="1046922" cy="1245705"/>
          </a:xfrm>
        </p:grpSpPr>
        <p:sp>
          <p:nvSpPr>
            <p:cNvPr id="56340" name="Полилиния 29"/>
            <p:cNvSpPr>
              <a:spLocks noChangeArrowheads="1"/>
            </p:cNvSpPr>
            <p:nvPr/>
          </p:nvSpPr>
          <p:spPr bwMode="auto">
            <a:xfrm>
              <a:off x="1421709" y="1630017"/>
              <a:ext cx="1046922" cy="0"/>
            </a:xfrm>
            <a:custGeom>
              <a:avLst/>
              <a:gdLst>
                <a:gd name="T0" fmla="*/ 1046922 w 1046922"/>
                <a:gd name="T1" fmla="*/ 0 w 1046922"/>
                <a:gd name="T2" fmla="*/ 0 60000 65536"/>
                <a:gd name="T3" fmla="*/ 0 60000 65536"/>
                <a:gd name="T4" fmla="*/ 0 w 1046922"/>
                <a:gd name="T5" fmla="*/ 1046922 w 1046922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1046922">
                  <a:moveTo>
                    <a:pt x="1046922" y="0"/>
                  </a:moveTo>
                  <a:lnTo>
                    <a:pt x="0" y="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1" name="Полилиния 30"/>
            <p:cNvSpPr>
              <a:spLocks noChangeArrowheads="1"/>
            </p:cNvSpPr>
            <p:nvPr/>
          </p:nvSpPr>
          <p:spPr bwMode="auto">
            <a:xfrm>
              <a:off x="1461466" y="1630017"/>
              <a:ext cx="1007165" cy="437322"/>
            </a:xfrm>
            <a:custGeom>
              <a:avLst/>
              <a:gdLst>
                <a:gd name="T0" fmla="*/ 1007165 w 1007165"/>
                <a:gd name="T1" fmla="*/ 0 h 437322"/>
                <a:gd name="T2" fmla="*/ 0 w 1007165"/>
                <a:gd name="T3" fmla="*/ 437322 h 437322"/>
                <a:gd name="T4" fmla="*/ 0 60000 65536"/>
                <a:gd name="T5" fmla="*/ 0 60000 65536"/>
                <a:gd name="T6" fmla="*/ 0 w 1007165"/>
                <a:gd name="T7" fmla="*/ 0 h 437322"/>
                <a:gd name="T8" fmla="*/ 1007165 w 1007165"/>
                <a:gd name="T9" fmla="*/ 437322 h 4373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07165" h="437322">
                  <a:moveTo>
                    <a:pt x="1007165" y="0"/>
                  </a:moveTo>
                  <a:lnTo>
                    <a:pt x="0" y="43732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2" name="Полилиния 31"/>
            <p:cNvSpPr>
              <a:spLocks noChangeArrowheads="1"/>
            </p:cNvSpPr>
            <p:nvPr/>
          </p:nvSpPr>
          <p:spPr bwMode="auto">
            <a:xfrm>
              <a:off x="1501222" y="1630017"/>
              <a:ext cx="967409" cy="874643"/>
            </a:xfrm>
            <a:custGeom>
              <a:avLst/>
              <a:gdLst>
                <a:gd name="T0" fmla="*/ 967409 w 967409"/>
                <a:gd name="T1" fmla="*/ 0 h 874643"/>
                <a:gd name="T2" fmla="*/ 0 w 967409"/>
                <a:gd name="T3" fmla="*/ 874643 h 874643"/>
                <a:gd name="T4" fmla="*/ 0 60000 65536"/>
                <a:gd name="T5" fmla="*/ 0 60000 65536"/>
                <a:gd name="T6" fmla="*/ 0 w 967409"/>
                <a:gd name="T7" fmla="*/ 0 h 874643"/>
                <a:gd name="T8" fmla="*/ 967409 w 967409"/>
                <a:gd name="T9" fmla="*/ 874643 h 8746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7409" h="874643">
                  <a:moveTo>
                    <a:pt x="967409" y="0"/>
                  </a:moveTo>
                  <a:lnTo>
                    <a:pt x="0" y="874643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43" name="Полилиния 33"/>
            <p:cNvSpPr>
              <a:spLocks noChangeArrowheads="1"/>
            </p:cNvSpPr>
            <p:nvPr/>
          </p:nvSpPr>
          <p:spPr bwMode="auto">
            <a:xfrm>
              <a:off x="1487971" y="1630017"/>
              <a:ext cx="980660" cy="1245705"/>
            </a:xfrm>
            <a:custGeom>
              <a:avLst/>
              <a:gdLst>
                <a:gd name="T0" fmla="*/ 1322826 w 967409"/>
                <a:gd name="T1" fmla="*/ 0 h 874643"/>
                <a:gd name="T2" fmla="*/ 0 w 967409"/>
                <a:gd name="T3" fmla="*/ 2147483646 h 874643"/>
                <a:gd name="T4" fmla="*/ 0 60000 65536"/>
                <a:gd name="T5" fmla="*/ 0 60000 65536"/>
                <a:gd name="T6" fmla="*/ 0 w 967409"/>
                <a:gd name="T7" fmla="*/ 0 h 874643"/>
                <a:gd name="T8" fmla="*/ 967409 w 967409"/>
                <a:gd name="T9" fmla="*/ 874643 h 8746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7409" h="874643">
                  <a:moveTo>
                    <a:pt x="967409" y="0"/>
                  </a:moveTo>
                  <a:lnTo>
                    <a:pt x="0" y="874643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Группа 34"/>
          <p:cNvGrpSpPr>
            <a:grpSpLocks/>
          </p:cNvGrpSpPr>
          <p:nvPr/>
        </p:nvGrpSpPr>
        <p:grpSpPr bwMode="auto">
          <a:xfrm>
            <a:off x="1422400" y="2465388"/>
            <a:ext cx="1046163" cy="874712"/>
            <a:chOff x="1421709" y="1630017"/>
            <a:chExt cx="1046922" cy="874643"/>
          </a:xfrm>
        </p:grpSpPr>
        <p:sp>
          <p:nvSpPr>
            <p:cNvPr id="56337" name="Полилиния 35"/>
            <p:cNvSpPr>
              <a:spLocks noChangeArrowheads="1"/>
            </p:cNvSpPr>
            <p:nvPr/>
          </p:nvSpPr>
          <p:spPr bwMode="auto">
            <a:xfrm>
              <a:off x="1421709" y="1630017"/>
              <a:ext cx="1046922" cy="0"/>
            </a:xfrm>
            <a:custGeom>
              <a:avLst/>
              <a:gdLst>
                <a:gd name="T0" fmla="*/ 1046922 w 1046922"/>
                <a:gd name="T1" fmla="*/ 0 w 1046922"/>
                <a:gd name="T2" fmla="*/ 0 60000 65536"/>
                <a:gd name="T3" fmla="*/ 0 60000 65536"/>
                <a:gd name="T4" fmla="*/ 0 w 1046922"/>
                <a:gd name="T5" fmla="*/ 1046922 w 1046922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1046922">
                  <a:moveTo>
                    <a:pt x="1046922" y="0"/>
                  </a:moveTo>
                  <a:lnTo>
                    <a:pt x="0" y="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8" name="Полилиния 36"/>
            <p:cNvSpPr>
              <a:spLocks noChangeArrowheads="1"/>
            </p:cNvSpPr>
            <p:nvPr/>
          </p:nvSpPr>
          <p:spPr bwMode="auto">
            <a:xfrm>
              <a:off x="1461466" y="1630017"/>
              <a:ext cx="1007165" cy="437322"/>
            </a:xfrm>
            <a:custGeom>
              <a:avLst/>
              <a:gdLst>
                <a:gd name="T0" fmla="*/ 1007165 w 1007165"/>
                <a:gd name="T1" fmla="*/ 0 h 437322"/>
                <a:gd name="T2" fmla="*/ 0 w 1007165"/>
                <a:gd name="T3" fmla="*/ 437322 h 437322"/>
                <a:gd name="T4" fmla="*/ 0 60000 65536"/>
                <a:gd name="T5" fmla="*/ 0 60000 65536"/>
                <a:gd name="T6" fmla="*/ 0 w 1007165"/>
                <a:gd name="T7" fmla="*/ 0 h 437322"/>
                <a:gd name="T8" fmla="*/ 1007165 w 1007165"/>
                <a:gd name="T9" fmla="*/ 437322 h 4373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07165" h="437322">
                  <a:moveTo>
                    <a:pt x="1007165" y="0"/>
                  </a:moveTo>
                  <a:lnTo>
                    <a:pt x="0" y="43732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9" name="Полилиния 37"/>
            <p:cNvSpPr>
              <a:spLocks noChangeArrowheads="1"/>
            </p:cNvSpPr>
            <p:nvPr/>
          </p:nvSpPr>
          <p:spPr bwMode="auto">
            <a:xfrm>
              <a:off x="1501222" y="1630017"/>
              <a:ext cx="967409" cy="874643"/>
            </a:xfrm>
            <a:custGeom>
              <a:avLst/>
              <a:gdLst>
                <a:gd name="T0" fmla="*/ 967409 w 967409"/>
                <a:gd name="T1" fmla="*/ 0 h 874643"/>
                <a:gd name="T2" fmla="*/ 0 w 967409"/>
                <a:gd name="T3" fmla="*/ 874643 h 874643"/>
                <a:gd name="T4" fmla="*/ 0 60000 65536"/>
                <a:gd name="T5" fmla="*/ 0 60000 65536"/>
                <a:gd name="T6" fmla="*/ 0 w 967409"/>
                <a:gd name="T7" fmla="*/ 0 h 874643"/>
                <a:gd name="T8" fmla="*/ 967409 w 967409"/>
                <a:gd name="T9" fmla="*/ 874643 h 8746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967409" h="874643">
                  <a:moveTo>
                    <a:pt x="967409" y="0"/>
                  </a:moveTo>
                  <a:lnTo>
                    <a:pt x="0" y="874643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Группа 39"/>
          <p:cNvGrpSpPr>
            <a:grpSpLocks/>
          </p:cNvGrpSpPr>
          <p:nvPr/>
        </p:nvGrpSpPr>
        <p:grpSpPr bwMode="auto">
          <a:xfrm>
            <a:off x="1422400" y="2889250"/>
            <a:ext cx="1046163" cy="436563"/>
            <a:chOff x="1421709" y="1630017"/>
            <a:chExt cx="1046922" cy="437322"/>
          </a:xfrm>
        </p:grpSpPr>
        <p:sp>
          <p:nvSpPr>
            <p:cNvPr id="56335" name="Полилиния 40"/>
            <p:cNvSpPr>
              <a:spLocks noChangeArrowheads="1"/>
            </p:cNvSpPr>
            <p:nvPr/>
          </p:nvSpPr>
          <p:spPr bwMode="auto">
            <a:xfrm>
              <a:off x="1421709" y="1630017"/>
              <a:ext cx="1046922" cy="0"/>
            </a:xfrm>
            <a:custGeom>
              <a:avLst/>
              <a:gdLst>
                <a:gd name="T0" fmla="*/ 1046922 w 1046922"/>
                <a:gd name="T1" fmla="*/ 0 w 1046922"/>
                <a:gd name="T2" fmla="*/ 0 60000 65536"/>
                <a:gd name="T3" fmla="*/ 0 60000 65536"/>
                <a:gd name="T4" fmla="*/ 0 w 1046922"/>
                <a:gd name="T5" fmla="*/ 1046922 w 1046922"/>
              </a:gdLst>
              <a:ahLst/>
              <a:cxnLst>
                <a:cxn ang="T2">
                  <a:pos x="T0" y="0"/>
                </a:cxn>
                <a:cxn ang="T3">
                  <a:pos x="T1" y="0"/>
                </a:cxn>
              </a:cxnLst>
              <a:rect l="T4" t="0" r="T5" b="0"/>
              <a:pathLst>
                <a:path w="1046922">
                  <a:moveTo>
                    <a:pt x="1046922" y="0"/>
                  </a:moveTo>
                  <a:lnTo>
                    <a:pt x="0" y="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56336" name="Полилиния 41"/>
            <p:cNvSpPr>
              <a:spLocks noChangeArrowheads="1"/>
            </p:cNvSpPr>
            <p:nvPr/>
          </p:nvSpPr>
          <p:spPr bwMode="auto">
            <a:xfrm>
              <a:off x="1461466" y="1630017"/>
              <a:ext cx="1007165" cy="437322"/>
            </a:xfrm>
            <a:custGeom>
              <a:avLst/>
              <a:gdLst>
                <a:gd name="T0" fmla="*/ 1007165 w 1007165"/>
                <a:gd name="T1" fmla="*/ 0 h 437322"/>
                <a:gd name="T2" fmla="*/ 0 w 1007165"/>
                <a:gd name="T3" fmla="*/ 437322 h 437322"/>
                <a:gd name="T4" fmla="*/ 0 60000 65536"/>
                <a:gd name="T5" fmla="*/ 0 60000 65536"/>
                <a:gd name="T6" fmla="*/ 0 w 1007165"/>
                <a:gd name="T7" fmla="*/ 0 h 437322"/>
                <a:gd name="T8" fmla="*/ 1007165 w 1007165"/>
                <a:gd name="T9" fmla="*/ 437322 h 43732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07165" h="437322">
                  <a:moveTo>
                    <a:pt x="1007165" y="0"/>
                  </a:moveTo>
                  <a:lnTo>
                    <a:pt x="0" y="437322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710" name="Полилиния 44"/>
          <p:cNvSpPr>
            <a:spLocks noChangeArrowheads="1"/>
          </p:cNvSpPr>
          <p:nvPr/>
        </p:nvSpPr>
        <p:spPr bwMode="auto">
          <a:xfrm>
            <a:off x="1422400" y="3325813"/>
            <a:ext cx="1046163" cy="0"/>
          </a:xfrm>
          <a:custGeom>
            <a:avLst/>
            <a:gdLst>
              <a:gd name="T0" fmla="*/ 1030350 w 1046922"/>
              <a:gd name="T1" fmla="*/ 0 w 1046922"/>
              <a:gd name="T2" fmla="*/ 0 60000 65536"/>
              <a:gd name="T3" fmla="*/ 0 60000 65536"/>
              <a:gd name="T4" fmla="*/ 0 w 1046922"/>
              <a:gd name="T5" fmla="*/ 1046922 w 1046922"/>
            </a:gdLst>
            <a:ahLst/>
            <a:cxnLst>
              <a:cxn ang="T2">
                <a:pos x="T0" y="0"/>
              </a:cxn>
              <a:cxn ang="T3">
                <a:pos x="T1" y="0"/>
              </a:cxn>
            </a:cxnLst>
            <a:rect l="T4" t="0" r="T5" b="0"/>
            <a:pathLst>
              <a:path w="1046922">
                <a:moveTo>
                  <a:pt x="1046922" y="0"/>
                </a:moveTo>
                <a:lnTo>
                  <a:pt x="0" y="0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7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97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97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7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97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97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97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97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97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97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 build="p"/>
      <p:bldP spid="29702" grpId="0" build="p"/>
      <p:bldP spid="19" grpId="0" animBg="1"/>
      <p:bldP spid="29704" grpId="0" animBg="1"/>
      <p:bldP spid="29705" grpId="0"/>
      <p:bldP spid="29710" grpId="0" animBg="1"/>
      <p:bldP spid="29710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Демо-вариант ЕГЭ-201</a:t>
            </a:r>
            <a:r>
              <a:rPr lang="en-US" altLang="ru-RU" smtClean="0"/>
              <a:t>2</a:t>
            </a:r>
            <a:endParaRPr lang="ru-RU" altLang="ru-RU" smtClean="0"/>
          </a:p>
        </p:txBody>
      </p:sp>
      <p:sp>
        <p:nvSpPr>
          <p:cNvPr id="583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52FAF8B-1154-45EE-87BB-8F16F1E0F3F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ru-RU" altLang="ru-RU" sz="140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862013"/>
            <a:ext cx="8315325" cy="2743200"/>
          </a:xfrm>
          <a:prstGeom prst="roundRect">
            <a:avLst>
              <a:gd name="adj" fmla="val 6477"/>
            </a:avLst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ru-RU" sz="2400" dirty="0">
              <a:latin typeface="Arial" charset="0"/>
            </a:endParaRPr>
          </a:p>
        </p:txBody>
      </p:sp>
      <p:sp>
        <p:nvSpPr>
          <p:cNvPr id="5837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58374" name="Группа 24"/>
          <p:cNvGrpSpPr>
            <a:grpSpLocks/>
          </p:cNvGrpSpPr>
          <p:nvPr/>
        </p:nvGrpSpPr>
        <p:grpSpPr bwMode="auto">
          <a:xfrm>
            <a:off x="612775" y="1068388"/>
            <a:ext cx="7902575" cy="2435225"/>
            <a:chOff x="612775" y="1068388"/>
            <a:chExt cx="7902575" cy="2435225"/>
          </a:xfrm>
        </p:grpSpPr>
        <p:graphicFrame>
          <p:nvGraphicFramePr>
            <p:cNvPr id="58383" name="Object 15"/>
            <p:cNvGraphicFramePr>
              <a:graphicFrameLocks noChangeAspect="1"/>
            </p:cNvGraphicFramePr>
            <p:nvPr/>
          </p:nvGraphicFramePr>
          <p:xfrm>
            <a:off x="612775" y="1068388"/>
            <a:ext cx="7902575" cy="2435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90" name="Формула" r:id="rId4" imgW="2971800" imgH="914400" progId="Equation.3">
                    <p:embed/>
                  </p:oleObj>
                </mc:Choice>
                <mc:Fallback>
                  <p:oleObj name="Формула" r:id="rId4" imgW="2971800" imgH="9144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775" y="1068388"/>
                          <a:ext cx="7902575" cy="2435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8384" name="Прямая соединительная линия 7"/>
            <p:cNvCxnSpPr>
              <a:cxnSpLocks noChangeShapeType="1"/>
            </p:cNvCxnSpPr>
            <p:nvPr/>
          </p:nvCxnSpPr>
          <p:spPr bwMode="auto">
            <a:xfrm rot="5400000" flipH="1" flipV="1">
              <a:off x="4913608" y="1205119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85" name="Прямая соединительная линия 8"/>
            <p:cNvCxnSpPr>
              <a:cxnSpLocks noChangeShapeType="1"/>
            </p:cNvCxnSpPr>
            <p:nvPr/>
          </p:nvCxnSpPr>
          <p:spPr bwMode="auto">
            <a:xfrm rot="5400000" flipH="1" flipV="1">
              <a:off x="4993121" y="1827971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86" name="Прямая соединительная линия 9"/>
            <p:cNvCxnSpPr>
              <a:cxnSpLocks noChangeShapeType="1"/>
            </p:cNvCxnSpPr>
            <p:nvPr/>
          </p:nvCxnSpPr>
          <p:spPr bwMode="auto">
            <a:xfrm rot="5400000" flipH="1" flipV="1">
              <a:off x="6689399" y="1218371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87" name="Прямая соединительная линия 10"/>
            <p:cNvCxnSpPr>
              <a:cxnSpLocks noChangeShapeType="1"/>
            </p:cNvCxnSpPr>
            <p:nvPr/>
          </p:nvCxnSpPr>
          <p:spPr bwMode="auto">
            <a:xfrm rot="5400000" flipH="1" flipV="1">
              <a:off x="6861677" y="3060423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88" name="Прямая соединительная линия 11"/>
            <p:cNvCxnSpPr>
              <a:cxnSpLocks noChangeShapeType="1"/>
            </p:cNvCxnSpPr>
            <p:nvPr/>
          </p:nvCxnSpPr>
          <p:spPr bwMode="auto">
            <a:xfrm rot="5400000" flipH="1" flipV="1">
              <a:off x="6755660" y="1827971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89" name="Прямая соединительная линия 12"/>
            <p:cNvCxnSpPr>
              <a:cxnSpLocks noChangeShapeType="1"/>
            </p:cNvCxnSpPr>
            <p:nvPr/>
          </p:nvCxnSpPr>
          <p:spPr bwMode="auto">
            <a:xfrm rot="5400000" flipH="1" flipV="1">
              <a:off x="5099138" y="3047171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492" name="Прямоугольник 13"/>
          <p:cNvSpPr>
            <a:spLocks noChangeArrowheads="1"/>
          </p:cNvSpPr>
          <p:nvPr/>
        </p:nvSpPr>
        <p:spPr bwMode="auto">
          <a:xfrm>
            <a:off x="479425" y="3719513"/>
            <a:ext cx="3411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Замена переменных</a:t>
            </a: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:</a:t>
            </a:r>
            <a:endParaRPr lang="ru-RU" altLang="ru-RU" sz="2400" b="1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83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3" name="Группа 22"/>
          <p:cNvGrpSpPr>
            <a:grpSpLocks/>
          </p:cNvGrpSpPr>
          <p:nvPr/>
        </p:nvGrpSpPr>
        <p:grpSpPr bwMode="auto">
          <a:xfrm>
            <a:off x="676275" y="4135438"/>
            <a:ext cx="2540000" cy="2241550"/>
            <a:chOff x="675862" y="4134679"/>
            <a:chExt cx="2540330" cy="2242929"/>
          </a:xfrm>
        </p:grpSpPr>
        <p:graphicFrame>
          <p:nvGraphicFramePr>
            <p:cNvPr id="58379" name="Object 5"/>
            <p:cNvGraphicFramePr>
              <a:graphicFrameLocks noChangeAspect="1"/>
            </p:cNvGraphicFramePr>
            <p:nvPr/>
          </p:nvGraphicFramePr>
          <p:xfrm>
            <a:off x="675862" y="4134679"/>
            <a:ext cx="2376439" cy="6282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91" name="Формула" r:id="rId6" imgW="825142" imgH="215806" progId="Equation.3">
                    <p:embed/>
                  </p:oleObj>
                </mc:Choice>
                <mc:Fallback>
                  <p:oleObj name="Формула" r:id="rId6" imgW="825142" imgH="215806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862" y="4134679"/>
                          <a:ext cx="2376439" cy="6282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380" name="Object 4"/>
            <p:cNvGraphicFramePr>
              <a:graphicFrameLocks noChangeAspect="1"/>
            </p:cNvGraphicFramePr>
            <p:nvPr/>
          </p:nvGraphicFramePr>
          <p:xfrm>
            <a:off x="675862" y="4750904"/>
            <a:ext cx="2484438" cy="6556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92" name="Формула" r:id="rId8" imgW="863225" imgH="228501" progId="Equation.3">
                    <p:embed/>
                  </p:oleObj>
                </mc:Choice>
                <mc:Fallback>
                  <p:oleObj name="Формула" r:id="rId8" imgW="863225" imgH="228501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862" y="4750904"/>
                          <a:ext cx="2484438" cy="6556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381" name="Object 3"/>
            <p:cNvGraphicFramePr>
              <a:graphicFrameLocks noChangeAspect="1"/>
            </p:cNvGraphicFramePr>
            <p:nvPr/>
          </p:nvGraphicFramePr>
          <p:xfrm>
            <a:off x="675862" y="5722039"/>
            <a:ext cx="2540330" cy="6555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393" name="Формула" r:id="rId10" imgW="889000" imgH="228600" progId="Equation.3">
                    <p:embed/>
                  </p:oleObj>
                </mc:Choice>
                <mc:Fallback>
                  <p:oleObj name="Формула" r:id="rId10" imgW="889000" imgH="22860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5862" y="5722039"/>
                          <a:ext cx="2540330" cy="6555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382" name="Прямоугольник 21"/>
            <p:cNvSpPr>
              <a:spLocks noChangeArrowheads="1"/>
            </p:cNvSpPr>
            <p:nvPr/>
          </p:nvSpPr>
          <p:spPr bwMode="auto">
            <a:xfrm>
              <a:off x="717125" y="5351429"/>
              <a:ext cx="49244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400">
                  <a:solidFill>
                    <a:srgbClr val="000000"/>
                  </a:solidFill>
                  <a:cs typeface="Times New Roman" pitchFamily="18" charset="0"/>
                </a:rPr>
                <a:t>…</a:t>
              </a:r>
              <a:endParaRPr lang="ru-RU" altLang="ru-RU" sz="2400"/>
            </a:p>
          </p:txBody>
        </p:sp>
      </p:grpSp>
      <p:graphicFrame>
        <p:nvGraphicFramePr>
          <p:cNvPr id="20486" name="Object 1"/>
          <p:cNvGraphicFramePr>
            <a:graphicFrameLocks noChangeAspect="1"/>
          </p:cNvGraphicFramePr>
          <p:nvPr/>
        </p:nvGraphicFramePr>
        <p:xfrm>
          <a:off x="4595813" y="3917950"/>
          <a:ext cx="3513137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94" name="Формула" r:id="rId12" imgW="1320800" imgH="914400" progId="Equation.3">
                  <p:embed/>
                </p:oleObj>
              </mc:Choice>
              <mc:Fallback>
                <p:oleObj name="Формула" r:id="rId12" imgW="13208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5813" y="3917950"/>
                        <a:ext cx="3513137" cy="243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Демо-вариант ЕГЭ-2012</a:t>
            </a:r>
          </a:p>
        </p:txBody>
      </p:sp>
      <p:sp>
        <p:nvSpPr>
          <p:cNvPr id="6041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53062C-AB1A-4A88-B4FA-4879A1184637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ru-RU" altLang="ru-RU" sz="1400"/>
          </a:p>
        </p:txBody>
      </p:sp>
      <p:graphicFrame>
        <p:nvGraphicFramePr>
          <p:cNvPr id="60420" name="Object 1"/>
          <p:cNvGraphicFramePr>
            <a:graphicFrameLocks noChangeAspect="1"/>
          </p:cNvGraphicFramePr>
          <p:nvPr/>
        </p:nvGraphicFramePr>
        <p:xfrm>
          <a:off x="447675" y="1652588"/>
          <a:ext cx="3513138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0" name="Формула" r:id="rId4" imgW="1320800" imgH="914400" progId="Equation.3">
                  <p:embed/>
                </p:oleObj>
              </mc:Choice>
              <mc:Fallback>
                <p:oleObj name="Формула" r:id="rId4" imgW="13208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" y="1652588"/>
                        <a:ext cx="3513138" cy="243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1531938" y="893763"/>
            <a:ext cx="6081712" cy="608012"/>
            <a:chOff x="1217682" y="960645"/>
            <a:chExt cx="6081713" cy="608013"/>
          </a:xfrm>
        </p:grpSpPr>
        <p:graphicFrame>
          <p:nvGraphicFramePr>
            <p:cNvPr id="60438" name="Object 21"/>
            <p:cNvGraphicFramePr>
              <a:graphicFrameLocks noChangeAspect="1"/>
            </p:cNvGraphicFramePr>
            <p:nvPr/>
          </p:nvGraphicFramePr>
          <p:xfrm>
            <a:off x="1217682" y="960645"/>
            <a:ext cx="6081713" cy="60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41" name="Формула" r:id="rId6" imgW="2286000" imgH="228600" progId="Equation.3">
                    <p:embed/>
                  </p:oleObj>
                </mc:Choice>
                <mc:Fallback>
                  <p:oleObj name="Формула" r:id="rId6" imgW="2286000" imgH="228600" progId="Equation.3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7682" y="960645"/>
                          <a:ext cx="6081713" cy="6080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0439" name="Прямая соединительная линия 5"/>
            <p:cNvCxnSpPr>
              <a:cxnSpLocks noChangeShapeType="1"/>
            </p:cNvCxnSpPr>
            <p:nvPr/>
          </p:nvCxnSpPr>
          <p:spPr bwMode="auto">
            <a:xfrm rot="5400000" flipH="1" flipV="1">
              <a:off x="6543626" y="1138858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" name="Стрелка вправо 8"/>
          <p:cNvSpPr/>
          <p:nvPr/>
        </p:nvSpPr>
        <p:spPr bwMode="auto">
          <a:xfrm>
            <a:off x="4519613" y="2478088"/>
            <a:ext cx="595312" cy="463550"/>
          </a:xfrm>
          <a:prstGeom prst="right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3" name="Группа 13"/>
          <p:cNvGrpSpPr>
            <a:grpSpLocks/>
          </p:cNvGrpSpPr>
          <p:nvPr/>
        </p:nvGrpSpPr>
        <p:grpSpPr bwMode="auto">
          <a:xfrm>
            <a:off x="5457825" y="1652588"/>
            <a:ext cx="2027238" cy="2435225"/>
            <a:chOff x="5457825" y="1652588"/>
            <a:chExt cx="2027238" cy="2435225"/>
          </a:xfrm>
        </p:grpSpPr>
        <p:graphicFrame>
          <p:nvGraphicFramePr>
            <p:cNvPr id="60434" name="Object 17"/>
            <p:cNvGraphicFramePr>
              <a:graphicFrameLocks noChangeAspect="1"/>
            </p:cNvGraphicFramePr>
            <p:nvPr/>
          </p:nvGraphicFramePr>
          <p:xfrm>
            <a:off x="5457825" y="1652588"/>
            <a:ext cx="2027238" cy="2435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42" name="Формула" r:id="rId8" imgW="762000" imgH="914400" progId="Equation.3">
                    <p:embed/>
                  </p:oleObj>
                </mc:Choice>
                <mc:Fallback>
                  <p:oleObj name="Формула" r:id="rId8" imgW="762000" imgH="9144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57825" y="1652588"/>
                          <a:ext cx="2027238" cy="2435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0435" name="Прямая соединительная линия 10"/>
            <p:cNvCxnSpPr>
              <a:cxnSpLocks noChangeShapeType="1"/>
            </p:cNvCxnSpPr>
            <p:nvPr/>
          </p:nvCxnSpPr>
          <p:spPr bwMode="auto">
            <a:xfrm rot="5400000" flipH="1" flipV="1">
              <a:off x="6042080" y="1821345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36" name="Прямая соединительная линия 11"/>
            <p:cNvCxnSpPr>
              <a:cxnSpLocks noChangeShapeType="1"/>
            </p:cNvCxnSpPr>
            <p:nvPr/>
          </p:nvCxnSpPr>
          <p:spPr bwMode="auto">
            <a:xfrm rot="5400000" flipH="1" flipV="1">
              <a:off x="6081837" y="2417693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37" name="Прямая соединительная линия 12"/>
            <p:cNvCxnSpPr>
              <a:cxnSpLocks noChangeShapeType="1"/>
            </p:cNvCxnSpPr>
            <p:nvPr/>
          </p:nvCxnSpPr>
          <p:spPr bwMode="auto">
            <a:xfrm rot="5400000" flipH="1" flipV="1">
              <a:off x="6081837" y="3636893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Прямоугольник 23"/>
          <p:cNvSpPr/>
          <p:nvPr/>
        </p:nvSpPr>
        <p:spPr bwMode="auto">
          <a:xfrm>
            <a:off x="850900" y="4594225"/>
            <a:ext cx="7078663" cy="69215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grpSp>
        <p:nvGrpSpPr>
          <p:cNvPr id="4" name="Группа 14"/>
          <p:cNvGrpSpPr>
            <a:grpSpLocks/>
          </p:cNvGrpSpPr>
          <p:nvPr/>
        </p:nvGrpSpPr>
        <p:grpSpPr bwMode="auto">
          <a:xfrm>
            <a:off x="1108075" y="4646613"/>
            <a:ext cx="6724650" cy="608012"/>
            <a:chOff x="3109499" y="2565608"/>
            <a:chExt cx="6724650" cy="608012"/>
          </a:xfrm>
        </p:grpSpPr>
        <p:graphicFrame>
          <p:nvGraphicFramePr>
            <p:cNvPr id="60429" name="Object 12"/>
            <p:cNvGraphicFramePr>
              <a:graphicFrameLocks noChangeAspect="1"/>
            </p:cNvGraphicFramePr>
            <p:nvPr/>
          </p:nvGraphicFramePr>
          <p:xfrm>
            <a:off x="3109499" y="2565608"/>
            <a:ext cx="6724650" cy="608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0443" name="Формула" r:id="rId10" imgW="2527300" imgH="228600" progId="Equation.3">
                    <p:embed/>
                  </p:oleObj>
                </mc:Choice>
                <mc:Fallback>
                  <p:oleObj name="Формула" r:id="rId10" imgW="2527300" imgH="2286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9499" y="2565608"/>
                          <a:ext cx="6724650" cy="6080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0430" name="Прямая соединительная линия 18"/>
            <p:cNvCxnSpPr>
              <a:cxnSpLocks noChangeShapeType="1"/>
            </p:cNvCxnSpPr>
            <p:nvPr/>
          </p:nvCxnSpPr>
          <p:spPr bwMode="auto">
            <a:xfrm rot="5400000" flipH="1" flipV="1">
              <a:off x="8400967" y="2735745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31" name="Прямая соединительная линия 19"/>
            <p:cNvCxnSpPr>
              <a:cxnSpLocks noChangeShapeType="1"/>
            </p:cNvCxnSpPr>
            <p:nvPr/>
          </p:nvCxnSpPr>
          <p:spPr bwMode="auto">
            <a:xfrm rot="5400000" flipH="1" flipV="1">
              <a:off x="6837211" y="2735745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32" name="Прямая соединительная линия 20"/>
            <p:cNvCxnSpPr>
              <a:cxnSpLocks noChangeShapeType="1"/>
            </p:cNvCxnSpPr>
            <p:nvPr/>
          </p:nvCxnSpPr>
          <p:spPr bwMode="auto">
            <a:xfrm rot="5400000" flipH="1" flipV="1">
              <a:off x="5260202" y="2735745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0433" name="Прямая соединительная линия 21"/>
            <p:cNvCxnSpPr>
              <a:cxnSpLocks noChangeShapeType="1"/>
            </p:cNvCxnSpPr>
            <p:nvPr/>
          </p:nvCxnSpPr>
          <p:spPr bwMode="auto">
            <a:xfrm rot="5400000" flipH="1" flipV="1">
              <a:off x="3669941" y="2735745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517" name="Прямоугольник 22"/>
          <p:cNvSpPr>
            <a:spLocks noChangeArrowheads="1"/>
          </p:cNvSpPr>
          <p:nvPr/>
        </p:nvSpPr>
        <p:spPr bwMode="auto">
          <a:xfrm>
            <a:off x="479425" y="4143375"/>
            <a:ext cx="3500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К одному уравнению</a:t>
            </a: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:</a:t>
            </a:r>
            <a:endParaRPr lang="ru-RU" altLang="ru-RU" sz="2400" b="1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518" name="Прямоугольник 23"/>
          <p:cNvSpPr>
            <a:spLocks noChangeArrowheads="1"/>
          </p:cNvSpPr>
          <p:nvPr/>
        </p:nvSpPr>
        <p:spPr bwMode="auto">
          <a:xfrm>
            <a:off x="479425" y="5297488"/>
            <a:ext cx="16398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Решения</a:t>
            </a: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:</a:t>
            </a:r>
            <a:endParaRPr lang="ru-RU" altLang="ru-RU" sz="2400" b="1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1510" name="Object 11"/>
          <p:cNvGraphicFramePr>
            <a:graphicFrameLocks noChangeAspect="1"/>
          </p:cNvGraphicFramePr>
          <p:nvPr/>
        </p:nvGraphicFramePr>
        <p:xfrm>
          <a:off x="2413000" y="5727700"/>
          <a:ext cx="39544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4" name="Формула" r:id="rId12" imgW="1485900" imgH="203200" progId="Equation.3">
                  <p:embed/>
                </p:oleObj>
              </mc:Choice>
              <mc:Fallback>
                <p:oleObj name="Формула" r:id="rId12" imgW="1485900" imgH="2032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5727700"/>
                        <a:ext cx="39544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4" grpId="0" animBg="1"/>
      <p:bldP spid="21517" grpId="0"/>
      <p:bldP spid="215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4849813" y="5022850"/>
            <a:ext cx="968375" cy="582613"/>
          </a:xfrm>
          <a:prstGeom prst="roundRect">
            <a:avLst/>
          </a:prstGeom>
          <a:solidFill>
            <a:srgbClr val="66FF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ru-RU" sz="2400" dirty="0">
              <a:latin typeface="Arial" charset="0"/>
            </a:endParaRPr>
          </a:p>
        </p:txBody>
      </p:sp>
      <p:sp>
        <p:nvSpPr>
          <p:cNvPr id="62467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Демо-вариант ЕГЭ-2012</a:t>
            </a:r>
          </a:p>
        </p:txBody>
      </p:sp>
      <p:sp>
        <p:nvSpPr>
          <p:cNvPr id="62468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2B271E-3E30-4264-9E91-A39E8CC55AE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ru-RU" altLang="ru-RU" sz="1400"/>
          </a:p>
        </p:txBody>
      </p:sp>
      <p:sp>
        <p:nvSpPr>
          <p:cNvPr id="62469" name="Прямоугольник 3"/>
          <p:cNvSpPr>
            <a:spLocks noChangeArrowheads="1"/>
          </p:cNvSpPr>
          <p:nvPr/>
        </p:nvSpPr>
        <p:spPr bwMode="auto">
          <a:xfrm>
            <a:off x="387350" y="830263"/>
            <a:ext cx="553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Переход к исходным переменным</a:t>
            </a: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:</a:t>
            </a:r>
            <a:endParaRPr lang="ru-RU" altLang="ru-RU" sz="2400" b="1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2470" name="Object 1"/>
          <p:cNvGraphicFramePr>
            <a:graphicFrameLocks noChangeAspect="1"/>
          </p:cNvGraphicFramePr>
          <p:nvPr/>
        </p:nvGraphicFramePr>
        <p:xfrm>
          <a:off x="550863" y="1281113"/>
          <a:ext cx="2706687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2" name="Формула" r:id="rId4" imgW="939800" imgH="228600" progId="Equation.3">
                  <p:embed/>
                </p:oleObj>
              </mc:Choice>
              <mc:Fallback>
                <p:oleObj name="Формула" r:id="rId4" imgW="9398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1281113"/>
                        <a:ext cx="2706687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7"/>
          <p:cNvGraphicFramePr>
            <a:graphicFrameLocks noChangeAspect="1"/>
          </p:cNvGraphicFramePr>
          <p:nvPr/>
        </p:nvGraphicFramePr>
        <p:xfrm>
          <a:off x="1085850" y="1905000"/>
          <a:ext cx="6142038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3" name="Формула" r:id="rId6" imgW="2133600" imgH="228600" progId="Equation.3">
                  <p:embed/>
                </p:oleObj>
              </mc:Choice>
              <mc:Fallback>
                <p:oleObj name="Формула" r:id="rId6" imgW="21336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1905000"/>
                        <a:ext cx="6142038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8"/>
          <p:cNvGraphicFramePr>
            <a:graphicFrameLocks noChangeAspect="1"/>
          </p:cNvGraphicFramePr>
          <p:nvPr/>
        </p:nvGraphicFramePr>
        <p:xfrm>
          <a:off x="1122363" y="2447925"/>
          <a:ext cx="6069012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4" name="Формула" r:id="rId8" imgW="2108200" imgH="228600" progId="Equation.3">
                  <p:embed/>
                </p:oleObj>
              </mc:Choice>
              <mc:Fallback>
                <p:oleObj name="Формула" r:id="rId8" imgW="21082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363" y="2447925"/>
                        <a:ext cx="6069012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01663" y="3159125"/>
            <a:ext cx="7680325" cy="663575"/>
            <a:chOff x="433" y="3902"/>
            <a:chExt cx="4838" cy="418"/>
          </a:xfrm>
        </p:grpSpPr>
        <p:sp>
          <p:nvSpPr>
            <p:cNvPr id="9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4544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Каждый бит в </a:t>
              </a:r>
              <a:r>
                <a:rPr lang="en-US" sz="2400" dirty="0">
                  <a:latin typeface="Arial" charset="0"/>
                </a:rPr>
                <a:t>Z </a:t>
              </a:r>
              <a:r>
                <a:rPr lang="ru-RU" sz="2400" dirty="0">
                  <a:latin typeface="Arial" charset="0"/>
                </a:rPr>
                <a:t>даёт удвоение вариантов в </a:t>
              </a:r>
              <a:r>
                <a:rPr lang="en-US" sz="2400" dirty="0">
                  <a:latin typeface="Arial" charset="0"/>
                </a:rPr>
                <a:t>X!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62481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aphicFrame>
        <p:nvGraphicFramePr>
          <p:cNvPr id="22533" name="Object 10"/>
          <p:cNvGraphicFramePr>
            <a:graphicFrameLocks noChangeAspect="1"/>
          </p:cNvGraphicFramePr>
          <p:nvPr/>
        </p:nvGraphicFramePr>
        <p:xfrm>
          <a:off x="2413000" y="3886200"/>
          <a:ext cx="3954463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5" name="Формула" r:id="rId10" imgW="1485900" imgH="203200" progId="Equation.3">
                  <p:embed/>
                </p:oleObj>
              </mc:Choice>
              <mc:Fallback>
                <p:oleObj name="Формула" r:id="rId10" imgW="1485900" imgH="203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3886200"/>
                        <a:ext cx="3954463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0" name="Левая фигурная скобка 11"/>
          <p:cNvSpPr>
            <a:spLocks/>
          </p:cNvSpPr>
          <p:nvPr/>
        </p:nvSpPr>
        <p:spPr bwMode="auto">
          <a:xfrm rot="-5400000">
            <a:off x="3578225" y="3895725"/>
            <a:ext cx="171450" cy="1047750"/>
          </a:xfrm>
          <a:prstGeom prst="leftBrace">
            <a:avLst>
              <a:gd name="adj1" fmla="val 4495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2541" name="Левая фигурная скобка 12"/>
          <p:cNvSpPr>
            <a:spLocks/>
          </p:cNvSpPr>
          <p:nvPr/>
        </p:nvSpPr>
        <p:spPr bwMode="auto">
          <a:xfrm rot="-5400000">
            <a:off x="5791994" y="3896519"/>
            <a:ext cx="171450" cy="1046162"/>
          </a:xfrm>
          <a:prstGeom prst="leftBrace">
            <a:avLst>
              <a:gd name="adj1" fmla="val 44888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2542" name="Прямоугольник 13"/>
          <p:cNvSpPr>
            <a:spLocks noChangeArrowheads="1"/>
          </p:cNvSpPr>
          <p:nvPr/>
        </p:nvSpPr>
        <p:spPr bwMode="auto">
          <a:xfrm>
            <a:off x="3230563" y="4475163"/>
            <a:ext cx="930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5 бит</a:t>
            </a:r>
          </a:p>
        </p:txBody>
      </p:sp>
      <p:sp>
        <p:nvSpPr>
          <p:cNvPr id="22543" name="Прямоугольник 15"/>
          <p:cNvSpPr>
            <a:spLocks noChangeArrowheads="1"/>
          </p:cNvSpPr>
          <p:nvPr/>
        </p:nvSpPr>
        <p:spPr bwMode="auto">
          <a:xfrm>
            <a:off x="5378450" y="4475163"/>
            <a:ext cx="930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5 бит</a:t>
            </a:r>
          </a:p>
        </p:txBody>
      </p:sp>
      <p:graphicFrame>
        <p:nvGraphicFramePr>
          <p:cNvPr id="22534" name="Object 15"/>
          <p:cNvGraphicFramePr>
            <a:graphicFrameLocks noChangeAspect="1"/>
          </p:cNvGraphicFramePr>
          <p:nvPr/>
        </p:nvGraphicFramePr>
        <p:xfrm>
          <a:off x="2528888" y="4975225"/>
          <a:ext cx="32543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86" name="Формула" r:id="rId12" imgW="1129810" imgH="241195" progId="Equation.3">
                  <p:embed/>
                </p:oleObj>
              </mc:Choice>
              <mc:Fallback>
                <p:oleObj name="Формула" r:id="rId12" imgW="1129810" imgH="241195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8888" y="4975225"/>
                        <a:ext cx="3254375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540" grpId="0" animBg="1"/>
      <p:bldP spid="22541" grpId="0" animBg="1"/>
      <p:bldP spid="22542" grpId="0"/>
      <p:bldP spid="225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Методы решения</a:t>
            </a:r>
          </a:p>
        </p:txBody>
      </p:sp>
      <p:sp>
        <p:nvSpPr>
          <p:cNvPr id="921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FA6EAB1-5391-41EA-9D48-914A3F67454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27652" name="Прямоугольник 3"/>
          <p:cNvSpPr>
            <a:spLocks noChangeArrowheads="1"/>
          </p:cNvSpPr>
          <p:nvPr/>
        </p:nvSpPr>
        <p:spPr bwMode="auto">
          <a:xfrm>
            <a:off x="388938" y="782638"/>
            <a:ext cx="7940675" cy="138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</a:rPr>
              <a:t>замена переменных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</a:rPr>
              <a:t>последовательное подключение уравнений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</a:rPr>
              <a:t>метод отображения (Е.А. Мирончик)</a:t>
            </a:r>
            <a:endParaRPr lang="ru-RU" altLang="ru-RU" sz="2800"/>
          </a:p>
        </p:txBody>
      </p:sp>
      <p:sp>
        <p:nvSpPr>
          <p:cNvPr id="5" name="Скругленная прямоугольная выноска 4"/>
          <p:cNvSpPr/>
          <p:nvPr/>
        </p:nvSpPr>
        <p:spPr bwMode="auto">
          <a:xfrm>
            <a:off x="1539875" y="2498725"/>
            <a:ext cx="6524625" cy="2263775"/>
          </a:xfrm>
          <a:prstGeom prst="wedgeRoundRectCallout">
            <a:avLst>
              <a:gd name="adj1" fmla="val -49168"/>
              <a:gd name="adj2" fmla="val -70838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800" dirty="0">
                <a:latin typeface="Arial" charset="0"/>
              </a:rPr>
              <a:t>«Информатика. Первое сентября»</a:t>
            </a:r>
          </a:p>
          <a:p>
            <a:pPr marL="444500" lvl="2" indent="-266700" eaLnBrk="1" hangingPunct="1">
              <a:spcBef>
                <a:spcPts val="600"/>
              </a:spcBef>
              <a:defRPr/>
            </a:pPr>
            <a:r>
              <a:rPr lang="ru-RU" dirty="0">
                <a:latin typeface="Arial" charset="0"/>
              </a:rPr>
              <a:t>1. </a:t>
            </a:r>
            <a:r>
              <a:rPr lang="ru-RU" i="1" dirty="0">
                <a:latin typeface="Arial" charset="0"/>
              </a:rPr>
              <a:t>Е. А. Мирончик</a:t>
            </a:r>
            <a:r>
              <a:rPr lang="ru-RU" dirty="0">
                <a:latin typeface="Arial" charset="0"/>
              </a:rPr>
              <a:t>, Метод отображения // Информатика, № 10, 2013, с. 18-26. </a:t>
            </a:r>
          </a:p>
          <a:p>
            <a:pPr marL="444500" lvl="2" indent="-266700" eaLnBrk="1" hangingPunct="1">
              <a:spcBef>
                <a:spcPts val="600"/>
              </a:spcBef>
              <a:defRPr/>
            </a:pPr>
            <a:r>
              <a:rPr lang="ru-RU" dirty="0">
                <a:latin typeface="Arial" charset="0"/>
              </a:rPr>
              <a:t>2. </a:t>
            </a:r>
            <a:r>
              <a:rPr lang="ru-RU" i="1" dirty="0">
                <a:latin typeface="Arial" charset="0"/>
              </a:rPr>
              <a:t>Е.А. Мирончик</a:t>
            </a:r>
            <a:r>
              <a:rPr lang="ru-RU" dirty="0">
                <a:latin typeface="Arial" charset="0"/>
              </a:rPr>
              <a:t>, Люблю ЕГЭ за В15, или Еще раз про метод отображения // Информатика, № 7-8, 2014, с. 26-32.</a:t>
            </a:r>
          </a:p>
          <a:p>
            <a:pPr algn="ctr" eaLnBrk="1" hangingPunct="1">
              <a:defRPr/>
            </a:pPr>
            <a:endParaRPr lang="ru-RU" sz="2800" dirty="0">
              <a:latin typeface="Arial" charset="0"/>
            </a:endParaRPr>
          </a:p>
        </p:txBody>
      </p:sp>
      <p:grpSp>
        <p:nvGrpSpPr>
          <p:cNvPr id="2" name="Group 158"/>
          <p:cNvGrpSpPr>
            <a:grpSpLocks noChangeAspect="1"/>
          </p:cNvGrpSpPr>
          <p:nvPr/>
        </p:nvGrpSpPr>
        <p:grpSpPr bwMode="auto">
          <a:xfrm>
            <a:off x="639763" y="4829175"/>
            <a:ext cx="395287" cy="395288"/>
            <a:chOff x="552" y="2523"/>
            <a:chExt cx="1728" cy="1728"/>
          </a:xfrm>
        </p:grpSpPr>
        <p:sp>
          <p:nvSpPr>
            <p:cNvPr id="9225" name="Oval 159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  <p:sp>
          <p:nvSpPr>
            <p:cNvPr id="9226" name="Rectangle 160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1800"/>
            </a:p>
          </p:txBody>
        </p:sp>
      </p:grpSp>
      <p:sp>
        <p:nvSpPr>
          <p:cNvPr id="9" name="Rectangle 161"/>
          <p:cNvSpPr>
            <a:spLocks noChangeArrowheads="1"/>
          </p:cNvSpPr>
          <p:nvPr/>
        </p:nvSpPr>
        <p:spPr bwMode="auto">
          <a:xfrm>
            <a:off x="1108075" y="4775200"/>
            <a:ext cx="524192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800"/>
              <a:t>трудоёмко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ru-RU" altLang="ru-RU" sz="2800"/>
              <a:t>длинная запись решения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 bwMode="auto">
          <a:xfrm>
            <a:off x="2300288" y="5724525"/>
            <a:ext cx="4543425" cy="676275"/>
          </a:xfrm>
          <a:prstGeom prst="wedgeRoundRectCallout">
            <a:avLst>
              <a:gd name="adj1" fmla="val -22895"/>
              <a:gd name="adj2" fmla="val -48713"/>
              <a:gd name="adj3" fmla="val 16667"/>
            </a:avLst>
          </a:prstGeom>
          <a:solidFill>
            <a:srgbClr val="66FF66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800" dirty="0">
                <a:latin typeface="Arial" charset="0"/>
              </a:rPr>
              <a:t>201</a:t>
            </a:r>
            <a:r>
              <a:rPr lang="en-US" sz="2800" dirty="0">
                <a:latin typeface="Arial" charset="0"/>
              </a:rPr>
              <a:t>2</a:t>
            </a:r>
            <a:r>
              <a:rPr lang="ru-RU" sz="2800" dirty="0">
                <a:latin typeface="Arial" charset="0"/>
              </a:rPr>
              <a:t>: Решаемость </a:t>
            </a:r>
            <a:r>
              <a:rPr lang="en-US" sz="2800" dirty="0">
                <a:latin typeface="Arial" charset="0"/>
              </a:rPr>
              <a:t>1</a:t>
            </a:r>
            <a:r>
              <a:rPr lang="ru-RU" sz="2800" dirty="0">
                <a:latin typeface="Arial" charset="0"/>
              </a:rPr>
              <a:t>3,2%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  <p:bldP spid="5" grpId="0" animBg="1"/>
      <p:bldP spid="9" grpId="0" build="p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Ещё одна задача (2015)</a:t>
            </a:r>
          </a:p>
        </p:txBody>
      </p:sp>
      <p:sp>
        <p:nvSpPr>
          <p:cNvPr id="645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3C1671-1852-402B-ACEC-8D1AFFF5F094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ru-RU" altLang="ru-RU" sz="140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862013"/>
            <a:ext cx="5245100" cy="3252787"/>
          </a:xfrm>
          <a:prstGeom prst="roundRect">
            <a:avLst>
              <a:gd name="adj" fmla="val 6477"/>
            </a:avLst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ru-RU" sz="2400" dirty="0">
              <a:latin typeface="Arial" charset="0"/>
            </a:endParaRPr>
          </a:p>
        </p:txBody>
      </p:sp>
      <p:graphicFrame>
        <p:nvGraphicFramePr>
          <p:cNvPr id="64517" name="Object 1"/>
          <p:cNvGraphicFramePr>
            <a:graphicFrameLocks noChangeAspect="1"/>
          </p:cNvGraphicFramePr>
          <p:nvPr/>
        </p:nvGraphicFramePr>
        <p:xfrm>
          <a:off x="635000" y="942975"/>
          <a:ext cx="4999038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3" name="Формула" r:id="rId3" imgW="1879600" imgH="1143000" progId="Equation.3">
                  <p:embed/>
                </p:oleObj>
              </mc:Choice>
              <mc:Fallback>
                <p:oleObj name="Формула" r:id="rId3" imgW="1879600" imgH="1143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942975"/>
                        <a:ext cx="4999038" cy="304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904875" y="4549775"/>
          <a:ext cx="4256088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24" name="Формула" r:id="rId5" imgW="1600200" imgH="685800" progId="Equation.3">
                  <p:embed/>
                </p:oleObj>
              </mc:Choice>
              <mc:Fallback>
                <p:oleObj name="Формула" r:id="rId5" imgW="1600200" imgH="685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75" y="4549775"/>
                        <a:ext cx="4256088" cy="182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6045200" y="3581400"/>
            <a:ext cx="2222500" cy="2616200"/>
            <a:chOff x="2578100" y="3505200"/>
            <a:chExt cx="2222500" cy="2616200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2578100" y="3505200"/>
              <a:ext cx="2222500" cy="2616200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64522" name="Object 10"/>
            <p:cNvGraphicFramePr>
              <a:graphicFrameLocks noChangeAspect="1"/>
            </p:cNvGraphicFramePr>
            <p:nvPr/>
          </p:nvGraphicFramePr>
          <p:xfrm>
            <a:off x="2730500" y="3608388"/>
            <a:ext cx="1925638" cy="2436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25" name="Формула" r:id="rId7" imgW="723900" imgH="914400" progId="Equation.3">
                    <p:embed/>
                  </p:oleObj>
                </mc:Choice>
                <mc:Fallback>
                  <p:oleObj name="Формула" r:id="rId7" imgW="723900" imgH="91440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0500" y="3608388"/>
                          <a:ext cx="1925638" cy="2436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" name="Прямоугольник 3"/>
          <p:cNvSpPr>
            <a:spLocks noChangeArrowheads="1"/>
          </p:cNvSpPr>
          <p:nvPr/>
        </p:nvSpPr>
        <p:spPr bwMode="auto">
          <a:xfrm>
            <a:off x="387350" y="4144963"/>
            <a:ext cx="3409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Замена переменных</a:t>
            </a: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:</a:t>
            </a:r>
            <a:endParaRPr lang="ru-RU" altLang="ru-RU" sz="2400" b="1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Ещё одна задача (2015)</a:t>
            </a:r>
          </a:p>
        </p:txBody>
      </p:sp>
      <p:sp>
        <p:nvSpPr>
          <p:cNvPr id="655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103B84-3CE8-4DF2-B116-91294C1478A7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ru-RU" altLang="ru-RU" sz="1400"/>
          </a:p>
        </p:txBody>
      </p:sp>
      <p:grpSp>
        <p:nvGrpSpPr>
          <p:cNvPr id="65540" name="Группа 15"/>
          <p:cNvGrpSpPr>
            <a:grpSpLocks/>
          </p:cNvGrpSpPr>
          <p:nvPr/>
        </p:nvGrpSpPr>
        <p:grpSpPr bwMode="auto">
          <a:xfrm>
            <a:off x="419100" y="927100"/>
            <a:ext cx="2222500" cy="2616200"/>
            <a:chOff x="2578100" y="3505200"/>
            <a:chExt cx="2222500" cy="2616200"/>
          </a:xfrm>
        </p:grpSpPr>
        <p:sp>
          <p:nvSpPr>
            <p:cNvPr id="15" name="Прямоугольник 14"/>
            <p:cNvSpPr/>
            <p:nvPr/>
          </p:nvSpPr>
          <p:spPr bwMode="auto">
            <a:xfrm>
              <a:off x="2578100" y="3505200"/>
              <a:ext cx="2222500" cy="2616200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aphicFrame>
          <p:nvGraphicFramePr>
            <p:cNvPr id="65552" name="Object 16"/>
            <p:cNvGraphicFramePr>
              <a:graphicFrameLocks noChangeAspect="1"/>
            </p:cNvGraphicFramePr>
            <p:nvPr/>
          </p:nvGraphicFramePr>
          <p:xfrm>
            <a:off x="2730500" y="3608388"/>
            <a:ext cx="1925638" cy="2436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5553" name="Формула" r:id="rId3" imgW="723900" imgH="914400" progId="Equation.3">
                    <p:embed/>
                  </p:oleObj>
                </mc:Choice>
                <mc:Fallback>
                  <p:oleObj name="Формула" r:id="rId3" imgW="723900" imgH="9144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0500" y="3608388"/>
                          <a:ext cx="1925638" cy="2436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" name="Прямоугольник 3"/>
          <p:cNvSpPr>
            <a:spLocks noChangeArrowheads="1"/>
          </p:cNvSpPr>
          <p:nvPr/>
        </p:nvSpPr>
        <p:spPr bwMode="auto">
          <a:xfrm>
            <a:off x="2838450" y="1706563"/>
            <a:ext cx="1630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Решение</a:t>
            </a: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:</a:t>
            </a:r>
            <a:endParaRPr lang="ru-RU" altLang="ru-RU" sz="2400" b="1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2744788" y="1016000"/>
          <a:ext cx="61833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4" name="Формула" r:id="rId5" imgW="2324100" imgH="228600" progId="Equation.3">
                  <p:embed/>
                </p:oleObj>
              </mc:Choice>
              <mc:Fallback>
                <p:oleObj name="Формула" r:id="rId5" imgW="23241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4788" y="1016000"/>
                        <a:ext cx="618331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863850" y="2228850"/>
            <a:ext cx="4432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«запрещена комбинация </a:t>
            </a:r>
            <a:r>
              <a:rPr lang="ru-RU" altLang="ru-RU" sz="24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01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» </a:t>
            </a:r>
          </a:p>
        </p:txBody>
      </p:sp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4624388" y="1638300"/>
          <a:ext cx="30083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5" name="Уравнение" r:id="rId7" imgW="1130300" imgH="228600" progId="Equation.3">
                  <p:embed/>
                </p:oleObj>
              </mc:Choice>
              <mc:Fallback>
                <p:oleObj name="Уравнение" r:id="rId7" imgW="113030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1638300"/>
                        <a:ext cx="300831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2863850" y="2686050"/>
            <a:ext cx="5040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«все единицы, потом – все нули» 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863850" y="3155950"/>
            <a:ext cx="1800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ea typeface="Calibri" pitchFamily="34" charset="0"/>
                <a:cs typeface="Times New Roman" pitchFamily="18" charset="0"/>
              </a:rPr>
              <a:t>8 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решений: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705350" y="3168650"/>
            <a:ext cx="147478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0000000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1000000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1100000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1110000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1111000</a:t>
            </a:r>
            <a:endParaRPr lang="en-US" altLang="ru-RU" sz="2400" b="1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111100</a:t>
            </a:r>
            <a:endParaRPr lang="en-US" altLang="ru-RU" sz="2400" b="1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</a:t>
            </a: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11110</a:t>
            </a:r>
            <a:endParaRPr lang="en-US" altLang="ru-RU" sz="2400" b="1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1111</a:t>
            </a: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</a:t>
            </a:r>
            <a:endParaRPr lang="ru-RU" altLang="ru-RU" sz="2400" b="1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2189163" y="4302125"/>
            <a:ext cx="2039937" cy="663575"/>
            <a:chOff x="433" y="3902"/>
            <a:chExt cx="1285" cy="418"/>
          </a:xfrm>
        </p:grpSpPr>
        <p:sp>
          <p:nvSpPr>
            <p:cNvPr id="23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991" cy="330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 Но в </a:t>
              </a:r>
              <a:r>
                <a:rPr lang="en-US" sz="2800" i="1" dirty="0" err="1">
                  <a:latin typeface="Times New Roman" pitchFamily="18" charset="0"/>
                  <a:cs typeface="Times New Roman" pitchFamily="18" charset="0"/>
                </a:rPr>
                <a:t>z</a:t>
              </a:r>
              <a:r>
                <a:rPr lang="en-US" sz="2800" i="1" baseline="-25000" dirty="0" err="1"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en-US" sz="2400" dirty="0">
                  <a:latin typeface="Arial" charset="0"/>
                </a:rPr>
                <a:t>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6555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/>
      <p:bldP spid="19" grpId="0"/>
      <p:bldP spid="20" grpId="0"/>
      <p:bldP spid="2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Ещё одна задача (2015)</a:t>
            </a:r>
          </a:p>
        </p:txBody>
      </p:sp>
      <p:sp>
        <p:nvSpPr>
          <p:cNvPr id="6656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DF1DEE-FA01-4782-B0A2-1039BB676E0A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ru-RU" altLang="ru-RU" sz="1400"/>
          </a:p>
        </p:txBody>
      </p:sp>
      <p:graphicFrame>
        <p:nvGraphicFramePr>
          <p:cNvPr id="66564" name="Object 1"/>
          <p:cNvGraphicFramePr>
            <a:graphicFrameLocks noChangeAspect="1"/>
          </p:cNvGraphicFramePr>
          <p:nvPr/>
        </p:nvGraphicFramePr>
        <p:xfrm>
          <a:off x="393700" y="830263"/>
          <a:ext cx="2500313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1" name="Формула" r:id="rId3" imgW="939392" imgH="482391" progId="Equation.3">
                  <p:embed/>
                </p:oleObj>
              </mc:Choice>
              <mc:Fallback>
                <p:oleObj name="Формула" r:id="rId3" imgW="939392" imgH="482391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" y="830263"/>
                        <a:ext cx="2500313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079750" y="920750"/>
            <a:ext cx="3487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ea typeface="Calibri" pitchFamily="34" charset="0"/>
                <a:cs typeface="Times New Roman" pitchFamily="18" charset="0"/>
              </a:rPr>
              <a:t>2 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решения: (0</a:t>
            </a:r>
            <a:r>
              <a:rPr lang="en-US" altLang="ru-RU" sz="2400">
                <a:ea typeface="Calibri" pitchFamily="34" charset="0"/>
                <a:cs typeface="Times New Roman" pitchFamily="18" charset="0"/>
              </a:rPr>
              <a:t>;1) 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и </a:t>
            </a:r>
            <a:r>
              <a:rPr lang="en-US" altLang="ru-RU" sz="2400">
                <a:ea typeface="Calibri" pitchFamily="34" charset="0"/>
                <a:cs typeface="Times New Roman" pitchFamily="18" charset="0"/>
              </a:rPr>
              <a:t>(1;0)</a:t>
            </a:r>
            <a:endParaRPr lang="ru-RU" altLang="ru-RU" sz="2400"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7038" y="2125663"/>
          <a:ext cx="2433637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2" name="Формула" r:id="rId5" imgW="914400" imgH="482600" progId="Equation.3">
                  <p:embed/>
                </p:oleObj>
              </mc:Choice>
              <mc:Fallback>
                <p:oleObj name="Формула" r:id="rId5" imgW="914400" imgH="482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2125663"/>
                        <a:ext cx="2433637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079750" y="2495550"/>
            <a:ext cx="2519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>
                <a:ea typeface="Calibri" pitchFamily="34" charset="0"/>
                <a:cs typeface="Times New Roman" pitchFamily="18" charset="0"/>
              </a:rPr>
              <a:t>1 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решение: (1</a:t>
            </a:r>
            <a:r>
              <a:rPr lang="en-US" altLang="ru-RU" sz="2400">
                <a:ea typeface="Calibri" pitchFamily="34" charset="0"/>
                <a:cs typeface="Times New Roman" pitchFamily="18" charset="0"/>
              </a:rPr>
              <a:t>;1)</a:t>
            </a:r>
            <a:endParaRPr lang="ru-RU" altLang="ru-RU" sz="2400"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259263" y="1444625"/>
            <a:ext cx="4110037" cy="911225"/>
            <a:chOff x="433" y="3902"/>
            <a:chExt cx="2589" cy="574"/>
          </a:xfrm>
        </p:grpSpPr>
        <p:sp>
          <p:nvSpPr>
            <p:cNvPr id="10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2295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Каждый 0 удваивает </a:t>
              </a:r>
              <a:br>
                <a:rPr lang="ru-RU" sz="2400" dirty="0">
                  <a:latin typeface="Arial" charset="0"/>
                </a:rPr>
              </a:br>
              <a:r>
                <a:rPr lang="ru-RU" sz="2400" dirty="0">
                  <a:latin typeface="Arial" charset="0"/>
                </a:rPr>
                <a:t>  количество решений</a:t>
              </a:r>
              <a:r>
                <a:rPr lang="en-US" sz="2400" dirty="0">
                  <a:latin typeface="Arial" charset="0"/>
                </a:rPr>
                <a:t>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6658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806450" y="3790950"/>
            <a:ext cx="14747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0000000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1000000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1100000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1110000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641850" y="3790950"/>
            <a:ext cx="14747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1111000</a:t>
            </a:r>
            <a:endParaRPr lang="en-US" altLang="ru-RU" sz="2400" b="1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111100</a:t>
            </a:r>
            <a:endParaRPr lang="en-US" altLang="ru-RU" sz="2400" b="1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</a:t>
            </a: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11110</a:t>
            </a:r>
            <a:endParaRPr lang="en-US" altLang="ru-RU" sz="2400" b="1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r>
              <a:rPr lang="ru-RU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1111</a:t>
            </a:r>
            <a:r>
              <a:rPr lang="en-US" altLang="ru-RU" sz="24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</a:t>
            </a:r>
            <a:endParaRPr lang="ru-RU" altLang="ru-RU" sz="2400" b="1"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365250" y="3371850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endParaRPr lang="ru-RU" altLang="ru-RU" sz="2400" i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200650" y="3371850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</a:t>
            </a:r>
            <a:endParaRPr lang="ru-RU" altLang="ru-RU" sz="2400" i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2508250" y="3790950"/>
            <a:ext cx="73818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128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64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32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16</a:t>
            </a:r>
            <a:endParaRPr lang="ru-RU" altLang="ru-RU" sz="2400" b="1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6369050" y="3790950"/>
            <a:ext cx="368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8</a:t>
            </a:r>
            <a:endParaRPr lang="en-US" altLang="ru-RU" sz="2400" b="1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ru-RU" sz="2400" b="1">
                <a:solidFill>
                  <a:srgbClr val="FF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1</a:t>
            </a:r>
            <a:endParaRPr lang="ru-RU" altLang="ru-RU" sz="2400" b="1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546350" y="3371850"/>
            <a:ext cx="620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X,Y</a:t>
            </a:r>
            <a:endParaRPr lang="ru-RU" altLang="ru-RU" sz="2400" i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6229350" y="3371850"/>
            <a:ext cx="620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X,Y</a:t>
            </a:r>
            <a:endParaRPr lang="ru-RU" altLang="ru-RU" sz="2400" i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314450" y="5594350"/>
            <a:ext cx="6661150" cy="52387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2800" dirty="0">
                <a:latin typeface="+mn-lt"/>
                <a:ea typeface="Calibri" pitchFamily="34" charset="0"/>
                <a:cs typeface="Courier New" pitchFamily="49" charset="0"/>
              </a:rPr>
              <a:t>128 + 64 + 32 + 16 + 8 + 4 + 2 + 1 = 255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7126288" y="5594350"/>
            <a:ext cx="784225" cy="523875"/>
          </a:xfrm>
          <a:prstGeom prst="rect">
            <a:avLst/>
          </a:prstGeom>
          <a:solidFill>
            <a:srgbClr val="66FF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  <a:ea typeface="Calibri" pitchFamily="34" charset="0"/>
                <a:cs typeface="Courier New" pitchFamily="49" charset="0"/>
              </a:rPr>
              <a:t>255</a:t>
            </a:r>
            <a:endParaRPr lang="ru-RU" altLang="ru-RU" sz="1800">
              <a:ea typeface="Calibri" pitchFamily="34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И ещё одна задача (2015)</a:t>
            </a:r>
          </a:p>
        </p:txBody>
      </p:sp>
      <p:sp>
        <p:nvSpPr>
          <p:cNvPr id="675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AA39D8-6377-4011-94CD-A574CB24499C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ru-RU" altLang="ru-RU" sz="140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7200" y="862013"/>
            <a:ext cx="6654800" cy="2909887"/>
          </a:xfrm>
          <a:prstGeom prst="roundRect">
            <a:avLst>
              <a:gd name="adj" fmla="val 6477"/>
            </a:avLst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ru-RU" sz="2400" dirty="0">
              <a:latin typeface="Arial" charset="0"/>
            </a:endParaRPr>
          </a:p>
        </p:txBody>
      </p:sp>
      <p:graphicFrame>
        <p:nvGraphicFramePr>
          <p:cNvPr id="67589" name="Object 1"/>
          <p:cNvGraphicFramePr>
            <a:graphicFrameLocks noChangeAspect="1"/>
          </p:cNvGraphicFramePr>
          <p:nvPr/>
        </p:nvGraphicFramePr>
        <p:xfrm>
          <a:off x="725488" y="1068388"/>
          <a:ext cx="6113462" cy="243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4" name="Формула" r:id="rId3" imgW="2298700" imgH="914400" progId="Equation.3">
                  <p:embed/>
                </p:oleObj>
              </mc:Choice>
              <mc:Fallback>
                <p:oleObj name="Формула" r:id="rId3" imgW="22987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1068388"/>
                        <a:ext cx="6113462" cy="243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3"/>
          <p:cNvSpPr>
            <a:spLocks noChangeArrowheads="1"/>
          </p:cNvSpPr>
          <p:nvPr/>
        </p:nvSpPr>
        <p:spPr bwMode="auto">
          <a:xfrm>
            <a:off x="387350" y="3865563"/>
            <a:ext cx="4022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Запрещены комбинации</a:t>
            </a: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:</a:t>
            </a:r>
            <a:endParaRPr lang="ru-RU" altLang="ru-RU" sz="2400" b="1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687388" y="4395788"/>
          <a:ext cx="2938462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5" name="Формула" r:id="rId5" imgW="1104900" imgH="685800" progId="Equation.3">
                  <p:embed/>
                </p:oleObj>
              </mc:Choice>
              <mc:Fallback>
                <p:oleObj name="Формула" r:id="rId5" imgW="1104900" imgH="68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4395788"/>
                        <a:ext cx="2938462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авая фигурная скобка 11"/>
          <p:cNvSpPr>
            <a:spLocks/>
          </p:cNvSpPr>
          <p:nvPr/>
        </p:nvSpPr>
        <p:spPr bwMode="auto">
          <a:xfrm>
            <a:off x="3606800" y="4495800"/>
            <a:ext cx="139700" cy="952500"/>
          </a:xfrm>
          <a:prstGeom prst="rightBrace">
            <a:avLst>
              <a:gd name="adj1" fmla="val 54482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14" name="Прямоугольник 3"/>
          <p:cNvSpPr>
            <a:spLocks noChangeArrowheads="1"/>
          </p:cNvSpPr>
          <p:nvPr/>
        </p:nvSpPr>
        <p:spPr bwMode="auto">
          <a:xfrm>
            <a:off x="3867150" y="4729163"/>
            <a:ext cx="2498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ea typeface="Calibri" pitchFamily="34" charset="0"/>
                <a:cs typeface="Times New Roman" pitchFamily="18" charset="0"/>
              </a:rPr>
              <a:t>Запрещено </a:t>
            </a:r>
            <a:r>
              <a:rPr lang="ru-RU" altLang="ru-RU" sz="24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0</a:t>
            </a:r>
            <a:r>
              <a:rPr lang="en-US" altLang="ru-RU" sz="24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1x</a:t>
            </a:r>
            <a:r>
              <a:rPr lang="ru-RU" altLang="ru-RU" sz="2400">
                <a:ea typeface="Calibri" pitchFamily="34" charset="0"/>
                <a:cs typeface="Times New Roman" pitchFamily="18" charset="0"/>
              </a:rPr>
              <a:t>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" grpId="0" animBg="1"/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И ещё одна задача (2015)</a:t>
            </a:r>
          </a:p>
        </p:txBody>
      </p:sp>
      <p:sp>
        <p:nvSpPr>
          <p:cNvPr id="686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ABBC93-9CCD-437F-BFCF-0BC1265B013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ru-RU" altLang="ru-RU" sz="140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49250" y="830263"/>
            <a:ext cx="846455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ea typeface="Calibri" pitchFamily="34" charset="0"/>
                <a:cs typeface="Times New Roman" pitchFamily="18" charset="0"/>
              </a:rPr>
              <a:t>запрещено </a:t>
            </a:r>
            <a:r>
              <a:rPr lang="ru-RU" altLang="ru-RU" sz="28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0</a:t>
            </a:r>
            <a:r>
              <a:rPr lang="en-US" altLang="ru-RU" sz="28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1x</a:t>
            </a:r>
            <a:r>
              <a:rPr lang="ru-RU" altLang="ru-RU" sz="2800">
                <a:ea typeface="Calibri" pitchFamily="34" charset="0"/>
                <a:cs typeface="Times New Roman" pitchFamily="18" charset="0"/>
              </a:rPr>
              <a:t> и </a:t>
            </a:r>
            <a:r>
              <a:rPr lang="en-US" altLang="ru-RU" sz="28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100</a:t>
            </a:r>
            <a:endParaRPr lang="ru-RU" altLang="ru-RU" sz="28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ea typeface="Calibri" pitchFamily="34" charset="0"/>
                <a:cs typeface="Times New Roman" pitchFamily="18" charset="0"/>
              </a:rPr>
              <a:t>01 может стоять только в конце</a:t>
            </a:r>
            <a:r>
              <a:rPr lang="en-US" altLang="ru-RU" sz="2800">
                <a:ea typeface="Calibri" pitchFamily="34" charset="0"/>
                <a:cs typeface="Times New Roman" pitchFamily="18" charset="0"/>
              </a:rPr>
              <a:t> </a:t>
            </a:r>
            <a:r>
              <a:rPr lang="ru-RU" altLang="ru-RU" sz="2800">
                <a:ea typeface="Calibri" pitchFamily="34" charset="0"/>
                <a:cs typeface="Times New Roman" pitchFamily="18" charset="0"/>
              </a:rPr>
              <a:t>после цепочки нулей или единиц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ea typeface="Calibri" pitchFamily="34" charset="0"/>
                <a:cs typeface="Times New Roman" pitchFamily="18" charset="0"/>
              </a:rPr>
              <a:t>после цепочки 1 может стоять 0</a:t>
            </a:r>
          </a:p>
        </p:txBody>
      </p:sp>
      <p:sp>
        <p:nvSpPr>
          <p:cNvPr id="5" name="Прямоугольник 3"/>
          <p:cNvSpPr>
            <a:spLocks noChangeArrowheads="1"/>
          </p:cNvSpPr>
          <p:nvPr/>
        </p:nvSpPr>
        <p:spPr bwMode="auto">
          <a:xfrm>
            <a:off x="374650" y="2620963"/>
            <a:ext cx="2279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Все решения</a:t>
            </a: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:</a:t>
            </a:r>
            <a:endParaRPr lang="ru-RU" altLang="ru-RU" sz="2400" b="1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30250" y="3065463"/>
            <a:ext cx="2038350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Courier New" pitchFamily="49" charset="0"/>
                <a:cs typeface="Courier New" pitchFamily="49" charset="0"/>
              </a:rPr>
              <a:t>00...001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Courier New" pitchFamily="49" charset="0"/>
                <a:cs typeface="Courier New" pitchFamily="49" charset="0"/>
              </a:rPr>
              <a:t>11...101</a:t>
            </a:r>
            <a:endParaRPr lang="en-US" altLang="ru-RU" sz="2800" b="1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Courier New" pitchFamily="49" charset="0"/>
                <a:cs typeface="Courier New" pitchFamily="49" charset="0"/>
              </a:rPr>
              <a:t>11...110</a:t>
            </a:r>
            <a:endParaRPr lang="en-US" altLang="ru-RU" sz="2800" b="1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Courier New" pitchFamily="49" charset="0"/>
                <a:cs typeface="Courier New" pitchFamily="49" charset="0"/>
              </a:rPr>
              <a:t>00...000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latin typeface="Courier New" pitchFamily="49" charset="0"/>
                <a:cs typeface="Courier New" pitchFamily="49" charset="0"/>
              </a:rPr>
              <a:t>11...111  </a:t>
            </a:r>
          </a:p>
        </p:txBody>
      </p:sp>
      <p:sp>
        <p:nvSpPr>
          <p:cNvPr id="7" name="Правая фигурная скобка 6"/>
          <p:cNvSpPr>
            <a:spLocks/>
          </p:cNvSpPr>
          <p:nvPr/>
        </p:nvSpPr>
        <p:spPr bwMode="auto">
          <a:xfrm>
            <a:off x="2628900" y="3162300"/>
            <a:ext cx="342900" cy="2044700"/>
          </a:xfrm>
          <a:prstGeom prst="rightBrace">
            <a:avLst>
              <a:gd name="adj1" fmla="val 54495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2990850" y="3941763"/>
            <a:ext cx="1668463" cy="523875"/>
            <a:chOff x="2990850" y="3548063"/>
            <a:chExt cx="1667742" cy="523220"/>
          </a:xfrm>
        </p:grpSpPr>
        <p:sp>
          <p:nvSpPr>
            <p:cNvPr id="68617" name="Прямоугольник 3"/>
            <p:cNvSpPr>
              <a:spLocks noChangeArrowheads="1"/>
            </p:cNvSpPr>
            <p:nvPr/>
          </p:nvSpPr>
          <p:spPr bwMode="auto">
            <a:xfrm>
              <a:off x="2990850" y="3548063"/>
              <a:ext cx="136774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>
                  <a:ea typeface="Calibri" pitchFamily="34" charset="0"/>
                  <a:cs typeface="Times New Roman" pitchFamily="18" charset="0"/>
                </a:rPr>
                <a:t>Ответ: </a:t>
              </a:r>
            </a:p>
          </p:txBody>
        </p:sp>
        <p:sp>
          <p:nvSpPr>
            <p:cNvPr id="68618" name="Прямоугольник 3"/>
            <p:cNvSpPr>
              <a:spLocks noChangeArrowheads="1"/>
            </p:cNvSpPr>
            <p:nvPr/>
          </p:nvSpPr>
          <p:spPr bwMode="auto">
            <a:xfrm>
              <a:off x="4273550" y="3548063"/>
              <a:ext cx="385042" cy="523220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>
                  <a:ea typeface="Calibri" pitchFamily="34" charset="0"/>
                  <a:cs typeface="Times New Roman" pitchFamily="18" charset="0"/>
                </a:rPr>
                <a:t>5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Пробное тестирование (2015)</a:t>
            </a:r>
          </a:p>
        </p:txBody>
      </p:sp>
      <p:sp>
        <p:nvSpPr>
          <p:cNvPr id="696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1AC4FB4-AC9C-4BBC-AF77-76A197BDBB2A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ru-RU" altLang="ru-RU" sz="1400"/>
          </a:p>
        </p:txBody>
      </p:sp>
      <p:graphicFrame>
        <p:nvGraphicFramePr>
          <p:cNvPr id="4" name="Object 1"/>
          <p:cNvGraphicFramePr>
            <a:graphicFrameLocks noChangeAspect="1"/>
          </p:cNvGraphicFramePr>
          <p:nvPr/>
        </p:nvGraphicFramePr>
        <p:xfrm>
          <a:off x="527050" y="892175"/>
          <a:ext cx="3505200" cy="272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2" name="Уравнение" r:id="rId3" imgW="1181100" imgH="914400" progId="Equation.3">
                  <p:embed/>
                </p:oleObj>
              </mc:Choice>
              <mc:Fallback>
                <p:oleObj name="Уравнение" r:id="rId3" imgW="11811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892175"/>
                        <a:ext cx="3505200" cy="272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4854575" y="1181100"/>
          <a:ext cx="2905125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3" name="Уравнение" r:id="rId5" imgW="1092200" imgH="914400" progId="Equation.3">
                  <p:embed/>
                </p:oleObj>
              </mc:Choice>
              <mc:Fallback>
                <p:oleObj name="Уравнение" r:id="rId5" imgW="1092200" imgH="914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1181100"/>
                        <a:ext cx="2905125" cy="243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3"/>
          <p:cNvSpPr>
            <a:spLocks noChangeArrowheads="1"/>
          </p:cNvSpPr>
          <p:nvPr/>
        </p:nvSpPr>
        <p:spPr bwMode="auto">
          <a:xfrm>
            <a:off x="4451350" y="847725"/>
            <a:ext cx="3409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Замена переменных</a:t>
            </a: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:</a:t>
            </a:r>
            <a:endParaRPr lang="ru-RU" altLang="ru-RU" sz="2400" b="1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311150" y="3741738"/>
            <a:ext cx="7207250" cy="749300"/>
            <a:chOff x="310718" y="3814308"/>
            <a:chExt cx="7207682" cy="749300"/>
          </a:xfrm>
        </p:grpSpPr>
        <p:sp>
          <p:nvSpPr>
            <p:cNvPr id="8" name="Прямоугольник 7"/>
            <p:cNvSpPr/>
            <p:nvPr/>
          </p:nvSpPr>
          <p:spPr bwMode="auto">
            <a:xfrm>
              <a:off x="310718" y="3814308"/>
              <a:ext cx="7207682" cy="749300"/>
            </a:xfrm>
            <a:prstGeom prst="rect">
              <a:avLst/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1" hangingPunct="1"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69647" name="Группа 23"/>
            <p:cNvGrpSpPr>
              <a:grpSpLocks/>
            </p:cNvGrpSpPr>
            <p:nvPr/>
          </p:nvGrpSpPr>
          <p:grpSpPr bwMode="auto">
            <a:xfrm>
              <a:off x="419100" y="3814308"/>
              <a:ext cx="6985000" cy="749300"/>
              <a:chOff x="920304" y="3594555"/>
              <a:chExt cx="6985000" cy="749300"/>
            </a:xfrm>
          </p:grpSpPr>
          <p:graphicFrame>
            <p:nvGraphicFramePr>
              <p:cNvPr id="69648" name="Object 16"/>
              <p:cNvGraphicFramePr>
                <a:graphicFrameLocks noChangeAspect="1"/>
              </p:cNvGraphicFramePr>
              <p:nvPr/>
            </p:nvGraphicFramePr>
            <p:xfrm>
              <a:off x="920304" y="3594555"/>
              <a:ext cx="6985000" cy="749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9654" name="Уравнение" r:id="rId7" imgW="2133600" imgH="228600" progId="Equation.3">
                      <p:embed/>
                    </p:oleObj>
                  </mc:Choice>
                  <mc:Fallback>
                    <p:oleObj name="Уравнение" r:id="rId7" imgW="2133600" imgH="228600" progId="Equation.3">
                      <p:embed/>
                      <p:pic>
                        <p:nvPicPr>
                          <p:cNvPr id="0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20304" y="3594555"/>
                            <a:ext cx="6985000" cy="749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69649" name="Прямая соединительная линия 17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1654628" y="3829050"/>
                <a:ext cx="273050" cy="27305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9650" name="Прямая соединительная линия 21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3604712" y="3814536"/>
                <a:ext cx="273050" cy="27305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69651" name="Прямая соединительная линия 2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6177122" y="3829050"/>
                <a:ext cx="273050" cy="273050"/>
              </a:xfrm>
              <a:prstGeom prst="lin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644900" y="4616450"/>
            <a:ext cx="3889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  <a:cs typeface="Times New Roman" pitchFamily="18" charset="0"/>
              </a:rPr>
              <a:t>Решения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: 010101, 101010</a:t>
            </a:r>
            <a:endParaRPr lang="ru-RU" altLang="ru-RU" sz="1800"/>
          </a:p>
        </p:txBody>
      </p:sp>
      <p:sp>
        <p:nvSpPr>
          <p:cNvPr id="15" name="Прямоугольник 24"/>
          <p:cNvSpPr>
            <a:spLocks noChangeArrowheads="1"/>
          </p:cNvSpPr>
          <p:nvPr/>
        </p:nvSpPr>
        <p:spPr bwMode="auto">
          <a:xfrm>
            <a:off x="369888" y="4618038"/>
            <a:ext cx="3006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«биты чередуются»</a:t>
            </a:r>
            <a:endParaRPr lang="ru-RU" altLang="ru-RU" sz="1800"/>
          </a:p>
        </p:txBody>
      </p:sp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404813" y="5164138"/>
          <a:ext cx="5268912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5" name="Уравнение" r:id="rId9" imgW="1981200" imgH="457200" progId="Equation.3">
                  <p:embed/>
                </p:oleObj>
              </mc:Choice>
              <mc:Fallback>
                <p:oleObj name="Уравнение" r:id="rId9" imgW="19812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5164138"/>
                        <a:ext cx="5268912" cy="1217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Группа 16"/>
          <p:cNvGrpSpPr>
            <a:grpSpLocks/>
          </p:cNvGrpSpPr>
          <p:nvPr/>
        </p:nvGrpSpPr>
        <p:grpSpPr bwMode="auto">
          <a:xfrm>
            <a:off x="5500688" y="5251450"/>
            <a:ext cx="3006725" cy="523875"/>
            <a:chOff x="2990850" y="3548063"/>
            <a:chExt cx="1641198" cy="522566"/>
          </a:xfrm>
        </p:grpSpPr>
        <p:sp>
          <p:nvSpPr>
            <p:cNvPr id="69644" name="Прямоугольник 3"/>
            <p:cNvSpPr>
              <a:spLocks noChangeArrowheads="1"/>
            </p:cNvSpPr>
            <p:nvPr/>
          </p:nvSpPr>
          <p:spPr bwMode="auto">
            <a:xfrm>
              <a:off x="2990850" y="3548063"/>
              <a:ext cx="1393489" cy="5225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>
                  <a:ea typeface="Calibri" pitchFamily="34" charset="0"/>
                  <a:cs typeface="Times New Roman" pitchFamily="18" charset="0"/>
                </a:rPr>
                <a:t>Ответ: 3</a:t>
              </a:r>
              <a:r>
                <a:rPr lang="ru-RU" altLang="ru-RU" sz="2800" baseline="30000">
                  <a:ea typeface="Calibri" pitchFamily="34" charset="0"/>
                  <a:cs typeface="Times New Roman" pitchFamily="18" charset="0"/>
                </a:rPr>
                <a:t>3</a:t>
              </a:r>
              <a:r>
                <a:rPr lang="ru-RU" altLang="ru-RU" sz="2800">
                  <a:ea typeface="Calibri" pitchFamily="34" charset="0"/>
                  <a:cs typeface="Times New Roman" pitchFamily="18" charset="0"/>
                </a:rPr>
                <a:t>+3</a:t>
              </a:r>
              <a:r>
                <a:rPr lang="ru-RU" altLang="ru-RU" sz="2800" baseline="30000">
                  <a:ea typeface="Calibri" pitchFamily="34" charset="0"/>
                  <a:cs typeface="Times New Roman" pitchFamily="18" charset="0"/>
                </a:rPr>
                <a:t>3</a:t>
              </a:r>
              <a:r>
                <a:rPr lang="ru-RU" altLang="ru-RU" sz="2800">
                  <a:ea typeface="Calibri" pitchFamily="34" charset="0"/>
                  <a:cs typeface="Times New Roman" pitchFamily="18" charset="0"/>
                </a:rPr>
                <a:t>= </a:t>
              </a:r>
            </a:p>
          </p:txBody>
        </p:sp>
        <p:sp>
          <p:nvSpPr>
            <p:cNvPr id="69645" name="Прямоугольник 3"/>
            <p:cNvSpPr>
              <a:spLocks noChangeArrowheads="1"/>
            </p:cNvSpPr>
            <p:nvPr/>
          </p:nvSpPr>
          <p:spPr bwMode="auto">
            <a:xfrm>
              <a:off x="4312635" y="3548063"/>
              <a:ext cx="319413" cy="522566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>
                  <a:ea typeface="Calibri" pitchFamily="34" charset="0"/>
                  <a:cs typeface="Times New Roman" pitchFamily="18" charset="0"/>
                </a:rPr>
                <a:t>54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Ещё одна задача (201</a:t>
            </a:r>
            <a:r>
              <a:rPr lang="en-US" altLang="ru-RU" smtClean="0"/>
              <a:t>6</a:t>
            </a:r>
            <a:r>
              <a:rPr lang="ru-RU" altLang="ru-RU" smtClean="0"/>
              <a:t>)</a:t>
            </a:r>
          </a:p>
        </p:txBody>
      </p:sp>
      <p:sp>
        <p:nvSpPr>
          <p:cNvPr id="706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663A80-E8AF-49CA-AA4B-C9C374C931D6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ru-RU" altLang="ru-RU" sz="140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1000" y="871538"/>
            <a:ext cx="8496300" cy="2728912"/>
          </a:xfrm>
          <a:prstGeom prst="roundRect">
            <a:avLst>
              <a:gd name="adj" fmla="val 6477"/>
            </a:avLst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eaLnBrk="1" hangingPunct="1">
              <a:defRPr/>
            </a:pPr>
            <a:endParaRPr lang="ru-RU" sz="2400" dirty="0">
              <a:latin typeface="Arial" charset="0"/>
            </a:endParaRPr>
          </a:p>
        </p:txBody>
      </p:sp>
      <p:graphicFrame>
        <p:nvGraphicFramePr>
          <p:cNvPr id="70661" name="Object 1"/>
          <p:cNvGraphicFramePr>
            <a:graphicFrameLocks noChangeAspect="1"/>
          </p:cNvGraphicFramePr>
          <p:nvPr/>
        </p:nvGraphicFramePr>
        <p:xfrm>
          <a:off x="579438" y="990600"/>
          <a:ext cx="7902575" cy="243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8" name="Формула" r:id="rId3" imgW="2971800" imgH="914400" progId="Equation.3">
                  <p:embed/>
                </p:oleObj>
              </mc:Choice>
              <mc:Fallback>
                <p:oleObj name="Формула" r:id="rId3" imgW="29718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990600"/>
                        <a:ext cx="7902575" cy="243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"/>
          <p:cNvGraphicFramePr>
            <a:graphicFrameLocks noChangeAspect="1"/>
          </p:cNvGraphicFramePr>
          <p:nvPr/>
        </p:nvGraphicFramePr>
        <p:xfrm>
          <a:off x="406400" y="4200525"/>
          <a:ext cx="8612188" cy="182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69" name="Формула" r:id="rId5" imgW="3238500" imgH="685800" progId="Equation.3">
                  <p:embed/>
                </p:oleObj>
              </mc:Choice>
              <mc:Fallback>
                <p:oleObj name="Формула" r:id="rId5" imgW="3238500" imgH="685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4200525"/>
                        <a:ext cx="8612188" cy="182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387350" y="3722688"/>
            <a:ext cx="2767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В другой форме</a:t>
            </a: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:</a:t>
            </a:r>
            <a:endParaRPr lang="ru-RU" altLang="ru-RU" sz="2400" b="1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735763" y="4264025"/>
            <a:ext cx="2246312" cy="911225"/>
            <a:chOff x="433" y="3902"/>
            <a:chExt cx="1415" cy="574"/>
          </a:xfrm>
        </p:grpSpPr>
        <p:sp>
          <p:nvSpPr>
            <p:cNvPr id="16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1121" cy="52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Все нули,</a:t>
              </a:r>
              <a:br>
                <a:rPr lang="ru-RU" sz="2400" dirty="0">
                  <a:latin typeface="Arial" charset="0"/>
                </a:rPr>
              </a:br>
              <a:r>
                <a:rPr lang="ru-RU" sz="2400" dirty="0">
                  <a:latin typeface="Arial" charset="0"/>
                </a:rPr>
                <a:t>  потом 1</a:t>
              </a:r>
              <a:r>
                <a:rPr lang="en-US" sz="2400" dirty="0">
                  <a:latin typeface="Arial" charset="0"/>
                </a:rPr>
                <a:t>!</a:t>
              </a:r>
              <a:endParaRPr lang="ru-RU" sz="2400" dirty="0">
                <a:latin typeface="Arial" charset="0"/>
              </a:endParaRPr>
            </a:p>
          </p:txBody>
        </p:sp>
        <p:sp>
          <p:nvSpPr>
            <p:cNvPr id="7066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9" name="Скругленная прямоугольная выноска 18"/>
          <p:cNvSpPr/>
          <p:nvPr/>
        </p:nvSpPr>
        <p:spPr bwMode="auto">
          <a:xfrm>
            <a:off x="4791075" y="6054725"/>
            <a:ext cx="2343150" cy="511175"/>
          </a:xfrm>
          <a:prstGeom prst="wedgeRoundRectCallout">
            <a:avLst>
              <a:gd name="adj1" fmla="val -20637"/>
              <a:gd name="adj2" fmla="val -86314"/>
              <a:gd name="adj3" fmla="val 16667"/>
            </a:avLst>
          </a:prstGeom>
          <a:solidFill>
            <a:srgbClr val="FFFF9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Ограничения</a:t>
            </a:r>
            <a:endParaRPr lang="ru-RU" dirty="0"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Ещё одна задача (2016)</a:t>
            </a:r>
          </a:p>
        </p:txBody>
      </p:sp>
      <p:sp>
        <p:nvSpPr>
          <p:cNvPr id="7168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6679B-9F96-42D2-A56D-3B1D87F8B1A8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ru-RU" altLang="ru-RU" sz="1400"/>
          </a:p>
        </p:txBody>
      </p:sp>
      <p:graphicFrame>
        <p:nvGraphicFramePr>
          <p:cNvPr id="80898" name="Object 1"/>
          <p:cNvGraphicFramePr>
            <a:graphicFrameLocks noChangeAspect="1"/>
          </p:cNvGraphicFramePr>
          <p:nvPr/>
        </p:nvGraphicFramePr>
        <p:xfrm>
          <a:off x="2632075" y="2789238"/>
          <a:ext cx="43576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3" name="Уравнение" r:id="rId3" imgW="1638300" imgH="228600" progId="Equation.3">
                  <p:embed/>
                </p:oleObj>
              </mc:Choice>
              <mc:Fallback>
                <p:oleObj name="Уравнение" r:id="rId3" imgW="16383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2075" y="2789238"/>
                        <a:ext cx="4357688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685" name="Группа 6"/>
          <p:cNvGrpSpPr>
            <a:grpSpLocks/>
          </p:cNvGrpSpPr>
          <p:nvPr/>
        </p:nvGrpSpPr>
        <p:grpSpPr bwMode="auto">
          <a:xfrm>
            <a:off x="415925" y="730250"/>
            <a:ext cx="2038350" cy="2170113"/>
            <a:chOff x="415925" y="730578"/>
            <a:chExt cx="2038350" cy="2169567"/>
          </a:xfrm>
        </p:grpSpPr>
        <p:sp>
          <p:nvSpPr>
            <p:cNvPr id="71711" name="Прямоугольник 4"/>
            <p:cNvSpPr>
              <a:spLocks noChangeArrowheads="1"/>
            </p:cNvSpPr>
            <p:nvPr/>
          </p:nvSpPr>
          <p:spPr bwMode="auto">
            <a:xfrm>
              <a:off x="415925" y="1084263"/>
              <a:ext cx="2038350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514350" indent="-5143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Courier New" pitchFamily="49" charset="0"/>
                  <a:cs typeface="Courier New" pitchFamily="49" charset="0"/>
                </a:rPr>
                <a:t>00000000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Courier New" pitchFamily="49" charset="0"/>
                  <a:cs typeface="Courier New" pitchFamily="49" charset="0"/>
                </a:rPr>
                <a:t>00000001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Courier New" pitchFamily="49" charset="0"/>
                  <a:cs typeface="Courier New" pitchFamily="49" charset="0"/>
                </a:rPr>
                <a:t>  ...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Courier New" pitchFamily="49" charset="0"/>
                  <a:cs typeface="Courier New" pitchFamily="49" charset="0"/>
                </a:rPr>
                <a:t>11111111</a:t>
              </a:r>
              <a:endParaRPr lang="ru-RU" altLang="ru-RU" sz="2800" b="1">
                <a:latin typeface="Courier New" pitchFamily="49" charset="0"/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71712" name="Прямоугольник 5"/>
            <p:cNvSpPr>
              <a:spLocks noChangeArrowheads="1"/>
            </p:cNvSpPr>
            <p:nvPr/>
          </p:nvSpPr>
          <p:spPr bwMode="auto">
            <a:xfrm>
              <a:off x="1235366" y="730578"/>
              <a:ext cx="3994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 b="1">
                  <a:solidFill>
                    <a:srgbClr val="0000CC"/>
                  </a:solidFill>
                  <a:latin typeface="Courier New" pitchFamily="49" charset="0"/>
                  <a:cs typeface="Courier New" pitchFamily="49" charset="0"/>
                </a:rPr>
                <a:t>X</a:t>
              </a:r>
              <a:endParaRPr lang="ru-RU" altLang="ru-RU" sz="1800">
                <a:solidFill>
                  <a:srgbClr val="0000CC"/>
                </a:solidFill>
              </a:endParaRPr>
            </a:p>
          </p:txBody>
        </p:sp>
      </p:grpSp>
      <p:grpSp>
        <p:nvGrpSpPr>
          <p:cNvPr id="71686" name="Группа 7"/>
          <p:cNvGrpSpPr>
            <a:grpSpLocks/>
          </p:cNvGrpSpPr>
          <p:nvPr/>
        </p:nvGrpSpPr>
        <p:grpSpPr bwMode="auto">
          <a:xfrm>
            <a:off x="5707063" y="730250"/>
            <a:ext cx="2038350" cy="2170113"/>
            <a:chOff x="415925" y="730578"/>
            <a:chExt cx="2038350" cy="2169567"/>
          </a:xfrm>
        </p:grpSpPr>
        <p:sp>
          <p:nvSpPr>
            <p:cNvPr id="71709" name="Прямоугольник 8"/>
            <p:cNvSpPr>
              <a:spLocks noChangeArrowheads="1"/>
            </p:cNvSpPr>
            <p:nvPr/>
          </p:nvSpPr>
          <p:spPr bwMode="auto">
            <a:xfrm>
              <a:off x="415925" y="1084263"/>
              <a:ext cx="2038350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514350" indent="-5143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Courier New" pitchFamily="49" charset="0"/>
                  <a:cs typeface="Courier New" pitchFamily="49" charset="0"/>
                </a:rPr>
                <a:t>00000000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Courier New" pitchFamily="49" charset="0"/>
                  <a:cs typeface="Courier New" pitchFamily="49" charset="0"/>
                </a:rPr>
                <a:t>00000001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Courier New" pitchFamily="49" charset="0"/>
                  <a:cs typeface="Courier New" pitchFamily="49" charset="0"/>
                </a:rPr>
                <a:t>  ...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 b="1">
                  <a:latin typeface="Courier New" pitchFamily="49" charset="0"/>
                  <a:cs typeface="Courier New" pitchFamily="49" charset="0"/>
                </a:rPr>
                <a:t>11111111</a:t>
              </a:r>
              <a:endParaRPr lang="ru-RU" altLang="ru-RU" sz="2800" b="1">
                <a:latin typeface="Courier New" pitchFamily="49" charset="0"/>
                <a:ea typeface="Calibri" pitchFamily="34" charset="0"/>
                <a:cs typeface="Courier New" pitchFamily="49" charset="0"/>
              </a:endParaRPr>
            </a:p>
          </p:txBody>
        </p:sp>
        <p:sp>
          <p:nvSpPr>
            <p:cNvPr id="71710" name="Прямоугольник 9"/>
            <p:cNvSpPr>
              <a:spLocks noChangeArrowheads="1"/>
            </p:cNvSpPr>
            <p:nvPr/>
          </p:nvSpPr>
          <p:spPr bwMode="auto">
            <a:xfrm>
              <a:off x="1235366" y="730578"/>
              <a:ext cx="39946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ru-RU" sz="2800" b="1">
                  <a:solidFill>
                    <a:srgbClr val="0000CC"/>
                  </a:solidFill>
                  <a:latin typeface="Courier New" pitchFamily="49" charset="0"/>
                  <a:cs typeface="Courier New" pitchFamily="49" charset="0"/>
                </a:rPr>
                <a:t>Y</a:t>
              </a:r>
              <a:endParaRPr lang="ru-RU" altLang="ru-RU" sz="1800">
                <a:solidFill>
                  <a:srgbClr val="0000CC"/>
                </a:solidFill>
              </a:endParaRPr>
            </a:p>
          </p:txBody>
        </p:sp>
      </p:grp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2487613" y="1406525"/>
            <a:ext cx="3078162" cy="663575"/>
            <a:chOff x="433" y="3902"/>
            <a:chExt cx="1939" cy="418"/>
          </a:xfrm>
        </p:grpSpPr>
        <p:sp>
          <p:nvSpPr>
            <p:cNvPr id="12" name="Text Box 56"/>
            <p:cNvSpPr txBox="1">
              <a:spLocks noChangeArrowheads="1"/>
            </p:cNvSpPr>
            <p:nvPr/>
          </p:nvSpPr>
          <p:spPr bwMode="auto">
            <a:xfrm>
              <a:off x="727" y="3953"/>
              <a:ext cx="1645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charset="0"/>
                </a:rPr>
                <a:t>  Как стыкуются?</a:t>
              </a:r>
            </a:p>
          </p:txBody>
        </p:sp>
        <p:sp>
          <p:nvSpPr>
            <p:cNvPr id="71708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4" name="Прямоугольник 3"/>
          <p:cNvSpPr>
            <a:spLocks noChangeArrowheads="1"/>
          </p:cNvSpPr>
          <p:nvPr/>
        </p:nvSpPr>
        <p:spPr bwMode="auto">
          <a:xfrm>
            <a:off x="387350" y="2865438"/>
            <a:ext cx="2284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Ограничение</a:t>
            </a:r>
            <a:r>
              <a:rPr lang="en-US" altLang="ru-RU" sz="2400" b="1">
                <a:solidFill>
                  <a:srgbClr val="000099"/>
                </a:solidFill>
                <a:ea typeface="Calibri" pitchFamily="34" charset="0"/>
                <a:cs typeface="Times New Roman" pitchFamily="18" charset="0"/>
              </a:rPr>
              <a:t>:</a:t>
            </a:r>
            <a:endParaRPr lang="ru-RU" altLang="ru-RU" sz="2400" b="1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3"/>
          <p:cNvSpPr>
            <a:spLocks noChangeArrowheads="1"/>
          </p:cNvSpPr>
          <p:nvPr/>
        </p:nvSpPr>
        <p:spPr bwMode="auto">
          <a:xfrm>
            <a:off x="387350" y="3341688"/>
            <a:ext cx="20002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Запрещено</a:t>
            </a:r>
            <a:r>
              <a:rPr lang="en-US" altLang="ru-RU" sz="24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:</a:t>
            </a:r>
            <a:endParaRPr lang="ru-RU" altLang="ru-RU" sz="24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11" name="Группа 17"/>
          <p:cNvGrpSpPr>
            <a:grpSpLocks/>
          </p:cNvGrpSpPr>
          <p:nvPr/>
        </p:nvGrpSpPr>
        <p:grpSpPr bwMode="auto">
          <a:xfrm>
            <a:off x="2732088" y="3265488"/>
            <a:ext cx="3548062" cy="609600"/>
            <a:chOff x="2499859" y="3217863"/>
            <a:chExt cx="3548062" cy="609600"/>
          </a:xfrm>
        </p:grpSpPr>
        <p:graphicFrame>
          <p:nvGraphicFramePr>
            <p:cNvPr id="71705" name="Object 1"/>
            <p:cNvGraphicFramePr>
              <a:graphicFrameLocks noChangeAspect="1"/>
            </p:cNvGraphicFramePr>
            <p:nvPr/>
          </p:nvGraphicFramePr>
          <p:xfrm>
            <a:off x="2499859" y="3217863"/>
            <a:ext cx="3548062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14" name="Уравнение" r:id="rId5" imgW="1333500" imgH="228600" progId="Equation.3">
                    <p:embed/>
                  </p:oleObj>
                </mc:Choice>
                <mc:Fallback>
                  <p:oleObj name="Уравнение" r:id="rId5" imgW="1333500" imgH="2286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9859" y="3217863"/>
                          <a:ext cx="3548062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06" name="Полилиния 16"/>
            <p:cNvSpPr>
              <a:spLocks/>
            </p:cNvSpPr>
            <p:nvPr/>
          </p:nvSpPr>
          <p:spPr bwMode="auto">
            <a:xfrm>
              <a:off x="5145768" y="3381375"/>
              <a:ext cx="200025" cy="285750"/>
            </a:xfrm>
            <a:custGeom>
              <a:avLst/>
              <a:gdLst>
                <a:gd name="T0" fmla="*/ 0 w 200025"/>
                <a:gd name="T1" fmla="*/ 285750 h 285750"/>
                <a:gd name="T2" fmla="*/ 200025 w 200025"/>
                <a:gd name="T3" fmla="*/ 0 h 28575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00025" h="285750">
                  <a:moveTo>
                    <a:pt x="0" y="285750"/>
                  </a:moveTo>
                  <a:lnTo>
                    <a:pt x="200025" y="0"/>
                  </a:ln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894013" y="3721100"/>
            <a:ext cx="9239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(</a:t>
            </a:r>
            <a:r>
              <a:rPr lang="ru-RU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0</a:t>
            </a:r>
            <a:r>
              <a:rPr lang="en-US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,</a:t>
            </a:r>
            <a:r>
              <a:rPr lang="ru-RU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0</a:t>
            </a:r>
            <a:r>
              <a:rPr lang="en-US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)</a:t>
            </a:r>
            <a:endParaRPr lang="ru-RU" dirty="0"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370388" y="3911600"/>
            <a:ext cx="2474912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(</a:t>
            </a:r>
            <a:r>
              <a:rPr lang="ru-RU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1</a:t>
            </a:r>
            <a:r>
              <a:rPr lang="en-US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,</a:t>
            </a:r>
            <a:r>
              <a:rPr lang="ru-RU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0</a:t>
            </a:r>
            <a:r>
              <a:rPr lang="en-US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)</a:t>
            </a:r>
            <a:r>
              <a:rPr lang="ru-RU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или (</a:t>
            </a:r>
            <a:r>
              <a:rPr lang="ru-RU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0,1)</a:t>
            </a:r>
            <a:endParaRPr lang="ru-RU" dirty="0">
              <a:latin typeface="+mn-lt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487363" y="4789488"/>
            <a:ext cx="23320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X=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11111111</a:t>
            </a:r>
            <a:endParaRPr lang="ru-RU" altLang="ru-RU" sz="2800" b="1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24" name="Прямоугольник 24"/>
          <p:cNvSpPr>
            <a:spLocks noChangeArrowheads="1"/>
          </p:cNvSpPr>
          <p:nvPr/>
        </p:nvSpPr>
        <p:spPr bwMode="auto">
          <a:xfrm>
            <a:off x="2817813" y="4810125"/>
            <a:ext cx="5284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стыкуется со всеми! (</a:t>
            </a:r>
            <a:r>
              <a:rPr lang="en-US" altLang="ru-RU" sz="2400">
                <a:solidFill>
                  <a:srgbClr val="0000CC"/>
                </a:solidFill>
                <a:cs typeface="Times New Roman" pitchFamily="18" charset="0"/>
              </a:rPr>
              <a:t>N+1 </a:t>
            </a:r>
            <a:r>
              <a:rPr lang="ru-RU" altLang="ru-RU" sz="2400">
                <a:solidFill>
                  <a:srgbClr val="0000CC"/>
                </a:solidFill>
                <a:cs typeface="Times New Roman" pitchFamily="18" charset="0"/>
              </a:rPr>
              <a:t>решений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ru-RU" altLang="ru-RU" sz="1800"/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493713" y="5210175"/>
            <a:ext cx="75184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остальные – только с равными и с 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Y=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11111111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! </a:t>
            </a:r>
            <a: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altLang="ru-RU" sz="2400">
                <a:solidFill>
                  <a:srgbClr val="000000"/>
                </a:solidFill>
                <a:cs typeface="Times New Roman" pitchFamily="18" charset="0"/>
              </a:rPr>
            </a:b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ru-RU" altLang="ru-RU" sz="2400">
                <a:solidFill>
                  <a:srgbClr val="0000CC"/>
                </a:solidFill>
                <a:cs typeface="Times New Roman" pitchFamily="18" charset="0"/>
              </a:rPr>
              <a:t>+2</a:t>
            </a:r>
            <a:r>
              <a:rPr lang="en-US" altLang="ru-RU" sz="2400">
                <a:solidFill>
                  <a:srgbClr val="0000CC"/>
                </a:solidFill>
                <a:cs typeface="Times New Roman" pitchFamily="18" charset="0"/>
              </a:rPr>
              <a:t>N </a:t>
            </a:r>
            <a:r>
              <a:rPr lang="ru-RU" altLang="ru-RU" sz="2400">
                <a:solidFill>
                  <a:srgbClr val="0000CC"/>
                </a:solidFill>
                <a:cs typeface="Times New Roman" pitchFamily="18" charset="0"/>
              </a:rPr>
              <a:t>решений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ru-RU" altLang="ru-RU" sz="1800"/>
          </a:p>
        </p:txBody>
      </p:sp>
      <p:grpSp>
        <p:nvGrpSpPr>
          <p:cNvPr id="18" name="Группа 16"/>
          <p:cNvGrpSpPr>
            <a:grpSpLocks/>
          </p:cNvGrpSpPr>
          <p:nvPr/>
        </p:nvGrpSpPr>
        <p:grpSpPr bwMode="auto">
          <a:xfrm>
            <a:off x="3014663" y="5767388"/>
            <a:ext cx="3006725" cy="523875"/>
            <a:chOff x="2990850" y="3548063"/>
            <a:chExt cx="1641333" cy="521915"/>
          </a:xfrm>
        </p:grpSpPr>
        <p:sp>
          <p:nvSpPr>
            <p:cNvPr id="71703" name="Прямоугольник 3"/>
            <p:cNvSpPr>
              <a:spLocks noChangeArrowheads="1"/>
            </p:cNvSpPr>
            <p:nvPr/>
          </p:nvSpPr>
          <p:spPr bwMode="auto">
            <a:xfrm>
              <a:off x="2990850" y="3548063"/>
              <a:ext cx="1412439" cy="521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>
                  <a:ea typeface="Calibri" pitchFamily="34" charset="0"/>
                  <a:cs typeface="Times New Roman" pitchFamily="18" charset="0"/>
                </a:rPr>
                <a:t>Ответ: 3·</a:t>
              </a:r>
              <a:r>
                <a:rPr lang="en-US" altLang="ru-RU" sz="2800">
                  <a:ea typeface="Calibri" pitchFamily="34" charset="0"/>
                  <a:cs typeface="Times New Roman" pitchFamily="18" charset="0"/>
                </a:rPr>
                <a:t>8+1</a:t>
              </a:r>
              <a:r>
                <a:rPr lang="ru-RU" altLang="ru-RU" sz="2800">
                  <a:ea typeface="Calibri" pitchFamily="34" charset="0"/>
                  <a:cs typeface="Times New Roman" pitchFamily="18" charset="0"/>
                </a:rPr>
                <a:t>= </a:t>
              </a:r>
            </a:p>
          </p:txBody>
        </p:sp>
        <p:sp>
          <p:nvSpPr>
            <p:cNvPr id="71704" name="Прямоугольник 3"/>
            <p:cNvSpPr>
              <a:spLocks noChangeArrowheads="1"/>
            </p:cNvSpPr>
            <p:nvPr/>
          </p:nvSpPr>
          <p:spPr bwMode="auto">
            <a:xfrm>
              <a:off x="4312637" y="3548065"/>
              <a:ext cx="319546" cy="521913"/>
            </a:xfrm>
            <a:prstGeom prst="rect">
              <a:avLst/>
            </a:prstGeom>
            <a:solidFill>
              <a:srgbClr val="66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800">
                  <a:ea typeface="Calibri" pitchFamily="34" charset="0"/>
                  <a:cs typeface="Times New Roman" pitchFamily="18" charset="0"/>
                </a:rPr>
                <a:t>25</a:t>
              </a:r>
              <a:endParaRPr lang="ru-RU" altLang="ru-RU" sz="2800">
                <a:ea typeface="Calibri" pitchFamily="34" charset="0"/>
                <a:cs typeface="Times New Roman" pitchFamily="18" charset="0"/>
              </a:endParaRPr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2894013" y="4143375"/>
            <a:ext cx="9239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(</a:t>
            </a:r>
            <a:r>
              <a:rPr lang="ru-RU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1</a:t>
            </a:r>
            <a:r>
              <a:rPr lang="en-US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,</a:t>
            </a:r>
            <a:r>
              <a:rPr lang="ru-RU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1</a:t>
            </a:r>
            <a:r>
              <a:rPr lang="en-US" altLang="ru-RU" sz="2800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)</a:t>
            </a:r>
            <a:endParaRPr lang="ru-RU" dirty="0">
              <a:latin typeface="+mn-lt"/>
            </a:endParaRPr>
          </a:p>
        </p:txBody>
      </p:sp>
      <p:sp>
        <p:nvSpPr>
          <p:cNvPr id="32" name="Скругленная прямоугольная выноска 31"/>
          <p:cNvSpPr/>
          <p:nvPr/>
        </p:nvSpPr>
        <p:spPr bwMode="auto">
          <a:xfrm>
            <a:off x="355600" y="3906838"/>
            <a:ext cx="2246313" cy="511175"/>
          </a:xfrm>
          <a:prstGeom prst="wedgeRoundRectCallout">
            <a:avLst>
              <a:gd name="adj1" fmla="val 78942"/>
              <a:gd name="adj2" fmla="val 52938"/>
              <a:gd name="adj3" fmla="val 16667"/>
            </a:avLst>
          </a:prstGeom>
          <a:solidFill>
            <a:srgbClr val="D1D1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Получим </a:t>
            </a:r>
            <a:r>
              <a:rPr lang="ru-RU" sz="2400" dirty="0">
                <a:latin typeface="+mn-lt"/>
                <a:cs typeface="Courier New" pitchFamily="49" charset="0"/>
              </a:rPr>
              <a:t>10!</a:t>
            </a:r>
            <a:endParaRPr lang="ru-RU" dirty="0">
              <a:latin typeface="+mn-lt"/>
              <a:cs typeface="Courier New" pitchFamily="49" charset="0"/>
            </a:endParaRPr>
          </a:p>
        </p:txBody>
      </p:sp>
      <p:sp>
        <p:nvSpPr>
          <p:cNvPr id="33" name="Умножение 32"/>
          <p:cNvSpPr/>
          <p:nvPr/>
        </p:nvSpPr>
        <p:spPr bwMode="auto">
          <a:xfrm>
            <a:off x="1809750" y="3867150"/>
            <a:ext cx="644525" cy="644525"/>
          </a:xfrm>
          <a:prstGeom prst="mathMultiply">
            <a:avLst>
              <a:gd name="adj1" fmla="val 11106"/>
            </a:avLst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34" name="Прямоугольник 3"/>
          <p:cNvSpPr>
            <a:spLocks noChangeArrowheads="1"/>
          </p:cNvSpPr>
          <p:nvPr/>
        </p:nvSpPr>
        <p:spPr bwMode="auto">
          <a:xfrm>
            <a:off x="4076700" y="3311525"/>
            <a:ext cx="3730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и</a:t>
            </a: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2911475" y="4419600"/>
            <a:ext cx="906463" cy="0"/>
          </a:xfrm>
          <a:custGeom>
            <a:avLst/>
            <a:gdLst>
              <a:gd name="T0" fmla="*/ 0 w 2987040"/>
              <a:gd name="T1" fmla="*/ 0 h 7620"/>
              <a:gd name="T2" fmla="*/ 275273 w 2987040"/>
              <a:gd name="T3" fmla="*/ 0 h 76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987040" h="7620">
                <a:moveTo>
                  <a:pt x="0" y="0"/>
                </a:moveTo>
                <a:lnTo>
                  <a:pt x="2987040" y="7620"/>
                </a:lnTo>
              </a:path>
            </a:pathLst>
          </a:cu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8" name="Скругленная прямоугольная выноска 37"/>
          <p:cNvSpPr/>
          <p:nvPr/>
        </p:nvSpPr>
        <p:spPr bwMode="auto">
          <a:xfrm>
            <a:off x="6989763" y="3419475"/>
            <a:ext cx="2028825" cy="919163"/>
          </a:xfrm>
          <a:prstGeom prst="wedgeRoundRectCallout">
            <a:avLst>
              <a:gd name="adj1" fmla="val -63816"/>
              <a:gd name="adj2" fmla="val 19627"/>
              <a:gd name="adj3" fmla="val 16667"/>
            </a:avLst>
          </a:prstGeom>
          <a:solidFill>
            <a:srgbClr val="D1D1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>
                <a:latin typeface="+mn-lt"/>
                <a:cs typeface="Courier New" pitchFamily="49" charset="0"/>
              </a:rPr>
              <a:t>Если есть 0, то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X=Y</a:t>
            </a:r>
            <a:r>
              <a:rPr lang="ru-RU" sz="2400" dirty="0">
                <a:latin typeface="+mn-lt"/>
                <a:cs typeface="Courier New" pitchFamily="49" charset="0"/>
              </a:rPr>
              <a:t>!</a:t>
            </a:r>
            <a:endParaRPr lang="ru-RU" dirty="0">
              <a:latin typeface="+mn-lt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9" grpId="0"/>
      <p:bldP spid="21" grpId="0"/>
      <p:bldP spid="23" grpId="0"/>
      <p:bldP spid="24" grpId="0"/>
      <p:bldP spid="25" grpId="0"/>
      <p:bldP spid="30" grpId="0"/>
      <p:bldP spid="32" grpId="0" animBg="1"/>
      <p:bldP spid="34" grpId="0"/>
      <p:bldP spid="5" grpId="0" animBg="1"/>
      <p:bldP spid="3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Основные шаги решения</a:t>
            </a:r>
          </a:p>
        </p:txBody>
      </p:sp>
      <p:sp>
        <p:nvSpPr>
          <p:cNvPr id="727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994D920-7201-4F3D-A4F1-134F1FB2D9AC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ru-RU" altLang="ru-RU" sz="140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81000" y="814388"/>
            <a:ext cx="8458200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упрощение уравнений с помощью эквивалентных преобразований</a:t>
            </a:r>
          </a:p>
          <a:p>
            <a:pPr eaLnBrk="1" hangingPunct="1">
              <a:spcBef>
                <a:spcPts val="60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замена переменных (если возможно)</a:t>
            </a:r>
          </a:p>
          <a:p>
            <a:pPr eaLnBrk="1" hangingPunct="1">
              <a:spcBef>
                <a:spcPts val="60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исследование структуры всех решений («голова+хвост»)</a:t>
            </a:r>
          </a:p>
          <a:p>
            <a:pPr eaLnBrk="1" hangingPunct="1">
              <a:spcBef>
                <a:spcPts val="60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подсчёт количества решений по формулам комбинаторики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Как можно рассказать детям?</a:t>
            </a:r>
          </a:p>
        </p:txBody>
      </p:sp>
      <p:sp>
        <p:nvSpPr>
          <p:cNvPr id="7475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B8AD52-95C5-4D24-82E7-FBE915891DBA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ru-RU" altLang="ru-RU" sz="140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81000" y="901700"/>
            <a:ext cx="8458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220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ts val="220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ts val="2200"/>
              </a:spcBef>
              <a:buFontTx/>
              <a:buAutoNum type="arabicParenR"/>
            </a:pP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 alt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ts val="220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ts val="220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ts val="220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ts val="2200"/>
              </a:spcBef>
              <a:buFontTx/>
              <a:buAutoNum type="arabicParenR"/>
            </a:pP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 altLang="ru-RU" sz="280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884238" y="3706813"/>
          <a:ext cx="58451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8" name="Уравнение" r:id="rId3" imgW="2197100" imgH="228600" progId="Equation.3">
                  <p:embed/>
                </p:oleObj>
              </mc:Choice>
              <mc:Fallback>
                <p:oleObj name="Уравнение" r:id="rId3" imgW="21971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3706813"/>
                        <a:ext cx="58451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884238" y="830263"/>
          <a:ext cx="39195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9" name="Уравнение" r:id="rId5" imgW="1473200" imgH="228600" progId="Equation.3">
                  <p:embed/>
                </p:oleObj>
              </mc:Choice>
              <mc:Fallback>
                <p:oleObj name="Уравнение" r:id="rId5" imgW="14732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830263"/>
                        <a:ext cx="39195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884238" y="1549400"/>
          <a:ext cx="32099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0" name="Уравнение" r:id="rId7" imgW="1206500" imgH="228600" progId="Equation.3">
                  <p:embed/>
                </p:oleObj>
              </mc:Choice>
              <mc:Fallback>
                <p:oleObj name="Уравнение" r:id="rId7" imgW="12065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1549400"/>
                        <a:ext cx="32099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917575" y="2268538"/>
          <a:ext cx="35464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1" name="Формула" r:id="rId9" imgW="1333500" imgH="228600" progId="Equation.3">
                  <p:embed/>
                </p:oleObj>
              </mc:Choice>
              <mc:Fallback>
                <p:oleObj name="Формула" r:id="rId9" imgW="13335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2268538"/>
                        <a:ext cx="35464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"/>
          <p:cNvGraphicFramePr>
            <a:graphicFrameLocks noChangeAspect="1"/>
          </p:cNvGraphicFramePr>
          <p:nvPr/>
        </p:nvGraphicFramePr>
        <p:xfrm>
          <a:off x="898525" y="2987675"/>
          <a:ext cx="36131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2" name="Формула" r:id="rId11" imgW="1358900" imgH="228600" progId="Equation.3">
                  <p:embed/>
                </p:oleObj>
              </mc:Choice>
              <mc:Fallback>
                <p:oleObj name="Формула" r:id="rId11" imgW="13589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8525" y="2987675"/>
                        <a:ext cx="36131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884238" y="5145088"/>
          <a:ext cx="63515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3" name="Уравнение" r:id="rId13" imgW="2387600" imgH="228600" progId="Equation.3">
                  <p:embed/>
                </p:oleObj>
              </mc:Choice>
              <mc:Fallback>
                <p:oleObj name="Уравнение" r:id="rId13" imgW="23876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5145088"/>
                        <a:ext cx="63515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4"/>
          <p:cNvGrpSpPr>
            <a:grpSpLocks/>
          </p:cNvGrpSpPr>
          <p:nvPr/>
        </p:nvGrpSpPr>
        <p:grpSpPr bwMode="auto">
          <a:xfrm>
            <a:off x="884238" y="4425950"/>
            <a:ext cx="5845175" cy="609600"/>
            <a:chOff x="884021" y="3781752"/>
            <a:chExt cx="5845175" cy="609600"/>
          </a:xfrm>
        </p:grpSpPr>
        <p:graphicFrame>
          <p:nvGraphicFramePr>
            <p:cNvPr id="74764" name="Object 1"/>
            <p:cNvGraphicFramePr>
              <a:graphicFrameLocks noChangeAspect="1"/>
            </p:cNvGraphicFramePr>
            <p:nvPr/>
          </p:nvGraphicFramePr>
          <p:xfrm>
            <a:off x="884021" y="3781752"/>
            <a:ext cx="5845175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74" name="Уравнение" r:id="rId15" imgW="2197100" imgH="228600" progId="Equation.3">
                    <p:embed/>
                  </p:oleObj>
                </mc:Choice>
                <mc:Fallback>
                  <p:oleObj name="Уравнение" r:id="rId15" imgW="2197100" imgH="2286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021" y="3781752"/>
                          <a:ext cx="5845175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765" name="Полилиния 11"/>
            <p:cNvSpPr>
              <a:spLocks/>
            </p:cNvSpPr>
            <p:nvPr/>
          </p:nvSpPr>
          <p:spPr bwMode="auto">
            <a:xfrm>
              <a:off x="1494971" y="3911513"/>
              <a:ext cx="232229" cy="348343"/>
            </a:xfrm>
            <a:custGeom>
              <a:avLst/>
              <a:gdLst>
                <a:gd name="T0" fmla="*/ 0 w 232229"/>
                <a:gd name="T1" fmla="*/ 348343 h 348343"/>
                <a:gd name="T2" fmla="*/ 232229 w 232229"/>
                <a:gd name="T3" fmla="*/ 0 h 348343"/>
                <a:gd name="T4" fmla="*/ 0 60000 65536"/>
                <a:gd name="T5" fmla="*/ 0 60000 65536"/>
                <a:gd name="T6" fmla="*/ 0 w 232229"/>
                <a:gd name="T7" fmla="*/ 0 h 348343"/>
                <a:gd name="T8" fmla="*/ 232229 w 232229"/>
                <a:gd name="T9" fmla="*/ 348343 h 3483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2229" h="348343">
                  <a:moveTo>
                    <a:pt x="0" y="348343"/>
                  </a:moveTo>
                  <a:lnTo>
                    <a:pt x="232229" y="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66" name="Полилиния 12"/>
            <p:cNvSpPr>
              <a:spLocks/>
            </p:cNvSpPr>
            <p:nvPr/>
          </p:nvSpPr>
          <p:spPr bwMode="auto">
            <a:xfrm>
              <a:off x="3101546" y="3911513"/>
              <a:ext cx="232229" cy="348343"/>
            </a:xfrm>
            <a:custGeom>
              <a:avLst/>
              <a:gdLst>
                <a:gd name="T0" fmla="*/ 0 w 232229"/>
                <a:gd name="T1" fmla="*/ 348343 h 348343"/>
                <a:gd name="T2" fmla="*/ 232229 w 232229"/>
                <a:gd name="T3" fmla="*/ 0 h 348343"/>
                <a:gd name="T4" fmla="*/ 0 60000 65536"/>
                <a:gd name="T5" fmla="*/ 0 60000 65536"/>
                <a:gd name="T6" fmla="*/ 0 w 232229"/>
                <a:gd name="T7" fmla="*/ 0 h 348343"/>
                <a:gd name="T8" fmla="*/ 232229 w 232229"/>
                <a:gd name="T9" fmla="*/ 348343 h 3483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2229" h="348343">
                  <a:moveTo>
                    <a:pt x="0" y="348343"/>
                  </a:moveTo>
                  <a:lnTo>
                    <a:pt x="232229" y="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4767" name="Полилиния 13"/>
            <p:cNvSpPr>
              <a:spLocks/>
            </p:cNvSpPr>
            <p:nvPr/>
          </p:nvSpPr>
          <p:spPr bwMode="auto">
            <a:xfrm>
              <a:off x="5225431" y="3911513"/>
              <a:ext cx="232229" cy="348343"/>
            </a:xfrm>
            <a:custGeom>
              <a:avLst/>
              <a:gdLst>
                <a:gd name="T0" fmla="*/ 0 w 232229"/>
                <a:gd name="T1" fmla="*/ 348343 h 348343"/>
                <a:gd name="T2" fmla="*/ 232229 w 232229"/>
                <a:gd name="T3" fmla="*/ 0 h 348343"/>
                <a:gd name="T4" fmla="*/ 0 60000 65536"/>
                <a:gd name="T5" fmla="*/ 0 60000 65536"/>
                <a:gd name="T6" fmla="*/ 0 w 232229"/>
                <a:gd name="T7" fmla="*/ 0 h 348343"/>
                <a:gd name="T8" fmla="*/ 232229 w 232229"/>
                <a:gd name="T9" fmla="*/ 348343 h 3483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2229" h="348343">
                  <a:moveTo>
                    <a:pt x="0" y="348343"/>
                  </a:moveTo>
                  <a:lnTo>
                    <a:pt x="232229" y="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Аналогии с алгеброй</a:t>
            </a:r>
          </a:p>
        </p:txBody>
      </p:sp>
      <p:sp>
        <p:nvSpPr>
          <p:cNvPr id="1126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719860-21A5-4E59-9343-8E302C6AD025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19100" y="939800"/>
            <a:ext cx="3860800" cy="48260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Arial" charset="0"/>
              </a:rPr>
              <a:t>Алгебра</a:t>
            </a: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4838700" y="939800"/>
            <a:ext cx="3860800" cy="482600"/>
          </a:xfrm>
          <a:prstGeom prst="rect">
            <a:avLst/>
          </a:prstGeom>
          <a:solidFill>
            <a:srgbClr val="FFCC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2400" dirty="0">
                <a:latin typeface="Arial" charset="0"/>
              </a:rPr>
              <a:t>Логика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19100" y="2781300"/>
            <a:ext cx="42672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ru-RU" sz="2400" i="1" dirty="0">
                <a:latin typeface="Arial" charset="0"/>
              </a:rPr>
              <a:t>Элементарные уравнения</a:t>
            </a:r>
            <a:r>
              <a:rPr lang="ru-RU" sz="2400" dirty="0">
                <a:latin typeface="Arial" charset="0"/>
              </a:rPr>
              <a:t>: линейные, квадратные.</a:t>
            </a: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864100" y="2781300"/>
            <a:ext cx="3898900" cy="914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latin typeface="Arial" charset="0"/>
              </a:rPr>
              <a:t>Элементарные уравнения</a:t>
            </a:r>
            <a:r>
              <a:rPr lang="en-US" sz="2400" dirty="0">
                <a:latin typeface="Arial" charset="0"/>
              </a:rPr>
              <a:t> </a:t>
            </a:r>
            <a:r>
              <a:rPr lang="ru-RU" sz="2400" dirty="0">
                <a:latin typeface="Arial" charset="0"/>
              </a:rPr>
              <a:t>не выделяются.</a:t>
            </a:r>
          </a:p>
        </p:txBody>
      </p:sp>
      <p:sp>
        <p:nvSpPr>
          <p:cNvPr id="28680" name="Прямоугольник 8"/>
          <p:cNvSpPr>
            <a:spLocks noChangeArrowheads="1"/>
          </p:cNvSpPr>
          <p:nvPr/>
        </p:nvSpPr>
        <p:spPr bwMode="auto">
          <a:xfrm>
            <a:off x="419100" y="3733800"/>
            <a:ext cx="42672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Методы преобразования</a:t>
            </a:r>
            <a:r>
              <a:rPr lang="ru-RU" altLang="ru-RU" sz="2400"/>
              <a:t>: законы сложения и умножения, формулы сокращенного умножения, свойства степеней.</a:t>
            </a:r>
          </a:p>
        </p:txBody>
      </p:sp>
      <p:sp>
        <p:nvSpPr>
          <p:cNvPr id="28681" name="Прямоугольник 9"/>
          <p:cNvSpPr>
            <a:spLocks noChangeArrowheads="1"/>
          </p:cNvSpPr>
          <p:nvPr/>
        </p:nvSpPr>
        <p:spPr bwMode="auto">
          <a:xfrm>
            <a:off x="4787900" y="3733800"/>
            <a:ext cx="4076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/>
              <a:t>Методы преобразования</a:t>
            </a:r>
            <a:r>
              <a:rPr lang="ru-RU" altLang="ru-RU" sz="2400"/>
              <a:t>: законы логики (см. далее).</a:t>
            </a:r>
          </a:p>
        </p:txBody>
      </p:sp>
      <p:sp>
        <p:nvSpPr>
          <p:cNvPr id="28682" name="Прямоугольник 10"/>
          <p:cNvSpPr>
            <a:spLocks noChangeArrowheads="1"/>
          </p:cNvSpPr>
          <p:nvPr/>
        </p:nvSpPr>
        <p:spPr bwMode="auto">
          <a:xfrm>
            <a:off x="419100" y="1549400"/>
            <a:ext cx="42672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Обычно уравнение имеет одно или несколько решений.</a:t>
            </a:r>
          </a:p>
        </p:txBody>
      </p:sp>
      <p:sp>
        <p:nvSpPr>
          <p:cNvPr id="28683" name="Прямоугольник 11"/>
          <p:cNvSpPr>
            <a:spLocks noChangeArrowheads="1"/>
          </p:cNvSpPr>
          <p:nvPr/>
        </p:nvSpPr>
        <p:spPr bwMode="auto">
          <a:xfrm>
            <a:off x="4864100" y="1549400"/>
            <a:ext cx="38989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/>
              <a:t>Уравнение может иметь большое, но конечное число решений.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28680" grpId="0"/>
      <p:bldP spid="28681" grpId="0"/>
      <p:bldP spid="28682" grpId="0"/>
      <p:bldP spid="2868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Как можно рассказать детям (</a:t>
            </a:r>
            <a:r>
              <a:rPr lang="en-US" altLang="ru-RU" smtClean="0"/>
              <a:t>II</a:t>
            </a:r>
            <a:r>
              <a:rPr lang="ru-RU" altLang="ru-RU" smtClean="0"/>
              <a:t>)?</a:t>
            </a:r>
          </a:p>
        </p:txBody>
      </p:sp>
      <p:sp>
        <p:nvSpPr>
          <p:cNvPr id="7577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8647EBA-E53F-4B4A-9DDC-65519CDF7D69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ru-RU" altLang="ru-RU" sz="140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81000" y="901700"/>
            <a:ext cx="8458200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2200"/>
              </a:spcBef>
              <a:buFontTx/>
              <a:buAutoNum type="arabicParenR" startAt="8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ts val="2200"/>
              </a:spcBef>
              <a:buFontTx/>
              <a:buAutoNum type="arabicParenR" startAt="8"/>
            </a:pPr>
            <a:endParaRPr lang="en-US" alt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ts val="2200"/>
              </a:spcBef>
              <a:buFontTx/>
              <a:buAutoNum type="arabicParenR" startAt="8"/>
            </a:pP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ts val="2200"/>
              </a:spcBef>
              <a:buFontTx/>
              <a:buAutoNum type="arabicParenR" startAt="8"/>
            </a:pPr>
            <a:endParaRPr lang="en-US" altLang="ru-RU" sz="2800">
              <a:solidFill>
                <a:srgbClr val="000000"/>
              </a:solidFill>
              <a:cs typeface="Times New Roman" pitchFamily="18" charset="0"/>
            </a:endParaRPr>
          </a:p>
        </p:txBody>
      </p:sp>
      <p:graphicFrame>
        <p:nvGraphicFramePr>
          <p:cNvPr id="10" name="Object 1"/>
          <p:cNvGraphicFramePr>
            <a:graphicFrameLocks noChangeAspect="1"/>
          </p:cNvGraphicFramePr>
          <p:nvPr/>
        </p:nvGraphicFramePr>
        <p:xfrm>
          <a:off x="949325" y="885825"/>
          <a:ext cx="74660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6" name="Уравнение" r:id="rId3" imgW="2806700" imgH="228600" progId="Equation.3">
                  <p:embed/>
                </p:oleObj>
              </mc:Choice>
              <mc:Fallback>
                <p:oleObj name="Уравнение" r:id="rId3" imgW="28067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885825"/>
                        <a:ext cx="74660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/>
        </p:nvGraphicFramePr>
        <p:xfrm>
          <a:off x="949325" y="1597025"/>
          <a:ext cx="58785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7" name="Уравнение" r:id="rId5" imgW="2209800" imgH="228600" progId="Equation.3">
                  <p:embed/>
                </p:oleObj>
              </mc:Choice>
              <mc:Fallback>
                <p:oleObj name="Уравнение" r:id="rId5" imgW="22098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1597025"/>
                        <a:ext cx="58785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949325" y="2544763"/>
          <a:ext cx="74660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8" name="Уравнение" r:id="rId7" imgW="2806700" imgH="228600" progId="Equation.3">
                  <p:embed/>
                </p:oleObj>
              </mc:Choice>
              <mc:Fallback>
                <p:oleObj name="Уравнение" r:id="rId7" imgW="28067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2544763"/>
                        <a:ext cx="74660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"/>
          <p:cNvGraphicFramePr>
            <a:graphicFrameLocks noChangeAspect="1"/>
          </p:cNvGraphicFramePr>
          <p:nvPr/>
        </p:nvGraphicFramePr>
        <p:xfrm>
          <a:off x="949325" y="3255963"/>
          <a:ext cx="58785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9" name="Уравнение" r:id="rId8" imgW="2209800" imgH="228600" progId="Equation.3">
                  <p:embed/>
                </p:oleObj>
              </mc:Choice>
              <mc:Fallback>
                <p:oleObj name="Уравнение" r:id="rId8" imgW="22098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3255963"/>
                        <a:ext cx="58785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"/>
          <p:cNvGraphicFramePr>
            <a:graphicFrameLocks noChangeAspect="1"/>
          </p:cNvGraphicFramePr>
          <p:nvPr/>
        </p:nvGraphicFramePr>
        <p:xfrm>
          <a:off x="949325" y="3967163"/>
          <a:ext cx="19605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90" name="Уравнение" r:id="rId9" imgW="736600" imgH="228600" progId="Equation.3">
                  <p:embed/>
                </p:oleObj>
              </mc:Choice>
              <mc:Fallback>
                <p:oleObj name="Уравнение" r:id="rId9" imgW="7366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9325" y="3967163"/>
                        <a:ext cx="196056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Как можно рассказать детям (</a:t>
            </a:r>
            <a:r>
              <a:rPr lang="en-US" altLang="ru-RU" smtClean="0"/>
              <a:t>III</a:t>
            </a:r>
            <a:r>
              <a:rPr lang="ru-RU" altLang="ru-RU" smtClean="0"/>
              <a:t>)?</a:t>
            </a:r>
          </a:p>
        </p:txBody>
      </p:sp>
      <p:sp>
        <p:nvSpPr>
          <p:cNvPr id="7680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2665D-623F-411E-A426-97351A824A3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ru-RU" altLang="ru-RU" sz="140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81000" y="901700"/>
            <a:ext cx="8458200" cy="337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ts val="2200"/>
              </a:spcBef>
              <a:buFontTx/>
              <a:buAutoNum type="arabicParenR" startAt="10"/>
            </a:pPr>
            <a:r>
              <a:rPr lang="en-US" altLang="ru-RU" sz="28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ts val="2200"/>
              </a:spcBef>
              <a:buFontTx/>
              <a:buAutoNum type="arabicParenR" startAt="10"/>
            </a:pPr>
            <a:endParaRPr lang="ru-RU" alt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ts val="2200"/>
              </a:spcBef>
              <a:buFontTx/>
              <a:buAutoNum type="arabicParenR" startAt="10"/>
            </a:pPr>
            <a:endParaRPr lang="ru-RU" alt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ts val="2200"/>
              </a:spcBef>
              <a:buFontTx/>
              <a:buAutoNum type="arabicParenR" startAt="10"/>
            </a:pPr>
            <a:endParaRPr lang="ru-RU" alt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ts val="2200"/>
              </a:spcBef>
              <a:buFontTx/>
              <a:buAutoNum type="arabicParenR" startAt="10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altLang="ru-RU" sz="2800">
              <a:solidFill>
                <a:srgbClr val="000000"/>
              </a:solidFill>
              <a:cs typeface="Times New Roman" pitchFamily="18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1231900" y="901700"/>
            <a:ext cx="3636963" cy="2625725"/>
            <a:chOff x="1231900" y="901471"/>
            <a:chExt cx="3637410" cy="2625499"/>
          </a:xfrm>
        </p:grpSpPr>
        <p:graphicFrame>
          <p:nvGraphicFramePr>
            <p:cNvPr id="76809" name="Object 1"/>
            <p:cNvGraphicFramePr>
              <a:graphicFrameLocks noChangeAspect="1"/>
            </p:cNvGraphicFramePr>
            <p:nvPr/>
          </p:nvGraphicFramePr>
          <p:xfrm>
            <a:off x="1231900" y="901471"/>
            <a:ext cx="3637410" cy="26254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813" name="Уравнение" r:id="rId3" imgW="1270000" imgH="914400" progId="Equation.3">
                    <p:embed/>
                  </p:oleObj>
                </mc:Choice>
                <mc:Fallback>
                  <p:oleObj name="Уравнение" r:id="rId3" imgW="1270000" imgH="914400" progId="Equation.3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1900" y="901471"/>
                          <a:ext cx="3637410" cy="26254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6810" name="Полилиния 4"/>
            <p:cNvSpPr>
              <a:spLocks/>
            </p:cNvSpPr>
            <p:nvPr/>
          </p:nvSpPr>
          <p:spPr bwMode="auto">
            <a:xfrm>
              <a:off x="1894857" y="1075871"/>
              <a:ext cx="246743" cy="275772"/>
            </a:xfrm>
            <a:custGeom>
              <a:avLst/>
              <a:gdLst>
                <a:gd name="T0" fmla="*/ 0 w 246743"/>
                <a:gd name="T1" fmla="*/ 275772 h 275772"/>
                <a:gd name="T2" fmla="*/ 246743 w 246743"/>
                <a:gd name="T3" fmla="*/ 0 h 275772"/>
                <a:gd name="T4" fmla="*/ 0 60000 65536"/>
                <a:gd name="T5" fmla="*/ 0 60000 65536"/>
                <a:gd name="T6" fmla="*/ 0 w 246743"/>
                <a:gd name="T7" fmla="*/ 0 h 275772"/>
                <a:gd name="T8" fmla="*/ 246743 w 246743"/>
                <a:gd name="T9" fmla="*/ 275772 h 2757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6743" h="275772">
                  <a:moveTo>
                    <a:pt x="0" y="275772"/>
                  </a:moveTo>
                  <a:lnTo>
                    <a:pt x="246743" y="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811" name="Полилиния 10"/>
            <p:cNvSpPr>
              <a:spLocks/>
            </p:cNvSpPr>
            <p:nvPr/>
          </p:nvSpPr>
          <p:spPr bwMode="auto">
            <a:xfrm>
              <a:off x="1932957" y="1742621"/>
              <a:ext cx="246743" cy="275772"/>
            </a:xfrm>
            <a:custGeom>
              <a:avLst/>
              <a:gdLst>
                <a:gd name="T0" fmla="*/ 0 w 246743"/>
                <a:gd name="T1" fmla="*/ 275772 h 275772"/>
                <a:gd name="T2" fmla="*/ 246743 w 246743"/>
                <a:gd name="T3" fmla="*/ 0 h 275772"/>
                <a:gd name="T4" fmla="*/ 0 60000 65536"/>
                <a:gd name="T5" fmla="*/ 0 60000 65536"/>
                <a:gd name="T6" fmla="*/ 0 w 246743"/>
                <a:gd name="T7" fmla="*/ 0 h 275772"/>
                <a:gd name="T8" fmla="*/ 246743 w 246743"/>
                <a:gd name="T9" fmla="*/ 275772 h 2757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6743" h="275772">
                  <a:moveTo>
                    <a:pt x="0" y="275772"/>
                  </a:moveTo>
                  <a:lnTo>
                    <a:pt x="246743" y="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6812" name="Полилиния 11"/>
            <p:cNvSpPr>
              <a:spLocks/>
            </p:cNvSpPr>
            <p:nvPr/>
          </p:nvSpPr>
          <p:spPr bwMode="auto">
            <a:xfrm>
              <a:off x="1913907" y="3068863"/>
              <a:ext cx="246743" cy="275772"/>
            </a:xfrm>
            <a:custGeom>
              <a:avLst/>
              <a:gdLst>
                <a:gd name="T0" fmla="*/ 0 w 246743"/>
                <a:gd name="T1" fmla="*/ 275772 h 275772"/>
                <a:gd name="T2" fmla="*/ 246743 w 246743"/>
                <a:gd name="T3" fmla="*/ 0 h 275772"/>
                <a:gd name="T4" fmla="*/ 0 60000 65536"/>
                <a:gd name="T5" fmla="*/ 0 60000 65536"/>
                <a:gd name="T6" fmla="*/ 0 w 246743"/>
                <a:gd name="T7" fmla="*/ 0 h 275772"/>
                <a:gd name="T8" fmla="*/ 246743 w 246743"/>
                <a:gd name="T9" fmla="*/ 275772 h 2757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6743" h="275772">
                  <a:moveTo>
                    <a:pt x="0" y="275772"/>
                  </a:moveTo>
                  <a:lnTo>
                    <a:pt x="246743" y="0"/>
                  </a:lnTo>
                </a:path>
              </a:pathLst>
            </a:cu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Скругленная прямоугольная выноска 6"/>
          <p:cNvSpPr/>
          <p:nvPr/>
        </p:nvSpPr>
        <p:spPr bwMode="auto">
          <a:xfrm>
            <a:off x="5602288" y="1597025"/>
            <a:ext cx="2336800" cy="914400"/>
          </a:xfrm>
          <a:prstGeom prst="wedgeRoundRectCallout">
            <a:avLst>
              <a:gd name="adj1" fmla="val -81081"/>
              <a:gd name="adj2" fmla="val -2321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2800" b="1" dirty="0">
                <a:latin typeface="Arial" charset="0"/>
              </a:rPr>
              <a:t>Демо-2016</a:t>
            </a:r>
            <a:endParaRPr lang="ru-RU" b="1" dirty="0">
              <a:latin typeface="Arial" charset="0"/>
            </a:endParaRPr>
          </a:p>
        </p:txBody>
      </p:sp>
      <p:graphicFrame>
        <p:nvGraphicFramePr>
          <p:cNvPr id="15" name="Object 1"/>
          <p:cNvGraphicFramePr>
            <a:graphicFrameLocks noChangeAspect="1"/>
          </p:cNvGraphicFramePr>
          <p:nvPr/>
        </p:nvGraphicFramePr>
        <p:xfrm>
          <a:off x="1316038" y="3722688"/>
          <a:ext cx="3143250" cy="243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4" name="Уравнение" r:id="rId5" imgW="1181100" imgH="914400" progId="Equation.3">
                  <p:embed/>
                </p:oleObj>
              </mc:Choice>
              <mc:Fallback>
                <p:oleObj name="Уравнение" r:id="rId5" imgW="1181100" imgH="914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3722688"/>
                        <a:ext cx="3143250" cy="243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Скругленная прямоугольная выноска 16"/>
          <p:cNvSpPr/>
          <p:nvPr/>
        </p:nvSpPr>
        <p:spPr bwMode="auto">
          <a:xfrm>
            <a:off x="5080000" y="4029075"/>
            <a:ext cx="3606800" cy="1065213"/>
          </a:xfrm>
          <a:prstGeom prst="wedgeRoundRectCallout">
            <a:avLst>
              <a:gd name="adj1" fmla="val -81081"/>
              <a:gd name="adj2" fmla="val -23214"/>
              <a:gd name="adj3" fmla="val 16667"/>
            </a:avLst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ru-RU" sz="2800" b="1" dirty="0">
                <a:latin typeface="Arial" charset="0"/>
              </a:rPr>
              <a:t>Пробное тестирование</a:t>
            </a:r>
            <a:endParaRPr lang="ru-RU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animBg="1"/>
      <p:bldP spid="1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535672C-E49D-49CB-A51D-2C572072DC8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ru-RU" altLang="ru-RU" sz="1400"/>
          </a:p>
        </p:txBody>
      </p:sp>
      <p:sp>
        <p:nvSpPr>
          <p:cNvPr id="77827" name="Заголовок 5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Конец фильма</a:t>
            </a:r>
          </a:p>
        </p:txBody>
      </p:sp>
      <p:sp>
        <p:nvSpPr>
          <p:cNvPr id="77828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7829" name="Прямоугольник 4"/>
          <p:cNvSpPr>
            <a:spLocks noChangeArrowheads="1"/>
          </p:cNvSpPr>
          <p:nvPr/>
        </p:nvSpPr>
        <p:spPr bwMode="auto">
          <a:xfrm>
            <a:off x="161925" y="1457325"/>
            <a:ext cx="8820150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00"/>
                </a:solidFill>
              </a:rPr>
              <a:t>ПОЛЯКОВ Константин Юрьевич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д.т.н., учитель информатики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>
                <a:solidFill>
                  <a:srgbClr val="000000"/>
                </a:solidFill>
              </a:rPr>
              <a:t>ГБОУ СОШ № 163, г. Санкт-Петербург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  <a:hlinkClick r:id="rId3"/>
              </a:rPr>
              <a:t>kpolyakov@mail.ru</a:t>
            </a:r>
            <a:endParaRPr lang="en-US" altLang="ru-RU" sz="2800">
              <a:solidFill>
                <a:srgbClr val="000000"/>
              </a:solidFill>
            </a:endParaRPr>
          </a:p>
          <a:p>
            <a:pPr algn="ctr" eaLnBrk="1" hangingPunct="1">
              <a:spcBef>
                <a:spcPts val="2400"/>
              </a:spcBef>
              <a:buFontTx/>
              <a:buNone/>
            </a:pPr>
            <a:r>
              <a:rPr lang="en-US" altLang="ru-RU" sz="2800">
                <a:solidFill>
                  <a:srgbClr val="000000"/>
                </a:solidFill>
              </a:rPr>
              <a:t> </a:t>
            </a:r>
            <a:r>
              <a:rPr lang="ru-RU" altLang="ru-RU" sz="2800" b="1">
                <a:solidFill>
                  <a:srgbClr val="000000"/>
                </a:solidFill>
              </a:rPr>
              <a:t>РОЙТБЕРГ Михаил Абрамович</a:t>
            </a:r>
            <a:endParaRPr lang="ru-RU" altLang="ru-RU" sz="280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800"/>
              <a:t>д.ф.-м.н., зав. кафедрой АТП ФИВТ МФТИ, </a:t>
            </a:r>
            <a:br>
              <a:rPr lang="ru-RU" altLang="ru-RU" sz="2800"/>
            </a:br>
            <a:r>
              <a:rPr lang="ru-RU" altLang="ru-RU" sz="2800"/>
              <a:t>зам. руководителя Федеральной комиссии по разработке КИМ ЕГЭ по информатике и ИКТ</a:t>
            </a:r>
            <a:r>
              <a:rPr lang="ru-RU" altLang="ru-RU" sz="2800">
                <a:solidFill>
                  <a:srgbClr val="000000"/>
                </a:solidFill>
              </a:rPr>
              <a:t> </a:t>
            </a:r>
            <a:br>
              <a:rPr lang="ru-RU" altLang="ru-RU" sz="2800">
                <a:solidFill>
                  <a:srgbClr val="000000"/>
                </a:solidFill>
              </a:rPr>
            </a:br>
            <a:r>
              <a:rPr lang="en-US" altLang="ru-RU" sz="2800">
                <a:hlinkClick r:id="rId4"/>
              </a:rPr>
              <a:t>mroytberg@lpm.org.ru</a:t>
            </a:r>
            <a:endParaRPr lang="ru-RU" altLang="ru-RU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Формулы логики – </a:t>
            </a:r>
            <a:r>
              <a:rPr lang="en-US" altLang="ru-RU" smtClean="0"/>
              <a:t>I </a:t>
            </a:r>
            <a:endParaRPr lang="ru-RU" altLang="ru-RU" smtClean="0"/>
          </a:p>
        </p:txBody>
      </p:sp>
      <p:sp>
        <p:nvSpPr>
          <p:cNvPr id="133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A9C130-4E47-4082-B9CA-382D4BF96610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400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/>
        </p:nvGraphicFramePr>
        <p:xfrm>
          <a:off x="1819275" y="1651000"/>
          <a:ext cx="14890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name="Формула" r:id="rId4" imgW="507780" imgH="177723" progId="Equation.3">
                  <p:embed/>
                </p:oleObj>
              </mc:Choice>
              <mc:Fallback>
                <p:oleObj name="Формула" r:id="rId4" imgW="507780" imgH="17772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1651000"/>
                        <a:ext cx="14890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4673600" y="1651000"/>
          <a:ext cx="16843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Формула" r:id="rId6" imgW="571004" imgH="177646" progId="Equation.3">
                  <p:embed/>
                </p:oleObj>
              </mc:Choice>
              <mc:Fallback>
                <p:oleObj name="Формула" r:id="rId6" imgW="571004" imgH="17764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3600" y="1651000"/>
                        <a:ext cx="16843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1847850" y="2146300"/>
          <a:ext cx="14319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Формула" r:id="rId8" imgW="482181" imgH="177646" progId="Equation.3">
                  <p:embed/>
                </p:oleObj>
              </mc:Choice>
              <mc:Fallback>
                <p:oleObj name="Формула" r:id="rId8" imgW="482181" imgH="1776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146300"/>
                        <a:ext cx="14319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4"/>
          <p:cNvGraphicFramePr>
            <a:graphicFrameLocks noChangeAspect="1"/>
          </p:cNvGraphicFramePr>
          <p:nvPr/>
        </p:nvGraphicFramePr>
        <p:xfrm>
          <a:off x="4743450" y="2146300"/>
          <a:ext cx="15446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Формула" r:id="rId10" imgW="520248" imgH="177646" progId="Equation.3">
                  <p:embed/>
                </p:oleObj>
              </mc:Choice>
              <mc:Fallback>
                <p:oleObj name="Формула" r:id="rId10" imgW="520248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3450" y="2146300"/>
                        <a:ext cx="15446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3"/>
          <p:cNvGraphicFramePr>
            <a:graphicFrameLocks noChangeAspect="1"/>
          </p:cNvGraphicFramePr>
          <p:nvPr/>
        </p:nvGraphicFramePr>
        <p:xfrm>
          <a:off x="1193800" y="3084513"/>
          <a:ext cx="15446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Формула" r:id="rId12" imgW="520248" imgH="177646" progId="Equation.3">
                  <p:embed/>
                </p:oleObj>
              </mc:Choice>
              <mc:Fallback>
                <p:oleObj name="Формула" r:id="rId12" imgW="520248" imgH="17764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800" y="3084513"/>
                        <a:ext cx="15446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"/>
          <p:cNvGraphicFramePr>
            <a:graphicFrameLocks noChangeAspect="1"/>
          </p:cNvGraphicFramePr>
          <p:nvPr/>
        </p:nvGraphicFramePr>
        <p:xfrm>
          <a:off x="3708400" y="3084513"/>
          <a:ext cx="168433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1" name="Формула" r:id="rId14" imgW="571004" imgH="177646" progId="Equation.3">
                  <p:embed/>
                </p:oleObj>
              </mc:Choice>
              <mc:Fallback>
                <p:oleObj name="Формула" r:id="rId14" imgW="571004" imgH="1776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3084513"/>
                        <a:ext cx="1684338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1"/>
          <p:cNvGraphicFramePr>
            <a:graphicFrameLocks noChangeAspect="1"/>
          </p:cNvGraphicFramePr>
          <p:nvPr/>
        </p:nvGraphicFramePr>
        <p:xfrm>
          <a:off x="6464300" y="2971800"/>
          <a:ext cx="109537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Формула" r:id="rId16" imgW="368140" imgH="215806" progId="Equation.3">
                  <p:embed/>
                </p:oleObj>
              </mc:Choice>
              <mc:Fallback>
                <p:oleObj name="Формула" r:id="rId16" imgW="368140" imgH="215806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4300" y="2971800"/>
                        <a:ext cx="109537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708150" y="873125"/>
            <a:ext cx="57277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99"/>
                </a:solidFill>
                <a:cs typeface="Times New Roman" pitchFamily="18" charset="0"/>
              </a:rPr>
              <a:t>A. Свойства 0, 1 и отрицания</a:t>
            </a:r>
            <a:endParaRPr lang="ru-RU" altLang="ru-RU" sz="280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420688" y="1306513"/>
            <a:ext cx="2306637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Свойства 0 и 1</a:t>
            </a:r>
            <a:endParaRPr lang="ru-RU" altLang="ru-RU" sz="24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20688" y="2720975"/>
            <a:ext cx="36703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Свойства отрицания</a:t>
            </a:r>
            <a:endParaRPr lang="ru-RU" altLang="ru-RU" sz="24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кругленный прямоугольник 28"/>
          <p:cNvSpPr/>
          <p:nvPr/>
        </p:nvSpPr>
        <p:spPr bwMode="auto">
          <a:xfrm>
            <a:off x="4622800" y="4597400"/>
            <a:ext cx="4343400" cy="749300"/>
          </a:xfrm>
          <a:prstGeom prst="round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>
              <a:latin typeface="Arial" charset="0"/>
            </a:endParaRPr>
          </a:p>
        </p:txBody>
      </p:sp>
      <p:sp>
        <p:nvSpPr>
          <p:cNvPr id="15363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Формулы логики</a:t>
            </a:r>
            <a:r>
              <a:rPr lang="en-US" altLang="ru-RU" smtClean="0"/>
              <a:t> – II</a:t>
            </a:r>
            <a:endParaRPr lang="ru-RU" altLang="ru-RU" smtClean="0"/>
          </a:p>
        </p:txBody>
      </p:sp>
      <p:sp>
        <p:nvSpPr>
          <p:cNvPr id="15364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C8151F-8D8B-4BCA-BCAD-EBB2CB314A6F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/>
          </a:p>
        </p:txBody>
      </p:sp>
      <p:graphicFrame>
        <p:nvGraphicFramePr>
          <p:cNvPr id="3074" name="Object 18"/>
          <p:cNvGraphicFramePr>
            <a:graphicFrameLocks noChangeAspect="1"/>
          </p:cNvGraphicFramePr>
          <p:nvPr/>
        </p:nvGraphicFramePr>
        <p:xfrm>
          <a:off x="901700" y="1701800"/>
          <a:ext cx="32004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Формула" r:id="rId4" imgW="1155700" imgH="203200" progId="Equation.3">
                  <p:embed/>
                </p:oleObj>
              </mc:Choice>
              <mc:Fallback>
                <p:oleObj name="Формула" r:id="rId4" imgW="1155700" imgH="2032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01800"/>
                        <a:ext cx="32004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17"/>
          <p:cNvGraphicFramePr>
            <a:graphicFrameLocks noChangeAspect="1"/>
          </p:cNvGraphicFramePr>
          <p:nvPr/>
        </p:nvGraphicFramePr>
        <p:xfrm>
          <a:off x="4773613" y="1701800"/>
          <a:ext cx="39957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2" name="Формула" r:id="rId6" imgW="1435100" imgH="203200" progId="Equation.3">
                  <p:embed/>
                </p:oleObj>
              </mc:Choice>
              <mc:Fallback>
                <p:oleObj name="Формула" r:id="rId6" imgW="1435100" imgH="203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613" y="1701800"/>
                        <a:ext cx="399573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16"/>
          <p:cNvGraphicFramePr>
            <a:graphicFrameLocks noChangeAspect="1"/>
          </p:cNvGraphicFramePr>
          <p:nvPr/>
        </p:nvGraphicFramePr>
        <p:xfrm>
          <a:off x="1562100" y="2713038"/>
          <a:ext cx="18796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Формула" r:id="rId8" imgW="672516" imgH="177646" progId="Equation.3">
                  <p:embed/>
                </p:oleObj>
              </mc:Choice>
              <mc:Fallback>
                <p:oleObj name="Формула" r:id="rId8" imgW="672516" imgH="177646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2100" y="2713038"/>
                        <a:ext cx="1879600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15"/>
          <p:cNvGraphicFramePr>
            <a:graphicFrameLocks noChangeAspect="1"/>
          </p:cNvGraphicFramePr>
          <p:nvPr/>
        </p:nvGraphicFramePr>
        <p:xfrm>
          <a:off x="5700713" y="2713038"/>
          <a:ext cx="214312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Формула" r:id="rId10" imgW="774028" imgH="177646" progId="Equation.3">
                  <p:embed/>
                </p:oleObj>
              </mc:Choice>
              <mc:Fallback>
                <p:oleObj name="Формула" r:id="rId10" imgW="774028" imgH="177646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0713" y="2713038"/>
                        <a:ext cx="2143125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14"/>
          <p:cNvGraphicFramePr>
            <a:graphicFrameLocks noChangeAspect="1"/>
          </p:cNvGraphicFramePr>
          <p:nvPr/>
        </p:nvGraphicFramePr>
        <p:xfrm>
          <a:off x="1774825" y="3771900"/>
          <a:ext cx="14541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Формула" r:id="rId12" imgW="520474" imgH="139639" progId="Equation.3">
                  <p:embed/>
                </p:oleObj>
              </mc:Choice>
              <mc:Fallback>
                <p:oleObj name="Формула" r:id="rId12" imgW="520474" imgH="13963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3771900"/>
                        <a:ext cx="145415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13"/>
          <p:cNvGraphicFramePr>
            <a:graphicFrameLocks noChangeAspect="1"/>
          </p:cNvGraphicFramePr>
          <p:nvPr/>
        </p:nvGraphicFramePr>
        <p:xfrm>
          <a:off x="5964238" y="3771900"/>
          <a:ext cx="1614487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Формула" r:id="rId14" imgW="583947" imgH="152334" progId="Equation.3">
                  <p:embed/>
                </p:oleObj>
              </mc:Choice>
              <mc:Fallback>
                <p:oleObj name="Формула" r:id="rId14" imgW="583947" imgH="152334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4238" y="3771900"/>
                        <a:ext cx="1614487" cy="423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12"/>
          <p:cNvGraphicFramePr>
            <a:graphicFrameLocks noChangeAspect="1"/>
          </p:cNvGraphicFramePr>
          <p:nvPr/>
        </p:nvGraphicFramePr>
        <p:xfrm>
          <a:off x="596900" y="4699000"/>
          <a:ext cx="38100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Формула" r:id="rId16" imgW="1371600" imgH="203200" progId="Equation.3">
                  <p:embed/>
                </p:oleObj>
              </mc:Choice>
              <mc:Fallback>
                <p:oleObj name="Формула" r:id="rId16" imgW="1371600" imgH="203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4699000"/>
                        <a:ext cx="38100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11"/>
          <p:cNvGraphicFramePr>
            <a:graphicFrameLocks noChangeAspect="1"/>
          </p:cNvGraphicFramePr>
          <p:nvPr/>
        </p:nvGraphicFramePr>
        <p:xfrm>
          <a:off x="4694238" y="4699000"/>
          <a:ext cx="41544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Формула" r:id="rId18" imgW="1497950" imgH="203112" progId="Equation.3">
                  <p:embed/>
                </p:oleObj>
              </mc:Choice>
              <mc:Fallback>
                <p:oleObj name="Формула" r:id="rId18" imgW="1497950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238" y="4699000"/>
                        <a:ext cx="415448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1443038" y="5707063"/>
          <a:ext cx="211772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Формула" r:id="rId20" imgW="761669" imgH="215806" progId="Equation.3">
                  <p:embed/>
                </p:oleObj>
              </mc:Choice>
              <mc:Fallback>
                <p:oleObj name="Формула" r:id="rId20" imgW="761669" imgH="215806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038" y="5707063"/>
                        <a:ext cx="2117725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9"/>
          <p:cNvGraphicFramePr>
            <a:graphicFrameLocks noChangeAspect="1"/>
          </p:cNvGraphicFramePr>
          <p:nvPr/>
        </p:nvGraphicFramePr>
        <p:xfrm>
          <a:off x="5726113" y="5707063"/>
          <a:ext cx="2090737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Формула" r:id="rId22" imgW="748975" imgH="215806" progId="Equation.3">
                  <p:embed/>
                </p:oleObj>
              </mc:Choice>
              <mc:Fallback>
                <p:oleObj name="Формула" r:id="rId22" imgW="748975" imgH="21580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113" y="5707063"/>
                        <a:ext cx="2090737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1797050" y="895350"/>
            <a:ext cx="554990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99"/>
                </a:solidFill>
                <a:cs typeface="Times New Roman" pitchFamily="18" charset="0"/>
              </a:rPr>
              <a:t>Б. Дизъюнкция и конъюнкция</a:t>
            </a:r>
            <a:endParaRPr lang="ru-RU" altLang="ru-RU" sz="280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355600" y="1347788"/>
            <a:ext cx="450532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Сочетательный закон</a:t>
            </a:r>
            <a:endParaRPr lang="ru-RU" altLang="ru-RU" sz="24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355600" y="2335213"/>
            <a:ext cx="4903788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Переместительный закон</a:t>
            </a:r>
            <a:endParaRPr lang="ru-RU" altLang="ru-RU" sz="24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355600" y="3324225"/>
            <a:ext cx="4748213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Закон повторения</a:t>
            </a:r>
            <a:endParaRPr lang="ru-RU" altLang="ru-RU" sz="24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355600" y="4311650"/>
            <a:ext cx="537210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Распределительный закон</a:t>
            </a:r>
            <a:endParaRPr lang="ru-RU" altLang="ru-RU" sz="24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>
            <a:spLocks noChangeArrowheads="1"/>
          </p:cNvSpPr>
          <p:nvPr/>
        </p:nvSpPr>
        <p:spPr bwMode="auto">
          <a:xfrm>
            <a:off x="355600" y="5299075"/>
            <a:ext cx="4852988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Правила де Моргана</a:t>
            </a:r>
            <a:endParaRPr lang="ru-RU" altLang="ru-RU" sz="24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Формулы логики</a:t>
            </a:r>
            <a:r>
              <a:rPr lang="en-US" altLang="ru-RU" smtClean="0"/>
              <a:t> – III</a:t>
            </a:r>
            <a:endParaRPr lang="ru-RU" altLang="ru-RU" smtClean="0"/>
          </a:p>
        </p:txBody>
      </p:sp>
      <p:sp>
        <p:nvSpPr>
          <p:cNvPr id="174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7FDEAB-11BF-459A-972F-155AE4813AA2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400"/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1387475" y="895350"/>
            <a:ext cx="6369050" cy="43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800" b="1">
                <a:solidFill>
                  <a:srgbClr val="000099"/>
                </a:solidFill>
                <a:cs typeface="Times New Roman" pitchFamily="18" charset="0"/>
              </a:rPr>
              <a:t>В. Импликация и эквивалентность</a:t>
            </a:r>
            <a:endParaRPr lang="ru-RU" altLang="ru-RU" sz="2800">
              <a:solidFill>
                <a:srgbClr val="000099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355600" y="1347788"/>
            <a:ext cx="4457700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Определение импликации</a:t>
            </a:r>
            <a:endParaRPr lang="ru-RU" altLang="ru-RU" sz="24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355600" y="2335213"/>
            <a:ext cx="3594100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Свойства импликации</a:t>
            </a:r>
            <a:endParaRPr lang="ru-RU" altLang="ru-RU" sz="24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355600" y="4657725"/>
            <a:ext cx="34798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Эквивалентность</a:t>
            </a:r>
            <a:endParaRPr lang="ru-RU" altLang="ru-RU" sz="240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4098" name="Object 16"/>
          <p:cNvGraphicFramePr>
            <a:graphicFrameLocks noChangeAspect="1"/>
          </p:cNvGraphicFramePr>
          <p:nvPr/>
        </p:nvGraphicFramePr>
        <p:xfrm>
          <a:off x="3194050" y="1714500"/>
          <a:ext cx="275590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7" name="Формула" r:id="rId4" imgW="875920" imgH="177723" progId="Equation.3">
                  <p:embed/>
                </p:oleObj>
              </mc:Choice>
              <mc:Fallback>
                <p:oleObj name="Формула" r:id="rId4" imgW="875920" imgH="177723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4050" y="1714500"/>
                        <a:ext cx="275590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5"/>
          <p:cNvGraphicFramePr>
            <a:graphicFrameLocks noChangeAspect="1"/>
          </p:cNvGraphicFramePr>
          <p:nvPr/>
        </p:nvGraphicFramePr>
        <p:xfrm>
          <a:off x="1038225" y="2654300"/>
          <a:ext cx="311626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8" name="Формула" r:id="rId6" imgW="990170" imgH="203112" progId="Equation.3">
                  <p:embed/>
                </p:oleObj>
              </mc:Choice>
              <mc:Fallback>
                <p:oleObj name="Формула" r:id="rId6" imgW="990170" imgH="20311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2654300"/>
                        <a:ext cx="311626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4"/>
          <p:cNvGraphicFramePr>
            <a:graphicFrameLocks noChangeAspect="1"/>
          </p:cNvGraphicFramePr>
          <p:nvPr/>
        </p:nvGraphicFramePr>
        <p:xfrm>
          <a:off x="1038225" y="3302000"/>
          <a:ext cx="496411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Формула" r:id="rId8" imgW="1574800" imgH="203200" progId="Equation.3">
                  <p:embed/>
                </p:oleObj>
              </mc:Choice>
              <mc:Fallback>
                <p:oleObj name="Формула" r:id="rId8" imgW="1574800" imgH="203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3302000"/>
                        <a:ext cx="496411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3"/>
          <p:cNvGraphicFramePr>
            <a:graphicFrameLocks noChangeAspect="1"/>
          </p:cNvGraphicFramePr>
          <p:nvPr/>
        </p:nvGraphicFramePr>
        <p:xfrm>
          <a:off x="1038225" y="5029200"/>
          <a:ext cx="395446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Формула" r:id="rId10" imgW="1257300" imgH="228600" progId="Equation.3">
                  <p:embed/>
                </p:oleObj>
              </mc:Choice>
              <mc:Fallback>
                <p:oleObj name="Формула" r:id="rId10" imgW="12573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5029200"/>
                        <a:ext cx="3954463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12"/>
          <p:cNvGraphicFramePr>
            <a:graphicFrameLocks noChangeAspect="1"/>
          </p:cNvGraphicFramePr>
          <p:nvPr/>
        </p:nvGraphicFramePr>
        <p:xfrm>
          <a:off x="1038225" y="5638800"/>
          <a:ext cx="39243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Формула" r:id="rId12" imgW="1244600" imgH="241300" progId="Equation.3">
                  <p:embed/>
                </p:oleObj>
              </mc:Choice>
              <mc:Fallback>
                <p:oleObj name="Формула" r:id="rId12" imgW="1244600" imgH="241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225" y="5638800"/>
                        <a:ext cx="3924300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5957888" y="2092325"/>
            <a:ext cx="2500312" cy="1133475"/>
            <a:chOff x="5957888" y="2092325"/>
            <a:chExt cx="2500312" cy="1133475"/>
          </a:xfrm>
        </p:grpSpPr>
        <p:sp>
          <p:nvSpPr>
            <p:cNvPr id="29" name="Скругленная прямоугольная выноска 28"/>
            <p:cNvSpPr/>
            <p:nvPr/>
          </p:nvSpPr>
          <p:spPr bwMode="auto">
            <a:xfrm>
              <a:off x="5957888" y="2092325"/>
              <a:ext cx="2500312" cy="1133475"/>
            </a:xfrm>
            <a:prstGeom prst="wedgeRoundRectCallout">
              <a:avLst>
                <a:gd name="adj1" fmla="val -119977"/>
                <a:gd name="adj2" fmla="val 41986"/>
                <a:gd name="adj3" fmla="val 16667"/>
              </a:avLst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ru-RU" sz="2800" dirty="0">
                <a:latin typeface="Arial" charset="0"/>
              </a:endParaRPr>
            </a:p>
          </p:txBody>
        </p:sp>
        <p:graphicFrame>
          <p:nvGraphicFramePr>
            <p:cNvPr id="17426" name="Object 18"/>
            <p:cNvGraphicFramePr>
              <a:graphicFrameLocks noChangeAspect="1"/>
            </p:cNvGraphicFramePr>
            <p:nvPr/>
          </p:nvGraphicFramePr>
          <p:xfrm>
            <a:off x="6110288" y="2173288"/>
            <a:ext cx="2195512" cy="1022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2" name="Формула" r:id="rId14" imgW="965200" imgH="457200" progId="Equation.3">
                    <p:embed/>
                  </p:oleObj>
                </mc:Choice>
                <mc:Fallback>
                  <p:oleObj name="Формула" r:id="rId14" imgW="965200" imgH="45720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0288" y="2173288"/>
                          <a:ext cx="2195512" cy="10223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Группа 17"/>
          <p:cNvGrpSpPr>
            <a:grpSpLocks/>
          </p:cNvGrpSpPr>
          <p:nvPr/>
        </p:nvGrpSpPr>
        <p:grpSpPr bwMode="auto">
          <a:xfrm>
            <a:off x="3467100" y="3886200"/>
            <a:ext cx="5435600" cy="1143000"/>
            <a:chOff x="3467100" y="3886200"/>
            <a:chExt cx="5435600" cy="1143000"/>
          </a:xfrm>
        </p:grpSpPr>
        <p:sp>
          <p:nvSpPr>
            <p:cNvPr id="31" name="Скругленная прямоугольная выноска 30"/>
            <p:cNvSpPr/>
            <p:nvPr/>
          </p:nvSpPr>
          <p:spPr bwMode="auto">
            <a:xfrm>
              <a:off x="3467100" y="3886200"/>
              <a:ext cx="5435600" cy="1143000"/>
            </a:xfrm>
            <a:prstGeom prst="wedgeRoundRectCallout">
              <a:avLst>
                <a:gd name="adj1" fmla="val -61335"/>
                <a:gd name="adj2" fmla="val -59340"/>
                <a:gd name="adj3" fmla="val 16667"/>
              </a:avLst>
            </a:prstGeom>
            <a:solidFill>
              <a:srgbClr val="FFFF99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algn="ctr" eaLnBrk="1" hangingPunct="1">
                <a:defRPr/>
              </a:pPr>
              <a:endParaRPr lang="ru-RU" sz="2800" dirty="0">
                <a:latin typeface="Arial" charset="0"/>
              </a:endParaRPr>
            </a:p>
          </p:txBody>
        </p:sp>
        <p:graphicFrame>
          <p:nvGraphicFramePr>
            <p:cNvPr id="17424" name="Object 16"/>
            <p:cNvGraphicFramePr>
              <a:graphicFrameLocks noChangeAspect="1"/>
            </p:cNvGraphicFramePr>
            <p:nvPr/>
          </p:nvGraphicFramePr>
          <p:xfrm>
            <a:off x="3600450" y="3935413"/>
            <a:ext cx="5286375" cy="1079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3" name="Формула" r:id="rId16" imgW="2324100" imgH="482600" progId="Equation.3">
                    <p:embed/>
                  </p:oleObj>
                </mc:Choice>
                <mc:Fallback>
                  <p:oleObj name="Формула" r:id="rId16" imgW="2324100" imgH="4826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450" y="3935413"/>
                          <a:ext cx="5286375" cy="1079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Основные идеи</a:t>
            </a:r>
          </a:p>
        </p:txBody>
      </p:sp>
      <p:sp>
        <p:nvSpPr>
          <p:cNvPr id="194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FE1E0B-0E8D-44AB-83C6-80FA1123A0EE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40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81000" y="814388"/>
            <a:ext cx="8458200" cy="526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Решение системы уравнений – это битовая цепочка (</a:t>
            </a:r>
            <a:r>
              <a:rPr lang="ru-RU" altLang="ru-RU" sz="2800" i="1">
                <a:solidFill>
                  <a:srgbClr val="000000"/>
                </a:solidFill>
                <a:cs typeface="Times New Roman" pitchFamily="18" charset="0"/>
              </a:rPr>
              <a:t>битовый вектор</a:t>
            </a: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ru-RU" alt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endParaRPr lang="ru-RU" altLang="ru-RU" sz="280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Битовый вектор рассматривается как единый объект.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Уравнения – это ограничения на битовый вектор (ограничения на комбинации битов).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Нужно выделить элементарные уравнения и записать ограничения «на русском языке».</a:t>
            </a:r>
          </a:p>
          <a:p>
            <a:pPr eaLnBrk="1" hangingPunct="1">
              <a:spcBef>
                <a:spcPct val="0"/>
              </a:spcBef>
              <a:buFontTx/>
              <a:buAutoNum type="arabicParenR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Количество решений находится по правилам комбинаторики.</a:t>
            </a: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647700" y="1798638"/>
            <a:ext cx="8032750" cy="708025"/>
            <a:chOff x="647907" y="1798638"/>
            <a:chExt cx="8032751" cy="708025"/>
          </a:xfrm>
        </p:grpSpPr>
        <p:graphicFrame>
          <p:nvGraphicFramePr>
            <p:cNvPr id="19462" name="Object 8"/>
            <p:cNvGraphicFramePr>
              <a:graphicFrameLocks noChangeAspect="1"/>
            </p:cNvGraphicFramePr>
            <p:nvPr/>
          </p:nvGraphicFramePr>
          <p:xfrm>
            <a:off x="647907" y="1798638"/>
            <a:ext cx="8032751" cy="708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4" name="Формула" r:id="rId4" imgW="2590800" imgH="228600" progId="Equation.3">
                    <p:embed/>
                  </p:oleObj>
                </mc:Choice>
                <mc:Fallback>
                  <p:oleObj name="Формула" r:id="rId4" imgW="2590800" imgH="22860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7907" y="1798638"/>
                          <a:ext cx="8032751" cy="708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3" name="Прямоугольник 5"/>
            <p:cNvSpPr>
              <a:spLocks noChangeArrowheads="1"/>
            </p:cNvSpPr>
            <p:nvPr/>
          </p:nvSpPr>
          <p:spPr bwMode="auto">
            <a:xfrm>
              <a:off x="5954505" y="1819466"/>
              <a:ext cx="231999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2800">
                  <a:solidFill>
                    <a:srgbClr val="000000"/>
                  </a:solidFill>
                  <a:cs typeface="Times New Roman" pitchFamily="18" charset="0"/>
                </a:rPr>
                <a:t>для любого </a:t>
              </a:r>
              <a:r>
                <a:rPr lang="en-US" altLang="ru-RU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ru-RU" altLang="ru-RU" sz="1800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Типичные ограничения</a:t>
            </a:r>
          </a:p>
        </p:txBody>
      </p:sp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985A8B-1BAC-4246-AFD8-C023616219C7}" type="slidenum">
              <a:rPr lang="ru-RU" altLang="ru-RU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graphicFrame>
        <p:nvGraphicFramePr>
          <p:cNvPr id="21509" name="Object 1"/>
          <p:cNvGraphicFramePr>
            <a:graphicFrameLocks noChangeAspect="1"/>
          </p:cNvGraphicFramePr>
          <p:nvPr/>
        </p:nvGraphicFramePr>
        <p:xfrm>
          <a:off x="858838" y="1282700"/>
          <a:ext cx="71723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Формула" r:id="rId4" imgW="2171700" imgH="228600" progId="Equation.3">
                  <p:embed/>
                </p:oleObj>
              </mc:Choice>
              <mc:Fallback>
                <p:oleObj name="Формула" r:id="rId4" imgW="21717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1282700"/>
                        <a:ext cx="71723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Прямоугольник 5"/>
          <p:cNvSpPr>
            <a:spLocks noChangeArrowheads="1"/>
          </p:cNvSpPr>
          <p:nvPr/>
        </p:nvSpPr>
        <p:spPr bwMode="auto">
          <a:xfrm>
            <a:off x="377825" y="806450"/>
            <a:ext cx="15986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cs typeface="Times New Roman" pitchFamily="18" charset="0"/>
              </a:rPr>
              <a:t>Задача 1.</a:t>
            </a:r>
            <a:endParaRPr lang="ru-RU" altLang="ru-RU" sz="1800" b="1">
              <a:solidFill>
                <a:srgbClr val="000099"/>
              </a:solidFill>
            </a:endParaRPr>
          </a:p>
        </p:txBody>
      </p:sp>
      <p:sp>
        <p:nvSpPr>
          <p:cNvPr id="6152" name="Левая фигурная скобка 6"/>
          <p:cNvSpPr>
            <a:spLocks/>
          </p:cNvSpPr>
          <p:nvPr/>
        </p:nvSpPr>
        <p:spPr bwMode="auto">
          <a:xfrm rot="-5400000">
            <a:off x="1619250" y="1428750"/>
            <a:ext cx="273050" cy="1314450"/>
          </a:xfrm>
          <a:prstGeom prst="leftBrace">
            <a:avLst>
              <a:gd name="adj1" fmla="val 4470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53" name="Прямоугольник 7"/>
          <p:cNvSpPr>
            <a:spLocks noChangeArrowheads="1"/>
          </p:cNvSpPr>
          <p:nvPr/>
        </p:nvSpPr>
        <p:spPr bwMode="auto">
          <a:xfrm>
            <a:off x="798513" y="2222500"/>
            <a:ext cx="43005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«соседние биты одинаковы»</a:t>
            </a:r>
            <a:endParaRPr lang="ru-RU" altLang="ru-RU" sz="1800"/>
          </a:p>
        </p:txBody>
      </p:sp>
      <p:sp>
        <p:nvSpPr>
          <p:cNvPr id="6154" name="Прямоугольник 8"/>
          <p:cNvSpPr>
            <a:spLocks noChangeArrowheads="1"/>
          </p:cNvSpPr>
          <p:nvPr/>
        </p:nvSpPr>
        <p:spPr bwMode="auto">
          <a:xfrm>
            <a:off x="798513" y="2705100"/>
            <a:ext cx="3438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  <a:cs typeface="Times New Roman" pitchFamily="18" charset="0"/>
              </a:rPr>
              <a:t>Решения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: 00000, 11111</a:t>
            </a:r>
            <a:endParaRPr lang="ru-RU" altLang="ru-RU" sz="1800"/>
          </a:p>
        </p:txBody>
      </p:sp>
      <p:sp>
        <p:nvSpPr>
          <p:cNvPr id="6155" name="Прямоугольник 10"/>
          <p:cNvSpPr>
            <a:spLocks noChangeArrowheads="1"/>
          </p:cNvSpPr>
          <p:nvPr/>
        </p:nvSpPr>
        <p:spPr bwMode="auto">
          <a:xfrm>
            <a:off x="377825" y="3181350"/>
            <a:ext cx="15986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000099"/>
                </a:solidFill>
                <a:cs typeface="Times New Roman" pitchFamily="18" charset="0"/>
              </a:rPr>
              <a:t>Задача </a:t>
            </a:r>
            <a:r>
              <a:rPr lang="en-US" altLang="ru-RU" sz="2400" b="1">
                <a:solidFill>
                  <a:srgbClr val="000099"/>
                </a:solidFill>
                <a:cs typeface="Times New Roman" pitchFamily="18" charset="0"/>
              </a:rPr>
              <a:t>2</a:t>
            </a:r>
            <a:r>
              <a:rPr lang="ru-RU" altLang="ru-RU" sz="2400" b="1">
                <a:solidFill>
                  <a:srgbClr val="000099"/>
                </a:solidFill>
                <a:cs typeface="Times New Roman" pitchFamily="18" charset="0"/>
              </a:rPr>
              <a:t>.</a:t>
            </a:r>
            <a:endParaRPr lang="ru-RU" altLang="ru-RU" sz="1800" b="1">
              <a:solidFill>
                <a:srgbClr val="000099"/>
              </a:solidFill>
            </a:endParaRPr>
          </a:p>
        </p:txBody>
      </p:sp>
      <p:sp>
        <p:nvSpPr>
          <p:cNvPr id="6156" name="Левая фигурная скобка 11"/>
          <p:cNvSpPr>
            <a:spLocks/>
          </p:cNvSpPr>
          <p:nvPr/>
        </p:nvSpPr>
        <p:spPr bwMode="auto">
          <a:xfrm rot="-5400000">
            <a:off x="1619250" y="3803650"/>
            <a:ext cx="273050" cy="1314450"/>
          </a:xfrm>
          <a:prstGeom prst="leftBrace">
            <a:avLst>
              <a:gd name="adj1" fmla="val 4470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6157" name="Прямоугольник 12"/>
          <p:cNvSpPr>
            <a:spLocks noChangeArrowheads="1"/>
          </p:cNvSpPr>
          <p:nvPr/>
        </p:nvSpPr>
        <p:spPr bwMode="auto">
          <a:xfrm>
            <a:off x="798513" y="4597400"/>
            <a:ext cx="41275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«соседние биты различны»</a:t>
            </a:r>
            <a:endParaRPr lang="ru-RU" altLang="ru-RU" sz="1800"/>
          </a:p>
        </p:txBody>
      </p:sp>
      <p:sp>
        <p:nvSpPr>
          <p:cNvPr id="6158" name="Прямоугольник 13"/>
          <p:cNvSpPr>
            <a:spLocks noChangeArrowheads="1"/>
          </p:cNvSpPr>
          <p:nvPr/>
        </p:nvSpPr>
        <p:spPr bwMode="auto">
          <a:xfrm>
            <a:off x="798513" y="5480050"/>
            <a:ext cx="3546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i="1">
                <a:solidFill>
                  <a:srgbClr val="000000"/>
                </a:solidFill>
                <a:cs typeface="Times New Roman" pitchFamily="18" charset="0"/>
              </a:rPr>
              <a:t>Решения</a:t>
            </a: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: 01010, 10101</a:t>
            </a:r>
            <a:endParaRPr lang="ru-RU" altLang="ru-RU" sz="1800"/>
          </a:p>
        </p:txBody>
      </p:sp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858838" y="3594100"/>
            <a:ext cx="7108825" cy="749300"/>
            <a:chOff x="858838" y="3594100"/>
            <a:chExt cx="7108825" cy="749300"/>
          </a:xfrm>
        </p:grpSpPr>
        <p:graphicFrame>
          <p:nvGraphicFramePr>
            <p:cNvPr id="21520" name="Object 16"/>
            <p:cNvGraphicFramePr>
              <a:graphicFrameLocks noChangeAspect="1"/>
            </p:cNvGraphicFramePr>
            <p:nvPr/>
          </p:nvGraphicFramePr>
          <p:xfrm>
            <a:off x="858838" y="3594100"/>
            <a:ext cx="7108825" cy="749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25" name="Формула" r:id="rId6" imgW="2171700" imgH="228600" progId="Equation.3">
                    <p:embed/>
                  </p:oleObj>
                </mc:Choice>
                <mc:Fallback>
                  <p:oleObj name="Формула" r:id="rId6" imgW="2171700" imgH="22860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8838" y="3594100"/>
                          <a:ext cx="7108825" cy="749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1521" name="Прямая соединительная линия 17"/>
            <p:cNvCxnSpPr>
              <a:cxnSpLocks noChangeShapeType="1"/>
            </p:cNvCxnSpPr>
            <p:nvPr/>
          </p:nvCxnSpPr>
          <p:spPr bwMode="auto">
            <a:xfrm rot="5400000" flipH="1" flipV="1">
              <a:off x="1625600" y="3829050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2" name="Прямая соединительная линия 21"/>
            <p:cNvCxnSpPr>
              <a:cxnSpLocks noChangeShapeType="1"/>
            </p:cNvCxnSpPr>
            <p:nvPr/>
          </p:nvCxnSpPr>
          <p:spPr bwMode="auto">
            <a:xfrm rot="5400000" flipH="1" flipV="1">
              <a:off x="3604712" y="3829050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523" name="Прямая соединительная линия 22"/>
            <p:cNvCxnSpPr>
              <a:cxnSpLocks noChangeShapeType="1"/>
            </p:cNvCxnSpPr>
            <p:nvPr/>
          </p:nvCxnSpPr>
          <p:spPr bwMode="auto">
            <a:xfrm rot="5400000" flipH="1" flipV="1">
              <a:off x="6235178" y="3829050"/>
              <a:ext cx="273050" cy="273050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160" name="Прямоугольник 24"/>
          <p:cNvSpPr>
            <a:spLocks noChangeArrowheads="1"/>
          </p:cNvSpPr>
          <p:nvPr/>
        </p:nvSpPr>
        <p:spPr bwMode="auto">
          <a:xfrm>
            <a:off x="798513" y="5048250"/>
            <a:ext cx="30067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>
                <a:solidFill>
                  <a:srgbClr val="000000"/>
                </a:solidFill>
                <a:cs typeface="Times New Roman" pitchFamily="18" charset="0"/>
              </a:rPr>
              <a:t>«биты чередуются»</a:t>
            </a:r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53" grpId="0"/>
      <p:bldP spid="6154" grpId="0"/>
      <p:bldP spid="6155" grpId="0"/>
      <p:bldP spid="6156" grpId="0" animBg="1"/>
      <p:bldP spid="6157" grpId="0"/>
      <p:bldP spid="6158" grpId="0"/>
      <p:bldP spid="616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63136328568f5846b54c57f62c9ee9c453b963"/>
</p:tagLst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71116</TotalTime>
  <Words>3947</Words>
  <Application>Microsoft Office PowerPoint</Application>
  <PresentationFormat>Экран (4:3)</PresentationFormat>
  <Paragraphs>540</Paragraphs>
  <Slides>42</Slides>
  <Notes>31</Notes>
  <HiddenSlides>3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52" baseType="lpstr">
      <vt:lpstr>Arial</vt:lpstr>
      <vt:lpstr>Symbol</vt:lpstr>
      <vt:lpstr>Wingdings</vt:lpstr>
      <vt:lpstr>Times New Roman</vt:lpstr>
      <vt:lpstr>Calibri</vt:lpstr>
      <vt:lpstr>Courier New</vt:lpstr>
      <vt:lpstr>Arial Black</vt:lpstr>
      <vt:lpstr>+mj-lt</vt:lpstr>
      <vt:lpstr>Оформление по умолчанию</vt:lpstr>
      <vt:lpstr>Microsoft Equation 3.0</vt:lpstr>
      <vt:lpstr>Системы логических уравнений в задачах ЕГЭ по информатике</vt:lpstr>
      <vt:lpstr>Постановка задачи (ЕГЭ-2011)</vt:lpstr>
      <vt:lpstr>Методы решения</vt:lpstr>
      <vt:lpstr>Аналогии с алгеброй</vt:lpstr>
      <vt:lpstr>Формулы логики – I </vt:lpstr>
      <vt:lpstr>Формулы логики – II</vt:lpstr>
      <vt:lpstr>Формулы логики – III</vt:lpstr>
      <vt:lpstr>Основные идеи</vt:lpstr>
      <vt:lpstr>Типичные ограничения</vt:lpstr>
      <vt:lpstr>Типичные ограничения</vt:lpstr>
      <vt:lpstr>Более сложный пример</vt:lpstr>
      <vt:lpstr>Более сложный пример</vt:lpstr>
      <vt:lpstr>Более сложный пример</vt:lpstr>
      <vt:lpstr>Более сложный пример</vt:lpstr>
      <vt:lpstr>Ещё пример</vt:lpstr>
      <vt:lpstr>И снова – рекуррентные уравнения</vt:lpstr>
      <vt:lpstr>Последний пример</vt:lpstr>
      <vt:lpstr>Демо-вариант ЕГЭ-2016</vt:lpstr>
      <vt:lpstr>Демо-вариант ЕГЭ-2016</vt:lpstr>
      <vt:lpstr>Демо-вариант ЕГЭ-2015</vt:lpstr>
      <vt:lpstr>Демо-вариант ЕГЭ-2015</vt:lpstr>
      <vt:lpstr>Демо-вариант ЕГЭ-2014</vt:lpstr>
      <vt:lpstr>Демо-вариант ЕГЭ-2014</vt:lpstr>
      <vt:lpstr>Демо-вариант ЕГЭ-2013</vt:lpstr>
      <vt:lpstr>Демо-вариант ЕГЭ-2013</vt:lpstr>
      <vt:lpstr>Демо-вариант ЕГЭ-2013</vt:lpstr>
      <vt:lpstr>Демо-вариант ЕГЭ-2012</vt:lpstr>
      <vt:lpstr>Демо-вариант ЕГЭ-2012</vt:lpstr>
      <vt:lpstr>Демо-вариант ЕГЭ-2012</vt:lpstr>
      <vt:lpstr>Ещё одна задача (2015)</vt:lpstr>
      <vt:lpstr>Ещё одна задача (2015)</vt:lpstr>
      <vt:lpstr>Ещё одна задача (2015)</vt:lpstr>
      <vt:lpstr>И ещё одна задача (2015)</vt:lpstr>
      <vt:lpstr>И ещё одна задача (2015)</vt:lpstr>
      <vt:lpstr>Пробное тестирование (2015)</vt:lpstr>
      <vt:lpstr>Ещё одна задача (2016)</vt:lpstr>
      <vt:lpstr>Ещё одна задача (2016)</vt:lpstr>
      <vt:lpstr>Основные шаги решения</vt:lpstr>
      <vt:lpstr>Как можно рассказать детям?</vt:lpstr>
      <vt:lpstr>Как можно рассказать детям (II)?</vt:lpstr>
      <vt:lpstr>Как можно рассказать детям (III)?</vt:lpstr>
      <vt:lpstr>Конец фильма</vt:lpstr>
    </vt:vector>
  </TitlesOfParts>
  <Company>163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Зося А. Ковалева</cp:lastModifiedBy>
  <cp:revision>2526</cp:revision>
  <dcterms:created xsi:type="dcterms:W3CDTF">2007-01-31T19:13:48Z</dcterms:created>
  <dcterms:modified xsi:type="dcterms:W3CDTF">2016-09-23T08:17:23Z</dcterms:modified>
</cp:coreProperties>
</file>