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57" r:id="rId5"/>
    <p:sldId id="273" r:id="rId6"/>
    <p:sldId id="274" r:id="rId7"/>
    <p:sldId id="275" r:id="rId8"/>
    <p:sldId id="276" r:id="rId9"/>
    <p:sldId id="279" r:id="rId10"/>
    <p:sldId id="277" r:id="rId11"/>
    <p:sldId id="278" r:id="rId12"/>
    <p:sldId id="259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13" autoAdjust="0"/>
  </p:normalViewPr>
  <p:slideViewPr>
    <p:cSldViewPr>
      <p:cViewPr varScale="1">
        <p:scale>
          <a:sx n="80" d="100"/>
          <a:sy n="80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0-01-31T16:44:48.656" idx="1">
    <p:pos x="1611" y="2887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934D7-9081-4D5C-A00F-50F02897DBA3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34100-C7CA-44C7-9C93-C5ECB94BE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4F5E87-73C7-4B0F-8C16-5D460B4B1241}" type="slidenum">
              <a:rPr kumimoji="0" lang="ru-RU" altLang="ru-RU"/>
              <a:pPr/>
              <a:t>2</a:t>
            </a:fld>
            <a:endParaRPr kumimoji="0" lang="ru-RU" altLang="ru-RU"/>
          </a:p>
        </p:txBody>
      </p:sp>
      <p:sp>
        <p:nvSpPr>
          <p:cNvPr id="28675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fld id="{9DF440C0-F2DD-4C19-9A60-41ACBDDC41ED}" type="slidenum">
              <a:rPr kumimoji="0" lang="en-GB" altLang="ru-RU" sz="120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pPr algn="r" eaLnBrk="1" hangingPunct="1"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</a:pPr>
              <a:t>2</a:t>
            </a:fld>
            <a:endParaRPr kumimoji="0" lang="en-GB" altLang="ru-RU" sz="1200">
              <a:solidFill>
                <a:srgbClr val="000000"/>
              </a:solidFill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676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6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EAEAEA"/>
              </a:buClr>
              <a:buSzPct val="100000"/>
              <a:buFont typeface="Arial" panose="020B0604020202020204" pitchFamily="34" charset="0"/>
              <a:buNone/>
            </a:pPr>
            <a:endParaRPr kumimoji="0" lang="ru-RU" altLang="ru-RU">
              <a:solidFill>
                <a:schemeClr val="bg1"/>
              </a:solidFill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9758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3406CE-5572-4D9B-9529-79C480566962}" type="slidenum">
              <a:rPr kumimoji="0" lang="ru-RU" altLang="ru-RU"/>
              <a:pPr/>
              <a:t>11</a:t>
            </a:fld>
            <a:endParaRPr kumimoji="0" lang="ru-RU" alt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9028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42;&#1072;&#1083;&#1077;&#1085;&#1090;&#1080;&#1085;&#1072;\Desktop\&#1085;&#1072;%20&#1082;&#1086;&#1085;&#1082;&#1091;&#1088;&#1089;\&#1091;&#1088;&#1086;&#1082;%20&#1088;&#1091;&#1089;&#1089;&#1082;&#1086;&#1075;&#1086;%20&#1103;&#1079;&#1099;&#1082;&#1072;\&#1055;&#1086;&#1087;&#1086;&#1083;&#1072;&#1084;.ka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989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ТЕПЛИЦКАЯ </a:t>
            </a:r>
            <a:br>
              <a:rPr lang="ru-RU" b="1" i="1" dirty="0" smtClean="0"/>
            </a:br>
            <a:r>
              <a:rPr lang="ru-RU" b="1" i="1" dirty="0" smtClean="0"/>
              <a:t>Валентина Анатольевна</a:t>
            </a:r>
            <a:br>
              <a:rPr lang="ru-RU" b="1" i="1" dirty="0" smtClean="0"/>
            </a:br>
            <a:r>
              <a:rPr lang="ru-RU" sz="2700" b="1" i="1" dirty="0" smtClean="0"/>
              <a:t>Краснодарский край</a:t>
            </a:r>
            <a:br>
              <a:rPr lang="ru-RU" sz="2700" b="1" i="1" dirty="0" smtClean="0"/>
            </a:br>
            <a:r>
              <a:rPr lang="ru-RU" sz="2700" b="1" i="1" dirty="0" smtClean="0"/>
              <a:t>г-к Анапа</a:t>
            </a:r>
            <a:br>
              <a:rPr lang="ru-RU" sz="2700" b="1" i="1" dirty="0" smtClean="0"/>
            </a:br>
            <a:r>
              <a:rPr lang="ru-RU" sz="2700" b="1" i="1" dirty="0" smtClean="0"/>
              <a:t>гимназия «Эврика» </a:t>
            </a:r>
            <a:endParaRPr lang="ru-RU" sz="27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5040560" cy="36499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822450" cy="2730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275856" y="130184"/>
            <a:ext cx="3744416" cy="63452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конкурс </a:t>
            </a:r>
            <a:r>
              <a:rPr lang="ru-RU" dirty="0" smtClean="0"/>
              <a:t>«Учитель Здоровья 2017»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483768" y="3135164"/>
            <a:ext cx="5904656" cy="345638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Отличник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образования,  победитель городского конкурса «Учитель года 2006», «Учитель года 2010»,  лауреат краевого  конкурса «Учитель Кубани 2006», финалист  краевого конкурса «Учитель Кубани 2010»,  победитель национального конкурса лучших учителей России ПНПО в 2006г.,  в 2010г., победитель конкурса мультимедийных уроков «Урок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президенту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»,  победитель  конкурса  «Мой лучший урок»  в 2012,  награждена медалью «За службу образованию».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929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Гендерный подход в обучении</a:t>
            </a:r>
            <a:br>
              <a:rPr lang="ru-RU" alt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(раздельно-параллельное обучение)</a:t>
            </a:r>
            <a:r>
              <a:rPr lang="ru-RU" altLang="ru-RU" b="1" dirty="0">
                <a:solidFill>
                  <a:schemeClr val="tx2"/>
                </a:solidFill>
              </a:rPr>
              <a:t/>
            </a:r>
            <a:br>
              <a:rPr lang="ru-RU" altLang="ru-RU" b="1" dirty="0">
                <a:solidFill>
                  <a:schemeClr val="tx2"/>
                </a:solidFill>
              </a:rPr>
            </a:br>
            <a:endParaRPr lang="ru-RU" alt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538663" y="1881981"/>
            <a:ext cx="4495800" cy="36352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ru-RU" sz="2000" i="1" dirty="0"/>
              <a:t>          </a:t>
            </a:r>
            <a:r>
              <a:rPr kumimoji="0" lang="ru-RU" sz="2000" b="1" i="1" dirty="0"/>
              <a:t>Формы, методы и средства обучения выбираются с точки зрения их целесообразности и могут быть разными в классах мальчиков и девочек.</a:t>
            </a:r>
          </a:p>
        </p:txBody>
      </p:sp>
      <p:pic>
        <p:nvPicPr>
          <p:cNvPr id="18438" name="Picture 8" descr="P103044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25"/>
            <a:ext cx="2571750" cy="226218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6" descr="P10401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4572000"/>
            <a:ext cx="2928937" cy="2147888"/>
          </a:xfrm>
          <a:prstGeom prst="rect">
            <a:avLst/>
          </a:prstGeom>
          <a:noFill/>
          <a:ln w="762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2660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3369" y="988715"/>
            <a:ext cx="5857875" cy="1000125"/>
          </a:xfrm>
          <a:noFill/>
        </p:spPr>
        <p:txBody>
          <a:bodyPr>
            <a:normAutofit fontScale="90000"/>
          </a:bodyPr>
          <a:lstStyle/>
          <a:p>
            <a:r>
              <a:rPr lang="en-US" altLang="ru-RU" sz="2800" dirty="0" smtClean="0"/>
              <a:t/>
            </a:r>
            <a:br>
              <a:rPr lang="en-US" altLang="ru-RU" sz="2800" dirty="0" smtClean="0"/>
            </a:br>
            <a:r>
              <a:rPr lang="en-US" altLang="ru-RU" sz="2800" dirty="0" smtClean="0"/>
              <a:t/>
            </a:r>
            <a:br>
              <a:rPr lang="en-US" altLang="ru-RU" sz="2800" dirty="0" smtClean="0"/>
            </a:br>
            <a:r>
              <a:rPr lang="ru-RU" altLang="ru-RU" sz="2800" b="1" dirty="0"/>
              <a:t>П</a:t>
            </a:r>
            <a:r>
              <a:rPr lang="ru-RU" altLang="ru-RU" sz="2800" b="1" dirty="0" smtClean="0"/>
              <a:t>остроения  </a:t>
            </a:r>
            <a:r>
              <a:rPr lang="ru-RU" altLang="ru-RU" sz="2800" b="1" dirty="0"/>
              <a:t>образовательного и воспитательного </a:t>
            </a:r>
            <a:br>
              <a:rPr lang="ru-RU" altLang="ru-RU" sz="2800" b="1" dirty="0"/>
            </a:br>
            <a:r>
              <a:rPr lang="ru-RU" altLang="ru-RU" sz="2800" b="1" dirty="0"/>
              <a:t>процесса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ru-RU" altLang="ru-RU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5572125" cy="4652962"/>
          </a:xfrm>
          <a:noFill/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ru-RU" altLang="ru-RU" sz="2000" dirty="0" smtClean="0"/>
              <a:t>Чередование физической и умственной нагрузки на уроках, активные динамические паузы.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dirty="0" smtClean="0"/>
              <a:t>Подвижные перемены.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dirty="0" smtClean="0"/>
              <a:t>Кружки «Рукоделие», «</a:t>
            </a:r>
            <a:r>
              <a:rPr lang="ru-RU" altLang="ru-RU" sz="2000" dirty="0" err="1" smtClean="0"/>
              <a:t>Бисироплетение</a:t>
            </a:r>
            <a:r>
              <a:rPr lang="ru-RU" altLang="ru-RU" sz="2000" dirty="0" smtClean="0"/>
              <a:t>», «Аэробика»,   для девочек.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dirty="0" smtClean="0"/>
              <a:t>Кружки «Стрельба», «Дзюдо»  для мальчиков.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dirty="0" smtClean="0"/>
              <a:t>Спортивные секции «Плавание», «Хоккей на траве»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dirty="0" smtClean="0"/>
              <a:t>Организация совместных праздников, мероприятий классных часов, экскурсий.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dirty="0" smtClean="0"/>
              <a:t>Совместные уроки музыки, рисования, хореографии.</a:t>
            </a:r>
          </a:p>
          <a:p>
            <a:pPr lvl="1" eaLnBrk="1" hangingPunct="1">
              <a:lnSpc>
                <a:spcPct val="80000"/>
              </a:lnSpc>
            </a:pPr>
            <a:endParaRPr lang="ru-RU" altLang="ru-RU" sz="2400" dirty="0" smtClean="0"/>
          </a:p>
        </p:txBody>
      </p:sp>
      <p:pic>
        <p:nvPicPr>
          <p:cNvPr id="19460" name="Picture 2" descr="DSC006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0"/>
          <a:stretch>
            <a:fillRect/>
          </a:stretch>
        </p:blipFill>
        <p:spPr bwMode="auto">
          <a:xfrm>
            <a:off x="6443663" y="3573463"/>
            <a:ext cx="27003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SUC500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2413" y="0"/>
            <a:ext cx="25415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7193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539" y="188640"/>
            <a:ext cx="8229600" cy="172819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</a:t>
            </a:r>
            <a:r>
              <a:rPr lang="ru-RU" sz="2800" b="1" dirty="0" smtClean="0"/>
              <a:t>Участие в работе муниципального МО</a:t>
            </a:r>
            <a:br>
              <a:rPr lang="ru-RU" sz="2800" b="1" dirty="0" smtClean="0"/>
            </a:br>
            <a:r>
              <a:rPr lang="ru-RU" sz="2800" b="1" dirty="0" smtClean="0"/>
              <a:t> Открытый урок для учителей города и района </a:t>
            </a:r>
            <a:endParaRPr lang="ru-RU" sz="2800" b="1" dirty="0"/>
          </a:p>
        </p:txBody>
      </p:sp>
      <p:pic>
        <p:nvPicPr>
          <p:cNvPr id="4098" name="Picture 2" descr="C:\Users\Dlin\Desktop\Новая папка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81917"/>
            <a:ext cx="1800200" cy="24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lin\Desktop\Новая папка\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1794539" cy="24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алентина\Desktop\на конкурс\DCIM\P10004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528" y="4039875"/>
            <a:ext cx="3265402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C:\Users\Валентина\Desktop\на конкурс\DCIM\P10004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528" y="1628096"/>
            <a:ext cx="3131154" cy="2347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611559" y="1556791"/>
            <a:ext cx="4699241" cy="24830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Активно участвую в работе муниципального методического объединения г-к Анапа. Провела открытый урок в рамках фестиваля «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 среда в образовательном учреждении».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6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78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Экскурсии.</a:t>
            </a:r>
            <a:endParaRPr lang="ru-RU" sz="3200" b="1" dirty="0"/>
          </a:p>
        </p:txBody>
      </p:sp>
      <p:pic>
        <p:nvPicPr>
          <p:cNvPr id="1027" name="Picture 3" descr="C:\Users\Dlin\Desktop\фото презентация\DSC01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85" y="764704"/>
            <a:ext cx="2081204" cy="1560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Dlin\Desktop\фото презентация\DSC010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1" y="4355937"/>
            <a:ext cx="2621709" cy="1966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Dlin\Desktop\фото презентация\DSC010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88" y="2589498"/>
            <a:ext cx="2381367" cy="1512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Dlin\Desktop\фото презентация\DSC010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51" y="4406354"/>
            <a:ext cx="2369840" cy="1777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Dlin\Desktop\фото презентация\DSC015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378845"/>
            <a:ext cx="28575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654712" y="965295"/>
            <a:ext cx="3508825" cy="308644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В  начале  года мы побывали в  археологическом  музее «</a:t>
            </a:r>
            <a:r>
              <a:rPr lang="ru-RU" sz="1400" dirty="0" err="1" smtClean="0"/>
              <a:t>Горгиппия</a:t>
            </a:r>
            <a:r>
              <a:rPr lang="ru-RU" sz="1400" dirty="0" smtClean="0"/>
              <a:t>», совершили прогулку по Набережной города с целью ознакомления с </a:t>
            </a:r>
            <a:r>
              <a:rPr lang="ru-RU" sz="1400" dirty="0" err="1" smtClean="0"/>
              <a:t>архитектутрой</a:t>
            </a:r>
            <a:r>
              <a:rPr lang="ru-RU" sz="1400" dirty="0" smtClean="0"/>
              <a:t> города и его памятниками. В ноябре посетили краеведческий музей. В феврале побывали в городе-герое Новороссийске в музее под открытым небом. В мае  посетили музей «</a:t>
            </a:r>
            <a:r>
              <a:rPr lang="ru-RU" sz="1400" dirty="0"/>
              <a:t>А</a:t>
            </a:r>
            <a:r>
              <a:rPr lang="ru-RU" sz="1400" dirty="0" smtClean="0"/>
              <a:t>напа возвращение в СССР». А  на каникулах ходили в кинотеатр.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31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Занятия вокалом</a:t>
            </a:r>
            <a:endParaRPr lang="ru-RU" b="1" dirty="0"/>
          </a:p>
        </p:txBody>
      </p:sp>
      <p:pic>
        <p:nvPicPr>
          <p:cNvPr id="3075" name="Picture 3" descr="C:\Users\Dlin\Desktop\фото презентация\_DSC04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29" y="1532168"/>
            <a:ext cx="3698507" cy="2472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Dlin\Desktop\фото презентация\_DSC04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88" y="4188278"/>
            <a:ext cx="3663955" cy="2449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Dlin\Desktop\фото презентация\_DSC04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096" y="4264986"/>
            <a:ext cx="3596017" cy="24043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4534912" y="1589602"/>
            <a:ext cx="3456384" cy="241546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+mj-lt"/>
              </a:rPr>
              <a:t>  Мои ученики занимаются в вокальной группе «Лапушки». Я пою в вокальной  группе  учителей.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04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Спортивные достижения.</a:t>
            </a:r>
            <a:endParaRPr lang="ru-RU" sz="3200" b="1" dirty="0"/>
          </a:p>
        </p:txBody>
      </p:sp>
      <p:pic>
        <p:nvPicPr>
          <p:cNvPr id="7170" name="Picture 2" descr="C:\Users\Dlin\Desktop\фото презентация\PICT8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448272" cy="3264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Dlin\Desktop\фото презентация\PICT83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44" y="4149080"/>
            <a:ext cx="2880176" cy="2160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Dlin\Desktop\фото презентация\PICT839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9104" y="4163462"/>
            <a:ext cx="2988777" cy="2176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C:\Users\Dlin\Desktop\фото презентация\PICT84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356" y="4152453"/>
            <a:ext cx="2875679" cy="21567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2961396" y="1340768"/>
            <a:ext cx="5138996" cy="259228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  </a:t>
            </a:r>
            <a:r>
              <a:rPr lang="ru-RU" dirty="0" smtClean="0"/>
              <a:t>          В гимназии осуществляется раздельно-параллельное </a:t>
            </a:r>
            <a:r>
              <a:rPr lang="en-US" dirty="0" smtClean="0"/>
              <a:t> </a:t>
            </a:r>
            <a:r>
              <a:rPr lang="ru-RU" dirty="0" smtClean="0"/>
              <a:t>обучение. Я преподаю в классе девочек. В параллели всего два класса- мальчики и девочки. Но разъединяя детей на основных  учебных предметах, мы находим тысячу способов их объединить. Вся внеурочная деятельность проходит совместно.</a:t>
            </a:r>
          </a:p>
          <a:p>
            <a:pPr algn="just"/>
            <a:r>
              <a:rPr lang="ru-RU" dirty="0" smtClean="0"/>
              <a:t>       Ежегодно участвуем во </a:t>
            </a:r>
            <a:r>
              <a:rPr lang="ru-RU" dirty="0" err="1"/>
              <a:t>В</a:t>
            </a:r>
            <a:r>
              <a:rPr lang="ru-RU" dirty="0" err="1" smtClean="0"/>
              <a:t>секубанской</a:t>
            </a:r>
            <a:r>
              <a:rPr lang="ru-RU" dirty="0" smtClean="0"/>
              <a:t> спартакиаде.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941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"/>
          <p:cNvSpPr>
            <a:spLocks noChangeArrowheads="1" noChangeShapeType="1" noTextEdit="1"/>
          </p:cNvSpPr>
          <p:nvPr/>
        </p:nvSpPr>
        <p:spPr bwMode="auto">
          <a:xfrm>
            <a:off x="2443138" y="878673"/>
            <a:ext cx="4646612" cy="557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solidFill>
                  <a:srgbClr val="0000FF"/>
                </a:solidFill>
                <a:effectLst>
                  <a:outerShdw dist="17819" dir="2700000" algn="ctr" rotWithShape="0">
                    <a:srgbClr val="00CC00"/>
                  </a:outerShdw>
                </a:effectLst>
                <a:latin typeface="Georgia" panose="02040502050405020303" pitchFamily="18" charset="0"/>
              </a:rPr>
              <a:t>Тема моего самообразования</a:t>
            </a:r>
            <a:endParaRPr lang="ru-RU" sz="3600" b="1" kern="10" dirty="0">
              <a:solidFill>
                <a:srgbClr val="0000FF"/>
              </a:solidFill>
              <a:effectLst>
                <a:outerShdw dist="17819" dir="2700000" algn="ctr" rotWithShape="0">
                  <a:srgbClr val="00CC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642207" y="1682688"/>
            <a:ext cx="4248473" cy="24288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smtClean="0"/>
              <a:t>Создание здоровьесберегающего </a:t>
            </a:r>
            <a:endParaRPr lang="en-US" sz="3600" b="1" smtClean="0"/>
          </a:p>
          <a:p>
            <a:pPr algn="ctr">
              <a:defRPr/>
            </a:pPr>
            <a:r>
              <a:rPr lang="ru-RU" sz="3600" b="1" smtClean="0"/>
              <a:t>образовательного пространства </a:t>
            </a:r>
            <a:endParaRPr lang="en-US" sz="3600" b="1" smtClean="0"/>
          </a:p>
          <a:p>
            <a:pPr algn="ctr">
              <a:defRPr/>
            </a:pPr>
            <a:r>
              <a:rPr lang="ru-RU" sz="3600" b="1" smtClean="0"/>
              <a:t>как условие повышения </a:t>
            </a:r>
            <a:endParaRPr lang="en-US" sz="3600" b="1" smtClean="0"/>
          </a:p>
          <a:p>
            <a:pPr algn="ctr">
              <a:defRPr/>
            </a:pPr>
            <a:r>
              <a:rPr lang="ru-RU" sz="3600" b="1" smtClean="0"/>
              <a:t>качества обучения.</a:t>
            </a:r>
            <a:endParaRPr lang="ru-RU" sz="3600" smtClean="0"/>
          </a:p>
          <a:p>
            <a:pPr algn="ctr">
              <a:defRPr/>
            </a:pPr>
            <a:r>
              <a:rPr lang="ru-RU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7819" dir="2700000" algn="ctr" rotWithShape="0">
                    <a:srgbClr val="00CC00"/>
                  </a:outerShdw>
                </a:effectLst>
                <a:latin typeface="Georgia"/>
              </a:rPr>
              <a:t> 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17819" dir="2700000" algn="ctr" rotWithShape="0">
                  <a:srgbClr val="00CC00"/>
                </a:outerShdw>
              </a:effectLst>
              <a:latin typeface="Georgia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501264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4572000"/>
            <a:ext cx="3532187" cy="2036763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6806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9013"/>
            <a:ext cx="5357812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3600" dirty="0" smtClean="0">
                <a:solidFill>
                  <a:srgbClr val="0070C0"/>
                </a:solidFill>
              </a:rPr>
              <a:t>Цель: </a:t>
            </a:r>
          </a:p>
          <a:p>
            <a:pPr algn="just">
              <a:buFontTx/>
              <a:buNone/>
              <a:defRPr/>
            </a:pPr>
            <a:r>
              <a:rPr lang="ru-RU" sz="2000" dirty="0" smtClean="0"/>
              <a:t>      </a:t>
            </a:r>
            <a:r>
              <a:rPr lang="ru-RU" sz="2000" b="1" i="1" dirty="0" smtClean="0"/>
              <a:t>создание </a:t>
            </a:r>
            <a:r>
              <a:rPr lang="ru-RU" sz="2000" b="1" i="1" dirty="0" err="1" smtClean="0"/>
              <a:t>здоровьесберегающей</a:t>
            </a:r>
            <a:r>
              <a:rPr lang="ru-RU" sz="2000" b="1" i="1" dirty="0" smtClean="0"/>
              <a:t> среды  в начальной школе,  комплексной системы  организации учебно-воспитательного процесса,  способствующих  здоровому физическому и  нравственному развитию ребенка и его социализации. </a:t>
            </a:r>
          </a:p>
          <a:p>
            <a:pPr>
              <a:buFontTx/>
              <a:buNone/>
              <a:defRPr/>
            </a:pPr>
            <a:r>
              <a:rPr lang="ru-RU" sz="2000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Ожидаемый результат:</a:t>
            </a:r>
          </a:p>
          <a:p>
            <a:pPr>
              <a:buFontTx/>
              <a:buNone/>
              <a:defRPr/>
            </a:pPr>
            <a:r>
              <a:rPr lang="ru-RU" sz="2000" b="1" i="1" dirty="0" smtClean="0"/>
              <a:t>    - сохранение здоровья детей   (осанка, зрение)</a:t>
            </a:r>
          </a:p>
          <a:p>
            <a:pPr>
              <a:buFontTx/>
              <a:buNone/>
              <a:defRPr/>
            </a:pPr>
            <a:r>
              <a:rPr lang="ru-RU" sz="2000" b="1" i="1" dirty="0" smtClean="0"/>
              <a:t>   - высокий показатель качества знаний.</a:t>
            </a:r>
          </a:p>
          <a:p>
            <a:pPr eaLnBrk="1" hangingPunct="1">
              <a:defRPr/>
            </a:pPr>
            <a:endParaRPr lang="ru-RU" sz="2000" b="1" i="1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628775"/>
            <a:ext cx="22860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284538"/>
            <a:ext cx="2286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030788"/>
            <a:ext cx="22860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61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Технологии, используемые в работе</a:t>
            </a:r>
            <a:endParaRPr lang="ru-RU" sz="32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899592" y="1196752"/>
            <a:ext cx="4086131" cy="455293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</a:t>
            </a:r>
            <a:r>
              <a:rPr lang="ru-RU" sz="2000" dirty="0" smtClean="0"/>
              <a:t>Моя технология организации </a:t>
            </a:r>
            <a:r>
              <a:rPr lang="ru-RU" sz="2000" dirty="0" err="1" smtClean="0"/>
              <a:t>здоровьесберегающей</a:t>
            </a:r>
            <a:r>
              <a:rPr lang="ru-RU" sz="2000" dirty="0" smtClean="0"/>
              <a:t> </a:t>
            </a:r>
            <a:r>
              <a:rPr lang="ru-RU" sz="2000" dirty="0"/>
              <a:t>среды на уроках сочетает в себе элементы </a:t>
            </a:r>
            <a:r>
              <a:rPr lang="ru-RU" sz="2000" dirty="0" err="1"/>
              <a:t>здоровьесберегающей</a:t>
            </a:r>
            <a:r>
              <a:rPr lang="ru-RU" sz="2000" dirty="0"/>
              <a:t> технологии раскрепощенного развития детей </a:t>
            </a:r>
            <a:r>
              <a:rPr lang="ru-RU" sz="2000" b="1" dirty="0"/>
              <a:t>В.Ф. Базарного</a:t>
            </a:r>
            <a:r>
              <a:rPr lang="ru-RU" sz="2000" dirty="0"/>
              <a:t>,  технологии </a:t>
            </a:r>
            <a:r>
              <a:rPr lang="ru-RU" sz="2000" b="1" dirty="0"/>
              <a:t>«</a:t>
            </a:r>
            <a:r>
              <a:rPr lang="ru-RU" sz="2000" b="1" dirty="0" err="1"/>
              <a:t>ПеснеЗнайка</a:t>
            </a:r>
            <a:r>
              <a:rPr lang="ru-RU" sz="2000" b="1" dirty="0"/>
              <a:t>» </a:t>
            </a:r>
            <a:r>
              <a:rPr lang="ru-RU" sz="2000" dirty="0"/>
              <a:t>раннего гармонического развития человека Н. </a:t>
            </a:r>
            <a:r>
              <a:rPr lang="ru-RU" sz="2000" b="1" dirty="0"/>
              <a:t>Яновской</a:t>
            </a:r>
            <a:r>
              <a:rPr lang="ru-RU" sz="2000" dirty="0"/>
              <a:t> и технологию </a:t>
            </a:r>
            <a:r>
              <a:rPr lang="ru-RU" sz="2000" b="1" dirty="0" err="1"/>
              <a:t>деятельностного</a:t>
            </a:r>
            <a:r>
              <a:rPr lang="ru-RU" sz="2000" b="1" dirty="0"/>
              <a:t>  </a:t>
            </a:r>
            <a:r>
              <a:rPr lang="ru-RU" sz="2000" dirty="0"/>
              <a:t>подхода</a:t>
            </a:r>
            <a:r>
              <a:rPr lang="ru-RU" sz="2000" dirty="0" smtClean="0"/>
              <a:t>. </a:t>
            </a:r>
            <a:endParaRPr lang="ru-RU" sz="2000" b="1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364" y="1196752"/>
            <a:ext cx="3611954" cy="2756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7" descr="C:\Users\Валентина\Desktop\на конкурс\DCIM\P10004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4107" y="4059595"/>
            <a:ext cx="3655852" cy="2798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952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652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latin typeface="Arial" panose="020B0604020202020204" pitchFamily="34" charset="0"/>
              </a:rPr>
              <a:t>Режим динамической смены поз</a:t>
            </a:r>
            <a:endParaRPr lang="ru-RU" altLang="ru-R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-457200" y="7162800"/>
            <a:ext cx="45720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314788" y="1696764"/>
            <a:ext cx="4495800" cy="49955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kumimoji="0" lang="ru-RU" sz="2400" b="1" dirty="0"/>
              <a:t>Не усади! – 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dirty="0"/>
              <a:t>заповедь Базарного. </a:t>
            </a:r>
          </a:p>
          <a:p>
            <a:pPr algn="ctr">
              <a:spcBef>
                <a:spcPct val="20000"/>
              </a:spcBef>
              <a:defRPr/>
            </a:pPr>
            <a:endParaRPr kumimoji="0" lang="ru-RU" sz="2400" b="1" dirty="0"/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1" dirty="0"/>
              <a:t>Максимально допустимая 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1" dirty="0"/>
              <a:t>продолжительность 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1" dirty="0"/>
              <a:t>времени нахождения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1" dirty="0"/>
              <a:t> в одной позе – 20-25 минут.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1" dirty="0" smtClean="0"/>
              <a:t>Часть урока ученик сидит 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1" dirty="0" smtClean="0"/>
              <a:t>за партой,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1" dirty="0" smtClean="0"/>
              <a:t>часть урока 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1" dirty="0" smtClean="0"/>
              <a:t>стоит за конторкой..</a:t>
            </a:r>
            <a:endParaRPr kumimoji="0" lang="ru-RU" sz="2400" b="1" dirty="0"/>
          </a:p>
          <a:p>
            <a:pPr algn="ctr">
              <a:defRPr/>
            </a:pPr>
            <a:endParaRPr kumimoji="0" lang="ru-RU" sz="2400" b="1" dirty="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21488" y="3395663"/>
            <a:ext cx="290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kumimoji="0" lang="ru-RU" altLang="ru-RU" sz="2400" b="1">
              <a:latin typeface="Arial" panose="020B0604020202020204" pitchFamily="34" charset="0"/>
            </a:endParaRPr>
          </a:p>
        </p:txBody>
      </p:sp>
      <p:pic>
        <p:nvPicPr>
          <p:cNvPr id="12295" name="Picture 7" descr="P10304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3816350" cy="421798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61632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427984" y="1916832"/>
            <a:ext cx="4389437" cy="4392488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Никакой преграды глазу!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проводится в режиме движения наглядного материала, постоянного поиска и выполнения активизирующих внимание детей заданий. </a:t>
            </a:r>
          </a:p>
        </p:txBody>
      </p:sp>
      <p:pic>
        <p:nvPicPr>
          <p:cNvPr id="13316" name="Picture 4" descr="P10305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34" y="1749507"/>
            <a:ext cx="2408705" cy="256606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764704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/>
              <a:t>Упражнения на мышечно-телесную и зрительную координацию.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55" y="4346265"/>
            <a:ext cx="342624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5792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4199384" y="1722127"/>
            <a:ext cx="4716016" cy="4680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меняющихся зрительно-сигнальных сюжетов: все упражнения выполняются в позе свободного стояния, каждое базируется на зрительно-поисковых стимулах</a:t>
            </a:r>
            <a:r>
              <a:rPr kumimoji="0"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совершают сочетанные движения головой, глазами и туловищем</a:t>
            </a:r>
            <a:r>
              <a:rPr kumimoji="0" lang="ru-RU" sz="2000" i="1" dirty="0"/>
              <a:t>.</a:t>
            </a:r>
          </a:p>
        </p:txBody>
      </p:sp>
      <p:pic>
        <p:nvPicPr>
          <p:cNvPr id="14341" name="Picture 8" descr="P10404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53472"/>
            <a:ext cx="2951163" cy="207803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9" descr="P10404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688" y="4062400"/>
            <a:ext cx="2951163" cy="211772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2738" y="1095401"/>
            <a:ext cx="8831262" cy="844500"/>
          </a:xfrm>
        </p:spPr>
        <p:txBody>
          <a:bodyPr>
            <a:normAutofit fontScale="90000"/>
          </a:bodyPr>
          <a:lstStyle/>
          <a:p>
            <a:r>
              <a:rPr lang="ru-RU" altLang="ru-RU" sz="3600" b="1" dirty="0"/>
              <a:t>Методика сенсорно-</a:t>
            </a:r>
            <a:r>
              <a:rPr lang="ru-RU" altLang="ru-RU" sz="3600" b="1" dirty="0" err="1"/>
              <a:t>координаторных</a:t>
            </a:r>
            <a:r>
              <a:rPr lang="ru-RU" altLang="ru-RU" sz="3600" b="1" dirty="0"/>
              <a:t> </a:t>
            </a: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>тренажей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134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52463"/>
            <a:ext cx="8229600" cy="1143000"/>
          </a:xfrm>
        </p:spPr>
        <p:txBody>
          <a:bodyPr/>
          <a:lstStyle/>
          <a:p>
            <a:r>
              <a:rPr lang="ru-RU" altLang="ru-RU" b="1" dirty="0"/>
              <a:t>Детское хоровое пение</a:t>
            </a:r>
            <a:endParaRPr lang="ru-RU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. 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4067944" y="1795463"/>
            <a:ext cx="4800600" cy="3886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kumimoji="0"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Хоровое </a:t>
            </a:r>
            <a:r>
              <a:rPr kumimoji="0"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пение - это верный  показатель духовного здоровья нации. Пение является и мощным средством балансировки нервной системы и психики, профилактики заболеваний голосового аппарата и органов дыхания у детей - необходимым условием физического и психического здоровья человека. </a:t>
            </a:r>
            <a:r>
              <a:rPr kumimoji="0" lang="ru-RU" sz="2000" i="1" dirty="0"/>
              <a:t/>
            </a:r>
            <a:br>
              <a:rPr kumimoji="0" lang="ru-RU" sz="2000" i="1" dirty="0"/>
            </a:br>
            <a:r>
              <a:rPr kumimoji="0" lang="ru-RU" sz="2000" i="1" dirty="0"/>
              <a:t/>
            </a:r>
            <a:br>
              <a:rPr kumimoji="0" lang="ru-RU" sz="2000" i="1" dirty="0"/>
            </a:br>
            <a:endParaRPr kumimoji="0" lang="ru-RU" sz="2000" i="1" dirty="0"/>
          </a:p>
        </p:txBody>
      </p:sp>
      <p:pic>
        <p:nvPicPr>
          <p:cNvPr id="17413" name="Picture 6" descr="DSC010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398837" cy="405288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3681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512" y="474266"/>
            <a:ext cx="8229600" cy="1143000"/>
          </a:xfrm>
        </p:spPr>
        <p:txBody>
          <a:bodyPr/>
          <a:lstStyle/>
          <a:p>
            <a:r>
              <a:rPr lang="ru-RU" altLang="ru-RU" b="1" i="1" dirty="0">
                <a:solidFill>
                  <a:schemeClr val="tx2"/>
                </a:solidFill>
              </a:rPr>
              <a:t>Песня-правило</a:t>
            </a:r>
            <a:endParaRPr lang="ru-RU" altLang="ru-RU" dirty="0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996" y="1617266"/>
            <a:ext cx="4455753" cy="33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3"/>
          <p:cNvSpPr txBox="1">
            <a:spLocks noChangeArrowheads="1"/>
          </p:cNvSpPr>
          <p:nvPr/>
        </p:nvSpPr>
        <p:spPr bwMode="auto">
          <a:xfrm>
            <a:off x="5110545" y="1374774"/>
            <a:ext cx="3709605" cy="457450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i="1" dirty="0" smtClean="0"/>
              <a:t>               На уроках использую песни-правила. Они </a:t>
            </a:r>
            <a:r>
              <a:rPr lang="ru-RU" sz="2000" i="1" dirty="0"/>
              <a:t>помогают учащимся быстро и легко запомнить учебный материал, а также способствуют профилактике ЛОР заболеваний. </a:t>
            </a:r>
            <a:r>
              <a:rPr lang="ru-RU" sz="2000" i="1" dirty="0" smtClean="0"/>
              <a:t>Рифмую правила по разным предметам, кладу их на знакомый мотив- получаются песни-правила.</a:t>
            </a:r>
          </a:p>
        </p:txBody>
      </p:sp>
      <p:sp>
        <p:nvSpPr>
          <p:cNvPr id="13319" name="Управляющая кнопка: звук 3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0312" y="6106319"/>
            <a:ext cx="626716" cy="490537"/>
          </a:xfrm>
          <a:prstGeom prst="actionButtonSound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84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624</Words>
  <Application>Microsoft Office PowerPoint</Application>
  <PresentationFormat>Экран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ТЕПЛИЦКАЯ  Валентина Анатольевна Краснодарский край г-к Анапа гимназия «Эврика» </vt:lpstr>
      <vt:lpstr>Презентация PowerPoint</vt:lpstr>
      <vt:lpstr>Презентация PowerPoint</vt:lpstr>
      <vt:lpstr>Технологии, используемые в работе</vt:lpstr>
      <vt:lpstr>Режим динамической смены поз</vt:lpstr>
      <vt:lpstr>Презентация PowerPoint</vt:lpstr>
      <vt:lpstr>Методика сенсорно-координаторных  тренажей </vt:lpstr>
      <vt:lpstr>Детское хоровое пение</vt:lpstr>
      <vt:lpstr>Песня-правило</vt:lpstr>
      <vt:lpstr> Гендерный подход в обучении (раздельно-параллельное обучение) </vt:lpstr>
      <vt:lpstr>  Построения  образовательного и воспитательного  процесса   </vt:lpstr>
      <vt:lpstr> Участие в работе муниципального МО  Открытый урок для учителей города и района </vt:lpstr>
      <vt:lpstr>Экскурсии.</vt:lpstr>
      <vt:lpstr>Занятия вокалом</vt:lpstr>
      <vt:lpstr>Спортивные достижения.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</dc:title>
  <dc:creator>Dlin</dc:creator>
  <cp:lastModifiedBy>Ивко</cp:lastModifiedBy>
  <cp:revision>38</cp:revision>
  <dcterms:created xsi:type="dcterms:W3CDTF">2013-07-26T16:10:15Z</dcterms:created>
  <dcterms:modified xsi:type="dcterms:W3CDTF">2017-10-18T11:15:42Z</dcterms:modified>
</cp:coreProperties>
</file>