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6" r:id="rId3"/>
    <p:sldId id="258" r:id="rId4"/>
    <p:sldId id="257" r:id="rId5"/>
    <p:sldId id="269" r:id="rId6"/>
    <p:sldId id="259" r:id="rId7"/>
    <p:sldId id="260" r:id="rId8"/>
    <p:sldId id="261" r:id="rId9"/>
    <p:sldId id="262" r:id="rId10"/>
    <p:sldId id="263" r:id="rId11"/>
    <p:sldId id="264" r:id="rId12"/>
    <p:sldId id="273" r:id="rId13"/>
    <p:sldId id="266" r:id="rId14"/>
    <p:sldId id="265" r:id="rId15"/>
    <p:sldId id="268" r:id="rId16"/>
    <p:sldId id="267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3572F5D-8695-458E-A5AF-B9B6D63F2A55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9B7CF57-210A-485E-B7D1-474EAB227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8100392" cy="4797152"/>
          </a:xfrm>
          <a:solidFill>
            <a:schemeClr val="bg2"/>
          </a:solidFill>
        </p:spPr>
        <p:txBody>
          <a:bodyPr/>
          <a:lstStyle/>
          <a:p>
            <a:r>
              <a:rPr lang="ru-RU" dirty="0" smtClean="0"/>
              <a:t>          Урок математики в 1 классе        в рамках ФГОС.</a:t>
            </a:r>
            <a:br>
              <a:rPr lang="ru-RU" dirty="0" smtClean="0"/>
            </a:br>
            <a:r>
              <a:rPr lang="ru-RU" dirty="0" smtClean="0"/>
              <a:t>Тема : « Решение задач»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4797152"/>
            <a:ext cx="8172400" cy="2060848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 и провела урок учитель начальных классов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Косенко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О.А.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СОШ № 19 г. Краснодар,2013г.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Борис Михайлович Кустодиев. «Масленица» (1916)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http://supercook.ru/images-maslenica/rus-masl-2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47800"/>
            <a:ext cx="8172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3136392" cy="63227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На горке катались 15 ребят. 6 из них девочки, а остальные- мальчики. Сколько было мальчиков?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http://supercook.ru/images-maslenica/rus-masl-1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0"/>
            <a:ext cx="44279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946450"/>
          </a:xfrm>
          <a:solidFill>
            <a:schemeClr val="bg1"/>
          </a:solidFill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93096"/>
            <a:ext cx="7498080" cy="1955304"/>
          </a:xfrm>
          <a:ln>
            <a:solidFill>
              <a:schemeClr val="bg1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/>
              <a:t>15- 6=9 (м.)</a:t>
            </a:r>
          </a:p>
          <a:p>
            <a:pPr>
              <a:buNone/>
            </a:pPr>
            <a:r>
              <a:rPr lang="ru-RU" dirty="0" smtClean="0"/>
              <a:t>Ответ: 9 мальчиков.</a:t>
            </a:r>
            <a:endParaRPr lang="ru-RU" dirty="0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1907704" y="692696"/>
            <a:ext cx="1060704" cy="9144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2987824" y="692696"/>
            <a:ext cx="1060704" cy="914400"/>
          </a:xfrm>
          <a:prstGeom prst="triangle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4067944" y="692696"/>
            <a:ext cx="1060704" cy="914400"/>
          </a:xfrm>
          <a:prstGeom prst="triangle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5148064" y="692696"/>
            <a:ext cx="1060704" cy="914400"/>
          </a:xfrm>
          <a:prstGeom prst="triangle">
            <a:avLst>
              <a:gd name="adj" fmla="val 515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7236296" y="692696"/>
            <a:ext cx="1060704" cy="914400"/>
          </a:xfrm>
          <a:prstGeom prst="triangle">
            <a:avLst>
              <a:gd name="adj" fmla="val 4773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1907704" y="1844824"/>
            <a:ext cx="1060704" cy="914400"/>
          </a:xfrm>
          <a:prstGeom prst="triangle">
            <a:avLst>
              <a:gd name="adj" fmla="val 484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2915816" y="1844824"/>
            <a:ext cx="1060704" cy="9144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3995936" y="1844824"/>
            <a:ext cx="1060704" cy="9144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5076056" y="1844824"/>
            <a:ext cx="1060704" cy="91440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6228184" y="692696"/>
            <a:ext cx="1060704" cy="914400"/>
          </a:xfrm>
          <a:prstGeom prst="triangle">
            <a:avLst>
              <a:gd name="adj" fmla="val 507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6156176" y="1844824"/>
            <a:ext cx="1060704" cy="91440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7236296" y="1844824"/>
            <a:ext cx="1060704" cy="91440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1835696" y="2924944"/>
            <a:ext cx="1060704" cy="91440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2915816" y="2924944"/>
            <a:ext cx="1060704" cy="91440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3995936" y="2924944"/>
            <a:ext cx="1060704" cy="91440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4896544" cy="2808312"/>
          </a:xfrm>
        </p:spPr>
        <p:txBody>
          <a:bodyPr>
            <a:noAutofit/>
          </a:bodyPr>
          <a:lstStyle/>
          <a:p>
            <a:r>
              <a:rPr lang="ru-RU" sz="2400" b="1" i="1" dirty="0" smtClean="0"/>
              <a:t> </a:t>
            </a:r>
            <a:r>
              <a:rPr lang="ru-RU" sz="2400" b="1" i="1" dirty="0" smtClean="0">
                <a:solidFill>
                  <a:srgbClr val="C00000"/>
                </a:solidFill>
              </a:rPr>
              <a:t>Тут СРЕДА подходит — "ЛАКОМКОЙ" зовётся. </a:t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ru-RU" sz="2400" b="1" i="1" dirty="0" smtClean="0">
                <a:solidFill>
                  <a:srgbClr val="C00000"/>
                </a:solidFill>
              </a:rPr>
              <a:t> Каждая хозяюшка колдует у печи. </a:t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ru-RU" sz="2400" b="1" i="1" dirty="0" smtClean="0">
                <a:solidFill>
                  <a:srgbClr val="C00000"/>
                </a:solidFill>
              </a:rPr>
              <a:t>Кулебяки, сырники — всё им удаётся. </a:t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ru-RU" sz="2400" b="1" i="1" dirty="0" smtClean="0">
                <a:solidFill>
                  <a:srgbClr val="C00000"/>
                </a:solidFill>
              </a:rPr>
              <a:t>Пироги и блинчики — всё на стол мечи!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http://supercook.ru/images-maslenica/maslenica-moscow-0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9" y="3140968"/>
            <a:ext cx="3888432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upercook.ru/images-maslenica/masl-vatrushka-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140968"/>
            <a:ext cx="4104456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3384376" cy="65833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Бабушка с внучкой блины испекли. 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С разной начинкой были они.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8 - с медком , да 5 с творогом. Сколько было всего блинов?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supercook.ru/images-maslenica/rus-masl-07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320653"/>
            <a:ext cx="4716462" cy="3537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upercook.ru/images-maslenica/rus-masl-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716016" cy="340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supercook.ru/images-maslenica/rus-masl-32b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9" y="0"/>
            <a:ext cx="81003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3888432" cy="6858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Мама испекла 11 блинов с творогом и 7 с мясом. На сколько больше блинов с творогом, чем с мясом?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11-7   или  11+7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supercook.ru/images-maslenica/narod-maslenica-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0"/>
            <a:ext cx="42119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supercook.ru/images-maslenica/rus-masl-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81003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 flipV="1">
            <a:off x="1435608" y="6597351"/>
            <a:ext cx="749808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8028384" cy="92211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Составь задачу по картинке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http://supercook.ru/images-maslenica/rus-masl-4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2736"/>
            <a:ext cx="8100392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85821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 </a:t>
            </a:r>
            <a:r>
              <a:rPr lang="ru-RU" sz="2200" b="1" i="1" dirty="0" smtClean="0">
                <a:solidFill>
                  <a:srgbClr val="C00000"/>
                </a:solidFill>
              </a:rPr>
              <a:t>Марену  соломенную — Зимушку — сжигают, </a:t>
            </a:r>
            <a:br>
              <a:rPr lang="ru-RU" sz="2200" b="1" i="1" dirty="0" smtClean="0">
                <a:solidFill>
                  <a:srgbClr val="C00000"/>
                </a:solidFill>
              </a:rPr>
            </a:br>
            <a:r>
              <a:rPr lang="ru-RU" sz="2200" b="1" i="1" dirty="0" smtClean="0">
                <a:solidFill>
                  <a:srgbClr val="C00000"/>
                </a:solidFill>
              </a:rPr>
              <a:t>  Нарядив в тулупчик, валенки, ремень...</a:t>
            </a:r>
            <a:r>
              <a:rPr lang="ru-RU" sz="2200" dirty="0" smtClean="0">
                <a:solidFill>
                  <a:srgbClr val="C00000"/>
                </a:solidFill>
              </a:rPr>
              <a:t/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rgbClr val="C00000"/>
                </a:solidFill>
              </a:rPr>
              <a:t> </a:t>
            </a:r>
            <a:r>
              <a:rPr lang="ru-RU" sz="2200" b="1" i="1" dirty="0" smtClean="0">
                <a:solidFill>
                  <a:srgbClr val="C00000"/>
                </a:solidFill>
              </a:rPr>
              <a:t>Пышные гуляния</a:t>
            </a:r>
            <a:r>
              <a:rPr lang="ru-RU" sz="2200" dirty="0" smtClean="0">
                <a:solidFill>
                  <a:srgbClr val="C00000"/>
                </a:solidFill>
              </a:rPr>
              <a:t/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b="1" i="1" dirty="0" smtClean="0">
                <a:solidFill>
                  <a:srgbClr val="C00000"/>
                </a:solidFill>
              </a:rPr>
              <a:t>Ярмарка венчает. </a:t>
            </a:r>
            <a:br>
              <a:rPr lang="ru-RU" sz="2200" b="1" i="1" dirty="0" smtClean="0">
                <a:solidFill>
                  <a:srgbClr val="C00000"/>
                </a:solidFill>
              </a:rPr>
            </a:br>
            <a:r>
              <a:rPr lang="ru-RU" sz="2200" b="1" i="1" dirty="0" smtClean="0">
                <a:solidFill>
                  <a:srgbClr val="C00000"/>
                </a:solidFill>
              </a:rPr>
              <a:t>  До свидания, Масленица, приходи опять! </a:t>
            </a:r>
            <a:endParaRPr lang="ru-RU" sz="22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http://supercook.ru/images-maslenica/rus-masl-0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132856"/>
            <a:ext cx="8100392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0"/>
            <a:ext cx="2376264" cy="6858000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Как на масленой неделе 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                                     Из трубы блины летели! 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                                     С пылу, с жару, из печи, 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                                     Все румяны, горячи! 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                                                Масленица, угощай! 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                                                Всем </a:t>
            </a:r>
            <a:r>
              <a:rPr lang="ru-RU" b="1" i="1" dirty="0" err="1" smtClean="0">
                <a:solidFill>
                  <a:srgbClr val="C00000"/>
                </a:solidFill>
              </a:rPr>
              <a:t>блиночков</a:t>
            </a:r>
            <a:r>
              <a:rPr lang="ru-RU" b="1" i="1" dirty="0" smtClean="0">
                <a:solidFill>
                  <a:srgbClr val="C00000"/>
                </a:solidFill>
              </a:rPr>
              <a:t> подавай. 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                                                С пылу, с жару — разбирайте! 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                                                Похвалить не забывайте</a:t>
            </a:r>
            <a:r>
              <a:rPr lang="ru-RU" b="1" i="1" dirty="0" smtClean="0"/>
              <a:t>.</a:t>
            </a:r>
            <a:endParaRPr lang="ru-RU" dirty="0"/>
          </a:p>
        </p:txBody>
      </p:sp>
      <p:pic>
        <p:nvPicPr>
          <p:cNvPr id="4" name="Рисунок 3" descr="http://supercook.ru/images-maslenica/maslenica-s-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0"/>
            <a:ext cx="57241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3496432" cy="6858000"/>
          </a:xfrm>
        </p:spPr>
        <p:txBody>
          <a:bodyPr>
            <a:normAutofit fontScale="90000"/>
          </a:bodyPr>
          <a:lstStyle/>
          <a:p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800" dirty="0" err="1" smtClean="0">
                <a:solidFill>
                  <a:schemeClr val="tx1"/>
                </a:solidFill>
              </a:rPr>
              <a:t>Комоедица</a:t>
            </a:r>
            <a:r>
              <a:rPr lang="ru-RU" sz="1800" dirty="0" smtClean="0">
                <a:solidFill>
                  <a:schemeClr val="tx1"/>
                </a:solidFill>
              </a:rPr>
              <a:t> — один из древнейших языческих славянских праздников</a:t>
            </a:r>
            <a:r>
              <a:rPr lang="en-US" sz="1800" dirty="0" smtClean="0">
                <a:solidFill>
                  <a:schemeClr val="tx1"/>
                </a:solidFill>
              </a:rPr>
              <a:t/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 Помимо празднования священного вступления Весны в свои права, в этот день также почитали славянского Медвежьего бога: утром до завтрака торжественной процессией с песнями, плясками и прибаутками приносили великому Медовому зверю в лес "блинные жертвы" первыми выпекаемыми праздничными блинами и раскладывали их на пеньках. После этого начиналось праздничное пиршество. Древние славяне называли медведя </a:t>
            </a:r>
            <a:r>
              <a:rPr lang="ru-RU" sz="1800" b="1" dirty="0" smtClean="0">
                <a:solidFill>
                  <a:schemeClr val="tx1"/>
                </a:solidFill>
              </a:rPr>
              <a:t>Ком</a:t>
            </a:r>
            <a:r>
              <a:rPr lang="ru-RU" sz="1800" dirty="0" smtClean="0">
                <a:solidFill>
                  <a:schemeClr val="tx1"/>
                </a:solidFill>
              </a:rPr>
              <a:t>(отсюда правило — </a:t>
            </a:r>
            <a:r>
              <a:rPr lang="ru-RU" sz="1800" b="1" dirty="0" smtClean="0">
                <a:solidFill>
                  <a:schemeClr val="tx1"/>
                </a:solidFill>
              </a:rPr>
              <a:t>«первый блин к</a:t>
            </a:r>
            <a:r>
              <a:rPr lang="ru-RU" sz="1800" b="1" u="sng" dirty="0" smtClean="0">
                <a:solidFill>
                  <a:schemeClr val="tx1"/>
                </a:solidFill>
              </a:rPr>
              <a:t>о</a:t>
            </a:r>
            <a:r>
              <a:rPr lang="ru-RU" sz="1800" b="1" dirty="0" smtClean="0">
                <a:solidFill>
                  <a:schemeClr val="tx1"/>
                </a:solidFill>
              </a:rPr>
              <a:t>мам»</a:t>
            </a:r>
            <a:r>
              <a:rPr lang="ru-RU" sz="1800" dirty="0" smtClean="0">
                <a:solidFill>
                  <a:schemeClr val="tx1"/>
                </a:solidFill>
              </a:rPr>
              <a:t>, т.е. медведям). 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endParaRPr lang="ru-RU" sz="1800" dirty="0"/>
          </a:p>
        </p:txBody>
      </p:sp>
      <p:pic>
        <p:nvPicPr>
          <p:cNvPr id="4" name="Содержимое 3" descr="http://supercook.ru/images-maslenica/dvr-komoeditsa-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4499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2272296" cy="6858000"/>
          </a:xfrm>
        </p:spPr>
        <p:txBody>
          <a:bodyPr>
            <a:normAutofit/>
          </a:bodyPr>
          <a:lstStyle/>
          <a:p>
            <a:r>
              <a:rPr lang="ru-RU" sz="1600" b="1" i="1" dirty="0" smtClean="0">
                <a:solidFill>
                  <a:schemeClr val="tx1"/>
                </a:solidFill>
              </a:rPr>
              <a:t>А придет Прощёный день,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    Нам покланяться не лень,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 Приходите в воскресенье —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  Будем мы просить прощенья,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  Чтоб с души грехи все снять,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 С чистым сердцем пост     встречать.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 Скрепим дружбу поцелуем,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 Хоть и так мы не воюем: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  Ведь на Масленицу нужно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 Укреплять любовью дружбу.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Приходите в гости к нам, </a:t>
            </a:r>
            <a:br>
              <a:rPr lang="ru-RU" sz="1600" b="1" i="1" dirty="0" smtClean="0">
                <a:solidFill>
                  <a:schemeClr val="tx1"/>
                </a:solidFill>
              </a:rPr>
            </a:br>
            <a:r>
              <a:rPr lang="ru-RU" sz="1600" b="1" i="1" dirty="0" smtClean="0">
                <a:solidFill>
                  <a:schemeClr val="tx1"/>
                </a:solidFill>
              </a:rPr>
              <a:t> Будем рады мы гостям!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http://supercook.ru/images-maslenica/maslenica-moscow-0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500" y="0"/>
            <a:ext cx="5397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supercook.ru/images-maslenica/rus-masl-3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6632"/>
            <a:ext cx="8172400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10(Р), 9(А), 11(Е), 6(М), 12(Н) ,14 (А)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4" name="Содержимое 3" descr="http://supercook.ru/images-maslenica/maslenica-n-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828092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</a:t>
            </a:r>
            <a:r>
              <a:rPr lang="ru-RU" b="1" dirty="0" smtClean="0">
                <a:solidFill>
                  <a:schemeClr val="tx1"/>
                </a:solidFill>
              </a:rPr>
              <a:t>М   А   Р   Е   Н   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http://supercook.ru/images-maslenica/rus-masl-3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810039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484784"/>
            <a:ext cx="7740352" cy="537321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Семь ребят катались с горки.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Убежал домой Егорка.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А потом ушёл Иван.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Сколько на горке осталось ребят?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 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Семь ребят катались с горки.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Убежал домой Егорка.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А потом ушёл Иван. 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Где были ребята?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88640"/>
            <a:ext cx="7674056" cy="648072"/>
          </a:xfrm>
        </p:spPr>
        <p:txBody>
          <a:bodyPr>
            <a:normAutofit fontScale="25000" lnSpcReduction="20000"/>
          </a:bodyPr>
          <a:lstStyle/>
          <a:p>
            <a:endParaRPr lang="ru-RU" sz="8000" b="1" dirty="0" smtClean="0"/>
          </a:p>
          <a:p>
            <a:pPr>
              <a:buNone/>
            </a:pPr>
            <a:r>
              <a:rPr lang="ru-RU" sz="11200" b="1" dirty="0" smtClean="0">
                <a:solidFill>
                  <a:schemeClr val="accent3"/>
                </a:solidFill>
              </a:rPr>
              <a:t>Чем похожи и чем отличаются эти тексты ?</a:t>
            </a:r>
          </a:p>
          <a:p>
            <a:endParaRPr lang="ru-RU" sz="8000" b="1" dirty="0" smtClean="0"/>
          </a:p>
          <a:p>
            <a:endParaRPr lang="ru-RU" sz="8000" b="1" dirty="0" smtClean="0"/>
          </a:p>
          <a:p>
            <a:endParaRPr lang="ru-RU" sz="4000" dirty="0" smtClean="0"/>
          </a:p>
          <a:p>
            <a:r>
              <a:rPr lang="ru-RU" sz="4000" dirty="0" smtClean="0"/>
              <a:t> </a:t>
            </a:r>
            <a:endParaRPr lang="ru-RU" sz="4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650306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3"/>
                </a:solidFill>
              </a:rPr>
              <a:t>Тема урока: </a:t>
            </a:r>
            <a:br>
              <a:rPr lang="ru-RU" sz="4800" dirty="0" smtClean="0">
                <a:solidFill>
                  <a:schemeClr val="accent3"/>
                </a:solidFill>
              </a:rPr>
            </a:br>
            <a:r>
              <a:rPr lang="ru-RU" sz="4800" dirty="0" smtClean="0">
                <a:solidFill>
                  <a:schemeClr val="accent3"/>
                </a:solidFill>
              </a:rPr>
              <a:t>« Решение задач»</a:t>
            </a:r>
            <a:endParaRPr lang="ru-RU" sz="4800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708920"/>
            <a:ext cx="7498080" cy="3528392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Цель : решать и составлять задачи, 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отрабатывать вычислительные навыки.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417</TotalTime>
  <Words>153</Words>
  <Application>Microsoft Office PowerPoint</Application>
  <PresentationFormat>Экран (4:3)</PresentationFormat>
  <Paragraphs>27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          Урок математики в 1 классе        в рамках ФГОС. Тема : « Решение задач»</vt:lpstr>
      <vt:lpstr>Слайд 2</vt:lpstr>
      <vt:lpstr>                                     Комоедица — один из древнейших языческих славянских праздников  Помимо празднования священного вступления Весны в свои права, в этот день также почитали славянского Медвежьего бога: утром до завтрака торжественной процессией с песнями, плясками и прибаутками приносили великому Медовому зверю в лес "блинные жертвы" первыми выпекаемыми праздничными блинами и раскладывали их на пеньках. После этого начиналось праздничное пиршество. Древние славяне называли медведя Ком(отсюда правило — «первый блин комам», т.е. медведям).                    </vt:lpstr>
      <vt:lpstr>А придет Прощёный день,      Нам покланяться не лень,   Приходите в воскресенье —    Будем мы просить прощенья,    Чтоб с души грехи все снять,   С чистым сердцем пост     встречать.   Скрепим дружбу поцелуем,   Хоть и так мы не воюем:    Ведь на Масленицу нужно   Укреплять любовью дружбу.  Приходите в гости к нам,   Будем рады мы гостям!</vt:lpstr>
      <vt:lpstr>Слайд 5</vt:lpstr>
      <vt:lpstr>10(Р), 9(А), 11(Е), 6(М), 12(Н) ,14 (А) </vt:lpstr>
      <vt:lpstr>         М   А   Р   Е   Н   А</vt:lpstr>
      <vt:lpstr>  Семь ребят катались с горки. Убежал домой Егорка. А потом ушёл Иван. Сколько на горке осталось ребят?   Семь ребят катались с горки. Убежал домой Егорка. А потом ушёл Иван.  Где были ребята?   </vt:lpstr>
      <vt:lpstr>Тема урока:  « Решение задач»</vt:lpstr>
      <vt:lpstr>Борис Михайлович Кустодиев. «Масленица» (1916)</vt:lpstr>
      <vt:lpstr>На горке катались 15 ребят. 6 из них девочки, а остальные- мальчики. Сколько было мальчиков?</vt:lpstr>
      <vt:lpstr>Слайд 12</vt:lpstr>
      <vt:lpstr> Тут СРЕДА подходит — "ЛАКОМКОЙ" зовётся.   Каждая хозяюшка колдует у печи.  Кулебяки, сырники — всё им удаётся.  Пироги и блинчики — всё на стол мечи!</vt:lpstr>
      <vt:lpstr>Бабушка с внучкой блины испекли.  С разной начинкой были они. 8 - с медком , да 5 с творогом. Сколько было всего блинов? </vt:lpstr>
      <vt:lpstr>Слайд 15</vt:lpstr>
      <vt:lpstr>Мама испекла 11 блинов с творогом и 7 с мясом. На сколько больше блинов с творогом, чем с мясом? 11-7   или  11+7</vt:lpstr>
      <vt:lpstr>Слайд 17</vt:lpstr>
      <vt:lpstr>Составь задачу по картинке</vt:lpstr>
      <vt:lpstr> Марену  соломенную — Зимушку — сжигают,    Нарядив в тулупчик, валенки, ремень...  Пышные гуляния Ярмарка венчает.    До свидания, Масленица, приходи опять! 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46</cp:revision>
  <dcterms:created xsi:type="dcterms:W3CDTF">2013-03-09T16:17:15Z</dcterms:created>
  <dcterms:modified xsi:type="dcterms:W3CDTF">2013-04-17T16:56:48Z</dcterms:modified>
</cp:coreProperties>
</file>