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6" r:id="rId3"/>
    <p:sldId id="280" r:id="rId4"/>
    <p:sldId id="317" r:id="rId5"/>
    <p:sldId id="318" r:id="rId6"/>
    <p:sldId id="326" r:id="rId7"/>
    <p:sldId id="265" r:id="rId8"/>
    <p:sldId id="268" r:id="rId9"/>
    <p:sldId id="312" r:id="rId10"/>
    <p:sldId id="270" r:id="rId11"/>
    <p:sldId id="295" r:id="rId12"/>
    <p:sldId id="303" r:id="rId13"/>
    <p:sldId id="323" r:id="rId14"/>
    <p:sldId id="314" r:id="rId15"/>
    <p:sldId id="313" r:id="rId16"/>
    <p:sldId id="319" r:id="rId17"/>
    <p:sldId id="278" r:id="rId18"/>
    <p:sldId id="327" r:id="rId19"/>
    <p:sldId id="328" r:id="rId20"/>
    <p:sldId id="329" r:id="rId21"/>
    <p:sldId id="325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A549F"/>
    <a:srgbClr val="77EBFB"/>
    <a:srgbClr val="F79747"/>
    <a:srgbClr val="FFFFCC"/>
    <a:srgbClr val="FCE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3" autoAdjust="0"/>
    <p:restoredTop sz="94586" autoAdjust="0"/>
  </p:normalViewPr>
  <p:slideViewPr>
    <p:cSldViewPr>
      <p:cViewPr varScale="1">
        <p:scale>
          <a:sx n="75" d="100"/>
          <a:sy n="75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18D414-A943-4243-AA6F-3CFCF9F1435A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 из 23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F5EEA5-5A6F-47CE-8282-D0DB64715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012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D245C8-E7EA-44CA-842E-B071725E70B8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 из 23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790A96-2143-4153-B15F-8831569CB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728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132B8-780D-4312-8C65-7109D331357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  <p:sp>
        <p:nvSpPr>
          <p:cNvPr id="1741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2 из 23</a:t>
            </a:r>
          </a:p>
        </p:txBody>
      </p:sp>
    </p:spTree>
    <p:extLst>
      <p:ext uri="{BB962C8B-B14F-4D97-AF65-F5344CB8AC3E}">
        <p14:creationId xmlns:p14="http://schemas.microsoft.com/office/powerpoint/2010/main" val="41197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0906-8E63-4FE2-9325-A970D2368DAE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2706-3E95-4E4B-83D8-E66F219BD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E20D-D144-457F-B6CC-2D14A3E043F3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6CC3-153B-4867-B949-939E14189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3936-5461-44C0-A6E9-03556ED28FA7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7E07-776F-4D88-947E-8EDB89BE9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9731-5A83-48B1-A38A-E23D186F0EC9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0449-15C0-4394-BF05-E06667985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E3E5-4071-4060-9DC9-E959C3811F4B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2D72-9FDE-4778-B9DB-0F4C45917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BA3E-6F60-4DB4-BBA6-089518289D77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6889-75F9-445D-AB50-044DC2B96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482B-F54C-4F5D-AB87-625CE9FA82E5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1A10-1C97-4748-B2CA-218ED9725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965F-A84E-4D81-95C4-E4AB832E5944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609-1A20-4D83-A684-DC87B9D4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D647-3DF7-4B7F-A806-8D431713B64B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1C66-3E06-41BF-A443-B1BEEB96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4A16-5041-4334-9F4C-1A1236915550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682D-AE0D-4B82-955C-07BC05A04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689C-3933-4814-98A0-CAD7220A8B00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3B3FA-11FF-406D-894E-AB9E52E9B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9848D-6E50-4F76-8623-058FD3723F9D}" type="datetime1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29930-6494-4E08-81EE-17BD2B00D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8" name="Picture 4" descr="http://www.tvoyrebenok.ru/images/presentation/school/b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27784" y="2565400"/>
            <a:ext cx="5852614" cy="172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 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неслышащих дошкольников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вариативно - 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организованной инклюзивной  среде 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ДОО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-468313" y="188913"/>
            <a:ext cx="9612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 муниципального образования город Краснодар «Центр развития ребёнка – детский сад № 72»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11188" y="260350"/>
            <a:ext cx="8229600" cy="1143000"/>
          </a:xfrm>
          <a:prstGeom prst="rect">
            <a:avLst/>
          </a:prstGeom>
          <a:solidFill>
            <a:srgbClr val="EA549F">
              <a:alpha val="32000"/>
            </a:srgb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Вариативная  модель организации  инклюзивного  пространства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3132138" y="3284538"/>
            <a:ext cx="2952750" cy="1223962"/>
          </a:xfrm>
          <a:prstGeom prst="ellipse">
            <a:avLst/>
          </a:prstGeom>
          <a:solidFill>
            <a:schemeClr val="accent1">
              <a:lumMod val="75000"/>
              <a:alpha val="44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Параметры вариативности</a:t>
            </a:r>
          </a:p>
        </p:txBody>
      </p:sp>
      <p:sp>
        <p:nvSpPr>
          <p:cNvPr id="32" name="Овал 31"/>
          <p:cNvSpPr/>
          <p:nvPr/>
        </p:nvSpPr>
        <p:spPr>
          <a:xfrm>
            <a:off x="3203575" y="1484312"/>
            <a:ext cx="2736850" cy="10621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43" name="Овал 42"/>
          <p:cNvSpPr/>
          <p:nvPr/>
        </p:nvSpPr>
        <p:spPr>
          <a:xfrm>
            <a:off x="179388" y="1557337"/>
            <a:ext cx="2952750" cy="11509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ПРОСТРАНСТВО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0" y="3284538"/>
            <a:ext cx="2195513" cy="1368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 КАТИВНАЯ НАПРЯЖЕННОСТЬ</a:t>
            </a:r>
          </a:p>
        </p:txBody>
      </p:sp>
      <p:sp>
        <p:nvSpPr>
          <p:cNvPr id="45" name="Овал 44"/>
          <p:cNvSpPr/>
          <p:nvPr/>
        </p:nvSpPr>
        <p:spPr>
          <a:xfrm>
            <a:off x="179388" y="5084763"/>
            <a:ext cx="3024187" cy="12239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ДЕЯТЕЛЬНОСТИ</a:t>
            </a:r>
          </a:p>
        </p:txBody>
      </p:sp>
      <p:sp>
        <p:nvSpPr>
          <p:cNvPr id="46" name="Овал 45"/>
          <p:cNvSpPr/>
          <p:nvPr/>
        </p:nvSpPr>
        <p:spPr>
          <a:xfrm>
            <a:off x="6588125" y="1557338"/>
            <a:ext cx="2376488" cy="12239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ТРУДНОСТЬ</a:t>
            </a:r>
          </a:p>
        </p:txBody>
      </p:sp>
      <p:sp>
        <p:nvSpPr>
          <p:cNvPr id="47" name="Овал 46"/>
          <p:cNvSpPr/>
          <p:nvPr/>
        </p:nvSpPr>
        <p:spPr>
          <a:xfrm>
            <a:off x="6911975" y="3213100"/>
            <a:ext cx="2232025" cy="1295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ЭМОЦИОНАЛЬНАЯ  НАПРЯЖЕННОСТЬ</a:t>
            </a:r>
          </a:p>
        </p:txBody>
      </p:sp>
      <p:sp>
        <p:nvSpPr>
          <p:cNvPr id="48" name="Овал 47"/>
          <p:cNvSpPr/>
          <p:nvPr/>
        </p:nvSpPr>
        <p:spPr>
          <a:xfrm>
            <a:off x="5940425" y="5084763"/>
            <a:ext cx="3024188" cy="11525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ФОРМЫ  ДЕЯТЕЛЬНОСТИ</a:t>
            </a:r>
          </a:p>
        </p:txBody>
      </p:sp>
      <p:sp>
        <p:nvSpPr>
          <p:cNvPr id="49" name="Овал 48"/>
          <p:cNvSpPr/>
          <p:nvPr/>
        </p:nvSpPr>
        <p:spPr>
          <a:xfrm>
            <a:off x="3203576" y="5661025"/>
            <a:ext cx="2736850" cy="10604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верх 49"/>
          <p:cNvSpPr/>
          <p:nvPr/>
        </p:nvSpPr>
        <p:spPr>
          <a:xfrm>
            <a:off x="4365625" y="2524123"/>
            <a:ext cx="360363" cy="7207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10800000">
            <a:off x="4444681" y="4517949"/>
            <a:ext cx="360363" cy="114307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16200000">
            <a:off x="2483645" y="3428206"/>
            <a:ext cx="360362" cy="936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7696756">
            <a:off x="2656914" y="2303779"/>
            <a:ext cx="391633" cy="151350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7776601">
            <a:off x="6160797" y="4051093"/>
            <a:ext cx="378831" cy="126423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3932757">
            <a:off x="2968196" y="4181733"/>
            <a:ext cx="383996" cy="128063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3334751">
            <a:off x="6049574" y="2253808"/>
            <a:ext cx="332092" cy="146063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5240672">
            <a:off x="6341268" y="3488532"/>
            <a:ext cx="360363" cy="85725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Заголовок 3"/>
          <p:cNvSpPr txBox="1">
            <a:spLocks/>
          </p:cNvSpPr>
          <p:nvPr/>
        </p:nvSpPr>
        <p:spPr>
          <a:xfrm>
            <a:off x="611560" y="188640"/>
            <a:ext cx="8229600" cy="12870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Многомерность инклюзивного  пространства</a:t>
            </a:r>
            <a:endParaRPr lang="ru-RU" sz="36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40" name="Номер слайда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9 из 17</a:t>
            </a:r>
            <a:endParaRPr 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2276186" y="1446609"/>
            <a:ext cx="2160588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 НИЕ ДЕЯТЕЛЬ НОСТИ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655" y="1446609"/>
            <a:ext cx="2087562" cy="12525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ФОРМЫ  ДЕЯТЕЛЬ НОСТИ</a:t>
            </a:r>
          </a:p>
        </p:txBody>
      </p:sp>
      <p:sp>
        <p:nvSpPr>
          <p:cNvPr id="49" name="Овал 48"/>
          <p:cNvSpPr/>
          <p:nvPr/>
        </p:nvSpPr>
        <p:spPr>
          <a:xfrm>
            <a:off x="4561946" y="1460896"/>
            <a:ext cx="2232025" cy="12239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 НАЛЬНАЯ  НАПРЯЖЕННОСТЬ</a:t>
            </a:r>
          </a:p>
        </p:txBody>
      </p:sp>
      <p:sp>
        <p:nvSpPr>
          <p:cNvPr id="58" name="Заголовок 3"/>
          <p:cNvSpPr txBox="1">
            <a:spLocks/>
          </p:cNvSpPr>
          <p:nvPr/>
        </p:nvSpPr>
        <p:spPr>
          <a:xfrm>
            <a:off x="539750" y="188913"/>
            <a:ext cx="8229600" cy="1152525"/>
          </a:xfrm>
          <a:prstGeom prst="rect">
            <a:avLst/>
          </a:prstGeom>
          <a:solidFill>
            <a:schemeClr val="accent4">
              <a:lumMod val="60000"/>
              <a:lumOff val="40000"/>
              <a:alpha val="97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параметров  среды 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 rot="16200000">
            <a:off x="-701299" y="4027488"/>
            <a:ext cx="4005262" cy="165576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16200000">
            <a:off x="1453357" y="4026694"/>
            <a:ext cx="4005262" cy="1657350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16200000">
            <a:off x="3757613" y="4027488"/>
            <a:ext cx="4005262" cy="165576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6060202" y="4026694"/>
            <a:ext cx="4005262" cy="1657350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77844" y="1480210"/>
            <a:ext cx="2195512" cy="12239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 КАТИВНАЯ НАПРЯЖЕННОСТЬ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294" y="4789489"/>
            <a:ext cx="2160588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Малые  групповые</a:t>
            </a:r>
          </a:p>
        </p:txBody>
      </p:sp>
      <p:sp>
        <p:nvSpPr>
          <p:cNvPr id="42" name="Заголовок 3"/>
          <p:cNvSpPr txBox="1">
            <a:spLocks/>
          </p:cNvSpPr>
          <p:nvPr/>
        </p:nvSpPr>
        <p:spPr>
          <a:xfrm>
            <a:off x="529406" y="156617"/>
            <a:ext cx="8229600" cy="1152525"/>
          </a:xfrm>
          <a:prstGeom prst="rect">
            <a:avLst/>
          </a:prstGeom>
          <a:solidFill>
            <a:schemeClr val="accent4">
              <a:lumMod val="60000"/>
              <a:lumOff val="40000"/>
              <a:alpha val="97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параметров  среды </a:t>
            </a:r>
          </a:p>
        </p:txBody>
      </p:sp>
      <p:sp>
        <p:nvSpPr>
          <p:cNvPr id="67" name="Заголовок 3"/>
          <p:cNvSpPr txBox="1">
            <a:spLocks/>
          </p:cNvSpPr>
          <p:nvPr/>
        </p:nvSpPr>
        <p:spPr>
          <a:xfrm>
            <a:off x="516747" y="188913"/>
            <a:ext cx="8229600" cy="1152525"/>
          </a:xfrm>
          <a:prstGeom prst="rect">
            <a:avLst/>
          </a:prstGeom>
          <a:solidFill>
            <a:schemeClr val="accent4">
              <a:lumMod val="60000"/>
              <a:lumOff val="40000"/>
              <a:alpha val="97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параметров  среды </a:t>
            </a:r>
          </a:p>
        </p:txBody>
      </p:sp>
      <p:sp>
        <p:nvSpPr>
          <p:cNvPr id="89" name="Заголовок 3"/>
          <p:cNvSpPr txBox="1">
            <a:spLocks/>
          </p:cNvSpPr>
          <p:nvPr/>
        </p:nvSpPr>
        <p:spPr>
          <a:xfrm>
            <a:off x="506403" y="156617"/>
            <a:ext cx="8229600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</a:t>
            </a:r>
            <a:r>
              <a:rPr lang="ru-RU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параметров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среды 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291541" y="3843055"/>
            <a:ext cx="2159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Основной 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ный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877844" y="4789489"/>
            <a:ext cx="2160587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Средняя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877844" y="3856881"/>
            <a:ext cx="2160587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909138" y="5533464"/>
            <a:ext cx="2160587" cy="890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Низкая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596527" y="5543982"/>
            <a:ext cx="2215356" cy="869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Низкая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611294" y="4805116"/>
            <a:ext cx="2160587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Средняя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596527" y="3860800"/>
            <a:ext cx="2160587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Высокая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294548" y="4789522"/>
            <a:ext cx="2160588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Дополнительное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2259632" y="5547951"/>
            <a:ext cx="2202921" cy="865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Свободная  игровая  деятельность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7050" y="5537315"/>
            <a:ext cx="2160588" cy="8506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Парные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1736" y="3843054"/>
            <a:ext cx="2160588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Коллектив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ные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Номер слайда 38"/>
          <p:cNvSpPr txBox="1">
            <a:spLocks/>
          </p:cNvSpPr>
          <p:nvPr/>
        </p:nvSpPr>
        <p:spPr bwMode="auto">
          <a:xfrm>
            <a:off x="6876256" y="638132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10 из 17</a:t>
            </a:r>
            <a:endParaRPr 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7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41C66-3E06-41BF-A443-B1BEEB96E13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39750" y="188913"/>
            <a:ext cx="8229600" cy="1152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параметров  среды 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 rot="16200000">
            <a:off x="-844409" y="4027488"/>
            <a:ext cx="4005262" cy="165576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6200000">
            <a:off x="1453357" y="4026694"/>
            <a:ext cx="4005262" cy="1657350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6200000">
            <a:off x="3757612" y="4027488"/>
            <a:ext cx="4005263" cy="165576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16200000">
            <a:off x="6061869" y="4026694"/>
            <a:ext cx="4005262" cy="1657350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282283" y="1439053"/>
            <a:ext cx="2160588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УЧАСТНИ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25165" y="1482230"/>
            <a:ext cx="2087562" cy="12525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НОСТЬ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4532843" y="1439053"/>
            <a:ext cx="2232025" cy="12239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ТРУДНОСТИ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844497" y="1449524"/>
            <a:ext cx="2195512" cy="12239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ПРОСТРАНСТВО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317741" y="3828504"/>
            <a:ext cx="2159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и взрослые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306628" y="4765128"/>
            <a:ext cx="2160588" cy="9420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групп общей направленности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292325" y="5804776"/>
            <a:ext cx="2202921" cy="865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коррекционных групп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610091" y="3828504"/>
            <a:ext cx="2160587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610091" y="4765129"/>
            <a:ext cx="2160587" cy="9031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Средний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574371" y="5804776"/>
            <a:ext cx="2215356" cy="869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Низкий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877319" y="3828504"/>
            <a:ext cx="2181988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пределами ДО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879422" y="4723325"/>
            <a:ext cx="2160587" cy="91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Пространство ДО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876256" y="5805264"/>
            <a:ext cx="2160587" cy="890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Своя группа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3435" y="5812052"/>
            <a:ext cx="2160588" cy="8506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Кратковремен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2139" y="4745673"/>
            <a:ext cx="2160588" cy="9420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Половина дня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0857" y="3828504"/>
            <a:ext cx="2159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Полный день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омер слайда 38"/>
          <p:cNvSpPr txBox="1">
            <a:spLocks/>
          </p:cNvSpPr>
          <p:nvPr/>
        </p:nvSpPr>
        <p:spPr bwMode="auto">
          <a:xfrm>
            <a:off x="6876256" y="638132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11 из 17</a:t>
            </a:r>
            <a:endParaRPr 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1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755576" y="1124744"/>
            <a:ext cx="7056784" cy="5040560"/>
          </a:xfrm>
          <a:prstGeom prst="ellipse">
            <a:avLst/>
          </a:prstGeom>
          <a:gradFill>
            <a:gsLst>
              <a:gs pos="0">
                <a:srgbClr val="5E9EFF">
                  <a:alpha val="2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3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004048" y="3429000"/>
            <a:ext cx="1946186" cy="3618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691680" y="3284984"/>
            <a:ext cx="1977744" cy="3618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Индивидуальный  профиль  вариативно организованной  инклюзивной  среды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5157192"/>
            <a:ext cx="2664296" cy="1440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напряженность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84168" y="5301208"/>
            <a:ext cx="2808312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Эмоциональная напряженность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620688"/>
            <a:ext cx="2195736" cy="11521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708920"/>
            <a:ext cx="2195736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Длитель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ность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87824" y="620688"/>
            <a:ext cx="2736304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2160" y="764704"/>
            <a:ext cx="2664296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 трудности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59832" y="5733256"/>
            <a:ext cx="2880320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Пространство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2240" y="2636912"/>
            <a:ext cx="2304256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 участников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stCxn id="3" idx="5"/>
          </p:cNvCxnSpPr>
          <p:nvPr/>
        </p:nvCxnSpPr>
        <p:spPr>
          <a:xfrm>
            <a:off x="5588537" y="3641406"/>
            <a:ext cx="1791775" cy="1659802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55976" y="1628800"/>
            <a:ext cx="72008" cy="1152128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580112" y="1772816"/>
            <a:ext cx="1656184" cy="1080120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547664" y="3789040"/>
            <a:ext cx="2223824" cy="1364534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4"/>
          </p:cNvCxnSpPr>
          <p:nvPr/>
        </p:nvCxnSpPr>
        <p:spPr>
          <a:xfrm>
            <a:off x="4391980" y="3789040"/>
            <a:ext cx="108012" cy="2016224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619672" y="1700808"/>
            <a:ext cx="2007800" cy="1083738"/>
          </a:xfrm>
          <a:prstGeom prst="straightConnector1">
            <a:avLst/>
          </a:prstGeom>
          <a:ln w="76200" cap="rnd" cmpd="sng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2627784" y="2420888"/>
            <a:ext cx="3528392" cy="21602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699792" y="2780928"/>
            <a:ext cx="3384376" cy="1008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Параметры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51720" y="1988840"/>
            <a:ext cx="4896544" cy="2952328"/>
          </a:xfrm>
          <a:prstGeom prst="ellipse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69" idx="1"/>
          </p:cNvCxnSpPr>
          <p:nvPr/>
        </p:nvCxnSpPr>
        <p:spPr>
          <a:xfrm flipH="1" flipV="1">
            <a:off x="1907704" y="1988840"/>
            <a:ext cx="751716" cy="125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0" idx="4"/>
          </p:cNvCxnSpPr>
          <p:nvPr/>
        </p:nvCxnSpPr>
        <p:spPr>
          <a:xfrm flipH="1" flipV="1">
            <a:off x="2051720" y="1844824"/>
            <a:ext cx="2340260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50" idx="4"/>
          </p:cNvCxnSpPr>
          <p:nvPr/>
        </p:nvCxnSpPr>
        <p:spPr>
          <a:xfrm flipH="1">
            <a:off x="4391980" y="2384884"/>
            <a:ext cx="1980220" cy="1080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61" idx="0"/>
            <a:endCxn id="58" idx="0"/>
          </p:cNvCxnSpPr>
          <p:nvPr/>
        </p:nvCxnSpPr>
        <p:spPr>
          <a:xfrm flipH="1" flipV="1">
            <a:off x="6408204" y="2204864"/>
            <a:ext cx="144016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54" idx="1"/>
            <a:endCxn id="61" idx="4"/>
          </p:cNvCxnSpPr>
          <p:nvPr/>
        </p:nvCxnSpPr>
        <p:spPr>
          <a:xfrm flipH="1" flipV="1">
            <a:off x="6552220" y="3501008"/>
            <a:ext cx="499688" cy="14717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65" idx="5"/>
            <a:endCxn id="54" idx="2"/>
          </p:cNvCxnSpPr>
          <p:nvPr/>
        </p:nvCxnSpPr>
        <p:spPr>
          <a:xfrm flipV="1">
            <a:off x="4540364" y="5049180"/>
            <a:ext cx="2479908" cy="76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63" idx="6"/>
          </p:cNvCxnSpPr>
          <p:nvPr/>
        </p:nvCxnSpPr>
        <p:spPr>
          <a:xfrm flipH="1" flipV="1">
            <a:off x="2699792" y="4545124"/>
            <a:ext cx="1836204" cy="612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63" idx="0"/>
            <a:endCxn id="69" idx="3"/>
          </p:cNvCxnSpPr>
          <p:nvPr/>
        </p:nvCxnSpPr>
        <p:spPr>
          <a:xfrm flipV="1">
            <a:off x="2591780" y="3397364"/>
            <a:ext cx="67640" cy="10397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987824" y="24208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724128" y="26369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355976" y="14847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283968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283968" y="2276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835696" y="17728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483768" y="21328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084168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020272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16216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012160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804248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300192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915816" y="42210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948264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444208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979712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483768" y="44371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355976" y="54452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355976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3968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691680" y="31409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195736" y="31409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627784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862854" y="6309320"/>
            <a:ext cx="102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825F9110-2242-4231-8070-B2CB590ACAA7}" type="slidenum">
              <a:rPr lang="ru-RU" sz="1600" smtClean="0">
                <a:solidFill>
                  <a:schemeClr val="tx2"/>
                </a:solidFill>
              </a:rPr>
              <a:pPr algn="ctr"/>
              <a:t>13</a:t>
            </a:fld>
            <a:r>
              <a:rPr lang="ru-RU" sz="1600" dirty="0" smtClean="0">
                <a:solidFill>
                  <a:schemeClr val="tx2"/>
                </a:solidFill>
              </a:rPr>
              <a:t> из 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33609-1A20-4D83-A684-DC87B9D4314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20304023">
            <a:off x="425912" y="2801010"/>
            <a:ext cx="3024336" cy="1944216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6943839">
            <a:off x="4599767" y="1232055"/>
            <a:ext cx="3330513" cy="1953814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7220957">
            <a:off x="1697349" y="4232100"/>
            <a:ext cx="2655066" cy="1907476"/>
          </a:xfrm>
          <a:prstGeom prst="rt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561009">
            <a:off x="1847033" y="843671"/>
            <a:ext cx="2874648" cy="2357438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1821410">
            <a:off x="4218615" y="4313042"/>
            <a:ext cx="2656549" cy="2173641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ый треугольник 22"/>
          <p:cNvSpPr/>
          <p:nvPr/>
        </p:nvSpPr>
        <p:spPr>
          <a:xfrm rot="9603856">
            <a:off x="4872689" y="2981545"/>
            <a:ext cx="4031556" cy="1944216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flipH="1">
            <a:off x="6028693" y="3133076"/>
            <a:ext cx="286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Образовательная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901" y="3889237"/>
            <a:ext cx="189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Спортие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игры</a:t>
            </a:r>
          </a:p>
          <a:p>
            <a:pPr algn="ctr"/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 rot="1547872">
            <a:off x="5605919" y="768562"/>
            <a:ext cx="160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dirty="0" smtClean="0">
                <a:solidFill>
                  <a:schemeClr val="bg1"/>
                </a:solidFill>
              </a:rPr>
              <a:t>Досуг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раздники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7919" y="1864548"/>
            <a:ext cx="19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Дидактические </a:t>
            </a:r>
          </a:p>
          <a:p>
            <a:r>
              <a:rPr lang="ru-RU" dirty="0">
                <a:solidFill>
                  <a:schemeClr val="bg1"/>
                </a:solidFill>
              </a:rPr>
              <a:t>игры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271" y="5508361"/>
            <a:ext cx="15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Кружковая </a:t>
            </a:r>
          </a:p>
          <a:p>
            <a:pPr algn="ctr"/>
            <a:r>
              <a:rPr lang="ru-RU" b="1" dirty="0" smtClean="0"/>
              <a:t>работа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 rot="1041799">
            <a:off x="5554394" y="4712366"/>
            <a:ext cx="1451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Сюжетно – ролевые игры</a:t>
            </a:r>
            <a:endParaRPr lang="ru-RU" b="1" dirty="0"/>
          </a:p>
        </p:txBody>
      </p:sp>
      <p:sp>
        <p:nvSpPr>
          <p:cNvPr id="30" name="Овал 29"/>
          <p:cNvSpPr/>
          <p:nvPr/>
        </p:nvSpPr>
        <p:spPr>
          <a:xfrm>
            <a:off x="2711747" y="2779268"/>
            <a:ext cx="3268810" cy="20525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987825" y="3284984"/>
            <a:ext cx="2807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Виды деятельности в инклюзивной среде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910690" y="6237312"/>
            <a:ext cx="102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825F9110-2242-4231-8070-B2CB590ACAA7}" type="slidenum">
              <a:rPr lang="ru-RU" sz="1600" smtClean="0">
                <a:solidFill>
                  <a:schemeClr val="tx2"/>
                </a:solidFill>
              </a:rPr>
              <a:pPr algn="ctr"/>
              <a:t>14</a:t>
            </a:fld>
            <a:r>
              <a:rPr lang="ru-RU" sz="1600" dirty="0" smtClean="0">
                <a:solidFill>
                  <a:schemeClr val="tx2"/>
                </a:solidFill>
              </a:rPr>
              <a:t> из 17 </a:t>
            </a:r>
          </a:p>
        </p:txBody>
      </p:sp>
    </p:spTree>
    <p:extLst>
      <p:ext uri="{BB962C8B-B14F-4D97-AF65-F5344CB8AC3E}">
        <p14:creationId xmlns:p14="http://schemas.microsoft.com/office/powerpoint/2010/main" val="34549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1152128" cy="365125"/>
          </a:xfrm>
        </p:spPr>
        <p:txBody>
          <a:bodyPr/>
          <a:lstStyle/>
          <a:p>
            <a:pPr algn="ctr"/>
            <a:fld id="{825F9110-2242-4231-8070-B2CB590ACAA7}" type="slidenum">
              <a:rPr lang="ru-RU" sz="1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15</a:t>
            </a:fld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из 17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61864" y="1729250"/>
          <a:ext cx="8363583" cy="4560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111"/>
                <a:gridCol w="227873"/>
                <a:gridCol w="344104"/>
                <a:gridCol w="284627"/>
                <a:gridCol w="285987"/>
                <a:gridCol w="309418"/>
                <a:gridCol w="262556"/>
                <a:gridCol w="285987"/>
                <a:gridCol w="285987"/>
                <a:gridCol w="245590"/>
                <a:gridCol w="265031"/>
                <a:gridCol w="285987"/>
                <a:gridCol w="285987"/>
                <a:gridCol w="285987"/>
                <a:gridCol w="285987"/>
                <a:gridCol w="285987"/>
                <a:gridCol w="285987"/>
                <a:gridCol w="285987"/>
                <a:gridCol w="285987"/>
                <a:gridCol w="303692"/>
                <a:gridCol w="260724"/>
              </a:tblGrid>
              <a:tr h="27507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Сурдопедагог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Тифлопедагог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  <a:tr h="4499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Учитель-логопед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логогруппы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  <a:tr h="491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Учитель-логопед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тифлогруппы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Педагог-психолог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  <a:tr h="468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Музыкальный руководитель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0000"/>
                    </a:solidFill>
                  </a:tcPr>
                </a:tc>
              </a:tr>
              <a:tr h="403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Инструктор по физической культуре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FF0000"/>
                    </a:solidFill>
                  </a:tcPr>
                </a:tc>
              </a:tr>
              <a:tr h="471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Воспитатель группы общеразвивающей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направленности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Воспитатель группы компенсирующей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направленности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531" marR="4453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1" marR="44531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237" y="188640"/>
            <a:ext cx="818028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Перспективное планирование взаимодействия специалистов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неслышащими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детьми</a:t>
            </a:r>
          </a:p>
        </p:txBody>
      </p:sp>
    </p:spTree>
    <p:extLst>
      <p:ext uri="{BB962C8B-B14F-4D97-AF65-F5344CB8AC3E}">
        <p14:creationId xmlns:p14="http://schemas.microsoft.com/office/powerpoint/2010/main" val="6933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1759"/>
            <a:ext cx="7931224" cy="790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Календарное планирование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33609-1A20-4D83-A684-DC87B9D4314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890048" cy="55330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931657" y="6309320"/>
            <a:ext cx="9653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825F9110-2242-4231-8070-B2CB590ACAA7}" type="slidenum">
              <a:rPr lang="ru-RU" sz="1600" smtClean="0">
                <a:solidFill>
                  <a:schemeClr val="tx2"/>
                </a:solidFill>
              </a:rPr>
              <a:pPr algn="ctr"/>
              <a:t>16</a:t>
            </a:fld>
            <a:r>
              <a:rPr lang="ru-RU" sz="1600" dirty="0" smtClean="0">
                <a:solidFill>
                  <a:schemeClr val="tx2"/>
                </a:solidFill>
              </a:rPr>
              <a:t> из 17</a:t>
            </a:r>
          </a:p>
        </p:txBody>
      </p:sp>
    </p:spTree>
    <p:extLst>
      <p:ext uri="{BB962C8B-B14F-4D97-AF65-F5344CB8AC3E}">
        <p14:creationId xmlns:p14="http://schemas.microsoft.com/office/powerpoint/2010/main" val="20383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0825" y="3135322"/>
            <a:ext cx="8893175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/>
            <a:endParaRPr lang="ru-RU" sz="800" dirty="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 indent="450850" eaLnBrk="0" hangingPunct="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апробирование</a:t>
            </a: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cs typeface="Times New Roman" pitchFamily="18" charset="0"/>
              </a:rPr>
              <a:t>  модели вариативно </a:t>
            </a:r>
            <a:r>
              <a:rPr lang="ru-RU" sz="2800" dirty="0">
                <a:solidFill>
                  <a:srgbClr val="002060"/>
                </a:solidFill>
                <a:latin typeface="Arial Unicode MS" pitchFamily="34" charset="-128"/>
                <a:cs typeface="Times New Roman" pitchFamily="18" charset="0"/>
              </a:rPr>
              <a:t>организованной  инклюзивной  образовательной  </a:t>
            </a: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cs typeface="Times New Roman" pitchFamily="18" charset="0"/>
              </a:rPr>
              <a:t>среды</a:t>
            </a:r>
            <a:endParaRPr lang="ru-RU" sz="2800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087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16 из 17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95536" y="188640"/>
            <a:ext cx="8229600" cy="13407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indent="450850"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езультаты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инновационной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 на данном этапе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41C66-3E06-41BF-A443-B1BEEB96E13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3096"/>
            <a:ext cx="3371087" cy="2528315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95536" y="188640"/>
            <a:ext cx="8229600" cy="13407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indent="450850"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Активность педагогического коллектива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19" y="1663096"/>
            <a:ext cx="3370913" cy="2528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19" y="4320320"/>
            <a:ext cx="3370913" cy="253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3" y="4325099"/>
            <a:ext cx="3382496" cy="25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41C66-3E06-41BF-A443-B1BEEB96E13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2637124" cy="3627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2" y="2420888"/>
            <a:ext cx="2637124" cy="3627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80" y="2420887"/>
            <a:ext cx="2676862" cy="36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3888432" cy="223224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ФГОС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835696" y="2708920"/>
            <a:ext cx="2664296" cy="2376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933056"/>
            <a:ext cx="3888432" cy="223224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Инновационная деятельность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836712"/>
            <a:ext cx="7560840" cy="4752528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равных возможностей для каждого ребёнка по получению качественного дошкольного образования, вариативности и разнообразия организационных форм, индивидуализации образовательных процессов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4443" y="6165304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825F9110-2242-4231-8070-B2CB590ACAA7}" type="slidenum">
              <a:rPr lang="ru-RU" sz="1600" smtClean="0">
                <a:solidFill>
                  <a:schemeClr val="tx2"/>
                </a:solidFill>
              </a:rPr>
              <a:pPr algn="ctr"/>
              <a:t>2</a:t>
            </a:fld>
            <a:r>
              <a:rPr lang="ru-RU" sz="1600" dirty="0" smtClean="0">
                <a:solidFill>
                  <a:schemeClr val="tx2"/>
                </a:solidFill>
              </a:rPr>
              <a:t> из 17</a:t>
            </a:r>
          </a:p>
        </p:txBody>
      </p:sp>
    </p:spTree>
    <p:extLst>
      <p:ext uri="{BB962C8B-B14F-4D97-AF65-F5344CB8AC3E}">
        <p14:creationId xmlns:p14="http://schemas.microsoft.com/office/powerpoint/2010/main" val="38882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41C66-3E06-41BF-A443-B1BEEB96E13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0380" y="-1036471"/>
            <a:ext cx="6387253" cy="8784977"/>
          </a:xfrm>
          <a:prstGeom prst="rect">
            <a:avLst/>
          </a:prstGeom>
          <a:scene3d>
            <a:camera prst="orthographicFront">
              <a:rot lat="0" lon="21299999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08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136" y="285728"/>
            <a:ext cx="4554864" cy="3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357686" cy="30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70" y="3357562"/>
            <a:ext cx="4500530" cy="315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7562"/>
            <a:ext cx="4429124" cy="317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29586" y="6488668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13 из 14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4025" y="63087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6872"/>
            <a:ext cx="8352928" cy="135537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653135"/>
            <a:ext cx="7345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группы  общеразвивающей направленности;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группы  компенсирующей направленности: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для детей с косоглазием   и амблиопией;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для  детей с тяжёлыми нарушениями речи;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для  неслышащих  детей; </a:t>
            </a:r>
          </a:p>
        </p:txBody>
      </p:sp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740650" y="6308725"/>
            <a:ext cx="122396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25F9110-2242-4231-8070-B2CB590ACAA7}" type="slidenum">
              <a:rPr lang="ru-RU" sz="1600" smtClean="0">
                <a:solidFill>
                  <a:schemeClr val="tx2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из 17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11" y="235732"/>
            <a:ext cx="4899769" cy="4252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7BFAD-4379-477D-9D42-48C148CE7575}" type="slidenum">
              <a:rPr lang="ru-RU" sz="1600" smtClean="0">
                <a:solidFill>
                  <a:schemeClr val="tx2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из 17</a:t>
            </a:r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 образовательного пространства  ДОО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6872"/>
            <a:ext cx="4644008" cy="33127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Возможности   непосредственного объединения  дошкольников в  совместные инклюзивные образовательные  группы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283968" y="2204864"/>
            <a:ext cx="4608512" cy="352901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81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Необходимость  в интегрированных  формах   совместной  деятельности  детей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276872"/>
            <a:ext cx="4680520" cy="3383979"/>
          </a:xfrm>
          <a:prstGeom prst="rect">
            <a:avLst/>
          </a:prstGeom>
          <a:solidFill>
            <a:schemeClr val="accent4">
              <a:lumMod val="20000"/>
              <a:lumOff val="80000"/>
              <a:alpha val="9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Комплексные нарушения в развитии детей с нарушением слуха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139952" y="2204864"/>
            <a:ext cx="4752528" cy="3529013"/>
          </a:xfrm>
          <a:prstGeom prst="leftArrowCallout">
            <a:avLst>
              <a:gd name="adj1" fmla="val 25000"/>
              <a:gd name="adj2" fmla="val 25000"/>
              <a:gd name="adj3" fmla="val 28701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Меры дозирования инклюзивного воздействия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276872"/>
            <a:ext cx="4680520" cy="3456384"/>
          </a:xfrm>
          <a:prstGeom prst="rect">
            <a:avLst/>
          </a:prstGeom>
          <a:solidFill>
            <a:schemeClr val="accent4">
              <a:lumMod val="20000"/>
              <a:lumOff val="80000"/>
              <a:alpha val="9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Неготовность  педагогов  к  общению  с  неслышащими  дошкольниками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4067944" y="2204864"/>
            <a:ext cx="4859908" cy="3529013"/>
          </a:xfrm>
          <a:prstGeom prst="leftArrowCallout">
            <a:avLst>
              <a:gd name="adj1" fmla="val 26586"/>
              <a:gd name="adj2" fmla="val 25000"/>
              <a:gd name="adj3" fmla="val 30289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Необходимость   специальной  подготовки педагогов  к  взаимодействию  с неслышащими  дошкольниками</a:t>
            </a:r>
          </a:p>
        </p:txBody>
      </p:sp>
    </p:spTree>
    <p:extLst>
      <p:ext uri="{BB962C8B-B14F-4D97-AF65-F5344CB8AC3E}">
        <p14:creationId xmlns:p14="http://schemas.microsoft.com/office/powerpoint/2010/main" val="30775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 инновационной деятельности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pPr>
              <a:defRPr/>
            </a:pPr>
            <a:fld id="{825F9110-2242-4231-8070-B2CB590ACAA7}" type="slidenum">
              <a:rPr lang="ru-RU" sz="1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из 17</a:t>
            </a:r>
          </a:p>
          <a:p>
            <a:pPr>
              <a:defRPr/>
            </a:pPr>
            <a:fld id="{46433609-1A20-4D83-A684-DC87B9D4314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394" y="2708920"/>
            <a:ext cx="8773013" cy="2520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вариативный 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подход  к  организации инклюзивной  образовательной  среды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дошкольной  организации ,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направленный на  коррекцию  и развитие неслышащего дошкольника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6237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41C66-3E06-41BF-A443-B1BEEB96E1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Участники инновационной деятельности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72816"/>
            <a:ext cx="8616086" cy="49486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Творческая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Учитель-дефектолог (сурдопедагог);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Учитель-дефектолог (тифлопедагог);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Учителя-логопеды;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Музыкальный руководитель;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Воспитатели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 и родители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1628775"/>
            <a:ext cx="8208963" cy="1008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Аналитико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прогностический этап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2781300"/>
            <a:ext cx="8208963" cy="1008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Планировочно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диагностический этап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3944937"/>
            <a:ext cx="8208963" cy="1008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 реализации основного содержания инновационной деятельности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5084763"/>
            <a:ext cx="8208963" cy="1008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Контрольно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аналитический этап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C8D74-2286-4322-B3C6-0FC4330D581E}" type="slidenum">
              <a:rPr lang="ru-RU" sz="1600" smtClean="0">
                <a:solidFill>
                  <a:schemeClr val="tx2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из 17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88640"/>
            <a:ext cx="8352928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инновационной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7 из 17</a:t>
            </a:r>
            <a:endParaRPr 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614" y="1747838"/>
            <a:ext cx="1043037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Диагностический паспорт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4675" y="1747838"/>
            <a:ext cx="1045195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Слухоречевое 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5895" y="1747838"/>
            <a:ext cx="1008112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Зрительное  восприятие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7513" y="1758132"/>
            <a:ext cx="991013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Психологический  статус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772816"/>
            <a:ext cx="960695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Физический  статус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07866" y="1747838"/>
            <a:ext cx="984195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Образовательный  статус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88913"/>
            <a:ext cx="8568631" cy="1079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Диагностическая  карта  ребенка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07698" y="1747838"/>
            <a:ext cx="960695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Художественно-эстетическое развитие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Индивидуальный статус развития  ребенка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2364"/>
            <a:ext cx="8892480" cy="5785636"/>
          </a:xfrm>
          <a:prstGeom prst="rect">
            <a:avLst/>
          </a:prstGeom>
          <a:noFill/>
          <a:ln w="825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308304" y="1844824"/>
            <a:ext cx="1080120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36296" y="4005064"/>
            <a:ext cx="1080120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08304" y="4221088"/>
            <a:ext cx="1080120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64288" y="3717032"/>
            <a:ext cx="1224136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59832" y="5229200"/>
            <a:ext cx="1080120" cy="0"/>
          </a:xfrm>
          <a:prstGeom prst="line">
            <a:avLst/>
          </a:prstGeom>
          <a:ln w="444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48064" y="6237312"/>
            <a:ext cx="1800200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96450" y="6381328"/>
            <a:ext cx="851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825F9110-2242-4231-8070-B2CB590ACAA7}" type="slidenum">
              <a:rPr lang="ru-RU" sz="1600" smtClean="0">
                <a:solidFill>
                  <a:schemeClr val="tx2"/>
                </a:solidFill>
              </a:rPr>
              <a:pPr algn="ctr"/>
              <a:t>9</a:t>
            </a:fld>
            <a:r>
              <a:rPr lang="ru-RU" sz="1600" dirty="0" smtClean="0">
                <a:solidFill>
                  <a:schemeClr val="tx2"/>
                </a:solidFill>
              </a:rPr>
              <a:t> из 17</a:t>
            </a:r>
          </a:p>
        </p:txBody>
      </p:sp>
    </p:spTree>
    <p:extLst>
      <p:ext uri="{BB962C8B-B14F-4D97-AF65-F5344CB8AC3E}">
        <p14:creationId xmlns:p14="http://schemas.microsoft.com/office/powerpoint/2010/main" val="13169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532</Words>
  <Application>Microsoft Office PowerPoint</Application>
  <PresentationFormat>Экран (4:3)</PresentationFormat>
  <Paragraphs>394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Особенности  образовательного пространства  ДОО</vt:lpstr>
      <vt:lpstr>Предмет инновационной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Календарное планирование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pc</cp:lastModifiedBy>
  <cp:revision>263</cp:revision>
  <dcterms:created xsi:type="dcterms:W3CDTF">2013-09-22T08:45:21Z</dcterms:created>
  <dcterms:modified xsi:type="dcterms:W3CDTF">2015-03-22T18:47:39Z</dcterms:modified>
</cp:coreProperties>
</file>