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7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82" r:id="rId21"/>
    <p:sldId id="274" r:id="rId22"/>
    <p:sldId id="275" r:id="rId23"/>
    <p:sldId id="276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6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72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7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2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7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7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5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0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548B-0D2E-447A-9650-873440DE8A1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9304E-ACB5-4EF6-A01A-D987B46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5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7705" y="933061"/>
            <a:ext cx="10375641" cy="308075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Теорема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Менелая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теорема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Чевы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 решении геометрических задач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2613" y="4330701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Кузьмина К.А.,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старший преподаватель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кафедры математики и информатики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ГБОУ ИРО КК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7559" y="536027"/>
            <a:ext cx="10988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№4. В трапеции </a:t>
            </a:r>
            <a:r>
              <a:rPr lang="en-US" sz="2400" dirty="0" smtClean="0"/>
              <a:t>ABCD</a:t>
            </a:r>
            <a:r>
              <a:rPr lang="ru-RU" sz="2400" dirty="0" smtClean="0"/>
              <a:t> с основанием </a:t>
            </a:r>
            <a:r>
              <a:rPr lang="en-US" sz="2400" dirty="0" smtClean="0"/>
              <a:t>AD </a:t>
            </a:r>
            <a:r>
              <a:rPr lang="ru-RU" sz="2400" dirty="0" smtClean="0"/>
              <a:t>и ВС через точку А проведена прямая, которая пересекает диагональ </a:t>
            </a:r>
            <a:r>
              <a:rPr lang="en-US" sz="2400" dirty="0" smtClean="0"/>
              <a:t>BD</a:t>
            </a:r>
            <a:r>
              <a:rPr lang="ru-RU" sz="2400" dirty="0" smtClean="0"/>
              <a:t> в точке Р и боковую сторону </a:t>
            </a:r>
            <a:r>
              <a:rPr lang="en-US" sz="2400" dirty="0" smtClean="0"/>
              <a:t>CD</a:t>
            </a:r>
            <a:r>
              <a:rPr lang="ru-RU" sz="2400" dirty="0" smtClean="0"/>
              <a:t> в точке </a:t>
            </a:r>
            <a:r>
              <a:rPr lang="en-US" sz="2400" dirty="0" smtClean="0"/>
              <a:t>N</a:t>
            </a:r>
            <a:r>
              <a:rPr lang="ru-RU" sz="2400" dirty="0" smtClean="0"/>
              <a:t>, причём </a:t>
            </a:r>
            <a:r>
              <a:rPr lang="en-US" sz="2400" dirty="0" smtClean="0"/>
              <a:t>BP  : PD = 2 : 3</a:t>
            </a:r>
            <a:r>
              <a:rPr lang="ru-RU" sz="2400" dirty="0" smtClean="0"/>
              <a:t>, </a:t>
            </a:r>
            <a:r>
              <a:rPr lang="en-US" sz="2400" dirty="0" smtClean="0"/>
              <a:t>CN : ND = 2 : 5.</a:t>
            </a:r>
            <a:r>
              <a:rPr lang="ru-RU" sz="2400" dirty="0" smtClean="0"/>
              <a:t> Найдите отношение длин оснований трапеции.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09904" y="5281449"/>
            <a:ext cx="472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709448" y="2264979"/>
            <a:ext cx="5738649" cy="3362521"/>
            <a:chOff x="709448" y="2264979"/>
            <a:chExt cx="5738649" cy="3362521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709448" y="2711670"/>
              <a:ext cx="5738649" cy="2601310"/>
              <a:chOff x="709448" y="2711670"/>
              <a:chExt cx="5738649" cy="2601310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709448" y="2711670"/>
                <a:ext cx="4493173" cy="2601310"/>
              </a:xfrm>
              <a:custGeom>
                <a:avLst/>
                <a:gdLst>
                  <a:gd name="connsiteX0" fmla="*/ 0 w 4540469"/>
                  <a:gd name="connsiteY0" fmla="*/ 2648607 h 2648607"/>
                  <a:gd name="connsiteX1" fmla="*/ 1072055 w 4540469"/>
                  <a:gd name="connsiteY1" fmla="*/ 0 h 2648607"/>
                  <a:gd name="connsiteX2" fmla="*/ 3058510 w 4540469"/>
                  <a:gd name="connsiteY2" fmla="*/ 31531 h 2648607"/>
                  <a:gd name="connsiteX3" fmla="*/ 4540469 w 4540469"/>
                  <a:gd name="connsiteY3" fmla="*/ 2554014 h 2648607"/>
                  <a:gd name="connsiteX4" fmla="*/ 31531 w 4540469"/>
                  <a:gd name="connsiteY4" fmla="*/ 2569779 h 2648607"/>
                  <a:gd name="connsiteX5" fmla="*/ 63062 w 4540469"/>
                  <a:gd name="connsiteY5" fmla="*/ 2522483 h 2648607"/>
                  <a:gd name="connsiteX6" fmla="*/ 47296 w 4540469"/>
                  <a:gd name="connsiteY6" fmla="*/ 2585545 h 2648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40469" h="2648607">
                    <a:moveTo>
                      <a:pt x="0" y="2648607"/>
                    </a:moveTo>
                    <a:lnTo>
                      <a:pt x="1072055" y="0"/>
                    </a:lnTo>
                    <a:lnTo>
                      <a:pt x="3058510" y="31531"/>
                    </a:lnTo>
                    <a:lnTo>
                      <a:pt x="4540469" y="2554014"/>
                    </a:lnTo>
                    <a:lnTo>
                      <a:pt x="31531" y="2569779"/>
                    </a:lnTo>
                    <a:lnTo>
                      <a:pt x="63062" y="2522483"/>
                    </a:lnTo>
                    <a:lnTo>
                      <a:pt x="47296" y="2585545"/>
                    </a:ln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>
                <a:stCxn id="3" idx="2"/>
              </p:cNvCxnSpPr>
              <p:nvPr/>
            </p:nvCxnSpPr>
            <p:spPr>
              <a:xfrm>
                <a:off x="3736099" y="2742638"/>
                <a:ext cx="2711998" cy="5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>
                <a:stCxn id="3" idx="5"/>
              </p:cNvCxnSpPr>
              <p:nvPr/>
            </p:nvCxnSpPr>
            <p:spPr>
              <a:xfrm flipV="1">
                <a:off x="771853" y="2743200"/>
                <a:ext cx="4478064" cy="24459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stCxn id="3" idx="3"/>
                <a:endCxn id="3" idx="1"/>
              </p:cNvCxnSpPr>
              <p:nvPr/>
            </p:nvCxnSpPr>
            <p:spPr>
              <a:xfrm flipH="1" flipV="1">
                <a:off x="1770336" y="2711670"/>
                <a:ext cx="3432285" cy="25084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1539765" y="2264979"/>
              <a:ext cx="472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10455" y="2312277"/>
              <a:ext cx="472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ru-RU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45118" y="5165835"/>
              <a:ext cx="472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ru-RU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37491" y="3873062"/>
              <a:ext cx="472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endParaRPr lang="ru-RU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04138" y="3210910"/>
              <a:ext cx="472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ru-RU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8179" y="2328042"/>
              <a:ext cx="472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ru-RU" sz="2400" dirty="0"/>
            </a:p>
          </p:txBody>
        </p:sp>
      </p:grpSp>
      <p:sp>
        <p:nvSpPr>
          <p:cNvPr id="22" name="Полилиния 21"/>
          <p:cNvSpPr/>
          <p:nvPr/>
        </p:nvSpPr>
        <p:spPr>
          <a:xfrm>
            <a:off x="1781503" y="2711669"/>
            <a:ext cx="3373821" cy="2475186"/>
          </a:xfrm>
          <a:custGeom>
            <a:avLst/>
            <a:gdLst>
              <a:gd name="connsiteX0" fmla="*/ 0 w 3373821"/>
              <a:gd name="connsiteY0" fmla="*/ 0 h 2475186"/>
              <a:gd name="connsiteX1" fmla="*/ 1954925 w 3373821"/>
              <a:gd name="connsiteY1" fmla="*/ 47297 h 2475186"/>
              <a:gd name="connsiteX2" fmla="*/ 3373821 w 3373821"/>
              <a:gd name="connsiteY2" fmla="*/ 2475186 h 2475186"/>
              <a:gd name="connsiteX3" fmla="*/ 0 w 3373821"/>
              <a:gd name="connsiteY3" fmla="*/ 0 h 247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3821" h="2475186">
                <a:moveTo>
                  <a:pt x="0" y="0"/>
                </a:moveTo>
                <a:lnTo>
                  <a:pt x="1954925" y="47297"/>
                </a:lnTo>
                <a:lnTo>
                  <a:pt x="3373821" y="24751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3" idx="4"/>
            <a:endCxn id="20" idx="2"/>
          </p:cNvCxnSpPr>
          <p:nvPr/>
        </p:nvCxnSpPr>
        <p:spPr>
          <a:xfrm flipV="1">
            <a:off x="740651" y="2789707"/>
            <a:ext cx="4504011" cy="24458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076" y="583325"/>
            <a:ext cx="11493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</a:t>
            </a:r>
            <a:r>
              <a:rPr lang="en-US" sz="2400" dirty="0" smtClean="0"/>
              <a:t>5</a:t>
            </a:r>
            <a:r>
              <a:rPr lang="ru-RU" sz="2400" dirty="0" smtClean="0"/>
              <a:t>. В треугольнике АВС, описанном около окружности, АВ=13 см, ВС=12 см, АС=9 см, А</a:t>
            </a:r>
            <a:r>
              <a:rPr lang="ru-RU" sz="2400" baseline="-25000" dirty="0" smtClean="0"/>
              <a:t>1 </a:t>
            </a:r>
            <a:r>
              <a:rPr lang="ru-RU" sz="2400" dirty="0" smtClean="0"/>
              <a:t>и 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– точки касания, лежащие соответственно на сторонах ВС и АВ. Точка </a:t>
            </a:r>
            <a:r>
              <a:rPr lang="en-US" sz="2400" dirty="0" smtClean="0"/>
              <a:t>Q – </a:t>
            </a:r>
            <a:r>
              <a:rPr lang="ru-RU" sz="2400" dirty="0" smtClean="0"/>
              <a:t>точка пересечения отрезков АА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и ВН, где ВН – высота. Найдите отношение </a:t>
            </a:r>
            <a:r>
              <a:rPr lang="en-US" sz="2400" dirty="0" smtClean="0"/>
              <a:t>BQ:QH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78372" y="2060028"/>
            <a:ext cx="5544207" cy="3572727"/>
            <a:chOff x="378372" y="2060028"/>
            <a:chExt cx="5544207" cy="3572727"/>
          </a:xfrm>
        </p:grpSpPr>
        <p:grpSp>
          <p:nvGrpSpPr>
            <p:cNvPr id="4" name="Группа 42"/>
            <p:cNvGrpSpPr/>
            <p:nvPr/>
          </p:nvGrpSpPr>
          <p:grpSpPr>
            <a:xfrm>
              <a:off x="378372" y="2060028"/>
              <a:ext cx="5544207" cy="3572727"/>
              <a:chOff x="378372" y="2060028"/>
              <a:chExt cx="5544207" cy="3572727"/>
            </a:xfrm>
          </p:grpSpPr>
          <p:grpSp>
            <p:nvGrpSpPr>
              <p:cNvPr id="6" name="Группа 30"/>
              <p:cNvGrpSpPr/>
              <p:nvPr/>
            </p:nvGrpSpPr>
            <p:grpSpPr>
              <a:xfrm>
                <a:off x="378372" y="2060028"/>
                <a:ext cx="5544207" cy="3572727"/>
                <a:chOff x="378372" y="2060028"/>
                <a:chExt cx="5544207" cy="3572727"/>
              </a:xfrm>
            </p:grpSpPr>
            <p:grpSp>
              <p:nvGrpSpPr>
                <p:cNvPr id="10" name="Группа 20"/>
                <p:cNvGrpSpPr/>
                <p:nvPr/>
              </p:nvGrpSpPr>
              <p:grpSpPr>
                <a:xfrm>
                  <a:off x="441435" y="2475188"/>
                  <a:ext cx="5360275" cy="2680135"/>
                  <a:chOff x="441435" y="2475188"/>
                  <a:chExt cx="5360275" cy="2680135"/>
                </a:xfrm>
              </p:grpSpPr>
              <p:sp>
                <p:nvSpPr>
                  <p:cNvPr id="17" name="Овал 2"/>
                  <p:cNvSpPr/>
                  <p:nvPr/>
                </p:nvSpPr>
                <p:spPr>
                  <a:xfrm>
                    <a:off x="1545021" y="2963917"/>
                    <a:ext cx="2144110" cy="214411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86713" y="2829910"/>
                    <a:ext cx="2680135" cy="197069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flipV="1">
                    <a:off x="488731" y="5108028"/>
                    <a:ext cx="5312979" cy="3153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>
                    <a:off x="2427890" y="2506718"/>
                    <a:ext cx="3358055" cy="26013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78372" y="5171090"/>
                  <a:ext cx="346841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А</a:t>
                  </a:r>
                  <a:endParaRPr lang="ru-RU" sz="24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138856" y="2060028"/>
                  <a:ext cx="346841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В</a:t>
                  </a:r>
                  <a:endParaRPr lang="ru-RU" sz="24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5575738" y="5087007"/>
                  <a:ext cx="346841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С</a:t>
                  </a:r>
                  <a:endParaRPr lang="ru-RU" sz="24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263463" y="2801008"/>
                  <a:ext cx="5675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А</a:t>
                  </a:r>
                  <a:r>
                    <a:rPr lang="ru-RU" sz="2400" baseline="-25000" dirty="0" smtClean="0"/>
                    <a:t>1</a:t>
                  </a:r>
                  <a:endParaRPr lang="ru-RU" sz="2400" baseline="-250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406870" y="5160581"/>
                  <a:ext cx="5675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В</a:t>
                  </a:r>
                  <a:r>
                    <a:rPr lang="ru-RU" sz="2400" baseline="-25000" dirty="0" smtClean="0"/>
                    <a:t>1</a:t>
                  </a:r>
                  <a:endParaRPr lang="ru-RU" sz="2400" baseline="-25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161394" y="3095297"/>
                  <a:ext cx="5675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С</a:t>
                  </a:r>
                  <a:r>
                    <a:rPr lang="ru-RU" sz="2400" baseline="-25000" dirty="0" smtClean="0"/>
                    <a:t>1</a:t>
                  </a:r>
                  <a:endParaRPr lang="ru-RU" sz="2400" baseline="-25000" dirty="0"/>
                </a:p>
              </p:txBody>
            </p:sp>
          </p:grpSp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488731" y="3184634"/>
                <a:ext cx="2837793" cy="19391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>
                <a:endCxn id="15" idx="0"/>
              </p:cNvCxnSpPr>
              <p:nvPr/>
            </p:nvCxnSpPr>
            <p:spPr>
              <a:xfrm rot="16200000" flipH="1">
                <a:off x="1224455" y="3694386"/>
                <a:ext cx="2669629" cy="2627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2362199" y="3811314"/>
              <a:ext cx="34684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</a:t>
              </a:r>
              <a:endParaRPr lang="ru-RU" sz="2400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039007" y="2459425"/>
            <a:ext cx="373116" cy="3115523"/>
            <a:chOff x="2039007" y="2459425"/>
            <a:chExt cx="373116" cy="3115523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1048410" y="3807377"/>
              <a:ext cx="2711666" cy="157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039007" y="5113283"/>
              <a:ext cx="34684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ru-RU" sz="2400" dirty="0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2207173" y="4871546"/>
              <a:ext cx="189193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endCxn id="27" idx="0"/>
            </p:cNvCxnSpPr>
            <p:nvPr/>
          </p:nvCxnSpPr>
          <p:spPr>
            <a:xfrm rot="16200000" flipH="1">
              <a:off x="2088933" y="4989787"/>
              <a:ext cx="241735" cy="52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Прямая соединительная линия 47"/>
          <p:cNvCxnSpPr/>
          <p:nvPr/>
        </p:nvCxnSpPr>
        <p:spPr>
          <a:xfrm flipV="1">
            <a:off x="476250" y="3200401"/>
            <a:ext cx="2856843" cy="19391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2400300" y="2533650"/>
            <a:ext cx="3371850" cy="2590800"/>
          </a:xfrm>
          <a:custGeom>
            <a:avLst/>
            <a:gdLst>
              <a:gd name="connsiteX0" fmla="*/ 3371850 w 3371850"/>
              <a:gd name="connsiteY0" fmla="*/ 2571750 h 2590800"/>
              <a:gd name="connsiteX1" fmla="*/ 0 w 3371850"/>
              <a:gd name="connsiteY1" fmla="*/ 0 h 2590800"/>
              <a:gd name="connsiteX2" fmla="*/ 0 w 3371850"/>
              <a:gd name="connsiteY2" fmla="*/ 2590800 h 2590800"/>
              <a:gd name="connsiteX3" fmla="*/ 3371850 w 3371850"/>
              <a:gd name="connsiteY3" fmla="*/ 257175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1850" h="2590800">
                <a:moveTo>
                  <a:pt x="3371850" y="2571750"/>
                </a:moveTo>
                <a:lnTo>
                  <a:pt x="0" y="0"/>
                </a:lnTo>
                <a:lnTo>
                  <a:pt x="0" y="2590800"/>
                </a:lnTo>
                <a:lnTo>
                  <a:pt x="3371850" y="257175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5117" y="646386"/>
            <a:ext cx="9916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Теорема </a:t>
            </a:r>
            <a:r>
              <a:rPr lang="ru-RU" sz="2400" b="1" dirty="0" err="1" smtClean="0"/>
              <a:t>Менелая</a:t>
            </a:r>
            <a:r>
              <a:rPr lang="ru-RU" sz="2400" b="1" dirty="0" smtClean="0"/>
              <a:t> в стереометрии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5310" y="1103586"/>
            <a:ext cx="115088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</a:t>
            </a:r>
            <a:r>
              <a:rPr lang="en-US" sz="2400" dirty="0" smtClean="0"/>
              <a:t>6</a:t>
            </a:r>
            <a:r>
              <a:rPr lang="ru-RU" sz="2400" dirty="0" smtClean="0"/>
              <a:t>. В правильной треугольной пирамиде </a:t>
            </a:r>
            <a:r>
              <a:rPr lang="en-US" sz="2400" dirty="0" smtClean="0"/>
              <a:t>SABC c </a:t>
            </a:r>
            <a:r>
              <a:rPr lang="ru-RU" sz="2400" dirty="0" smtClean="0"/>
              <a:t>вершиной </a:t>
            </a:r>
            <a:r>
              <a:rPr lang="en-US" sz="2400" dirty="0" smtClean="0"/>
              <a:t>S</a:t>
            </a:r>
            <a:r>
              <a:rPr lang="ru-RU" sz="2400" dirty="0" smtClean="0"/>
              <a:t>, все рёбра которой равны 4, точка </a:t>
            </a:r>
            <a:r>
              <a:rPr lang="en-US" sz="2400" dirty="0" smtClean="0"/>
              <a:t>N – </a:t>
            </a:r>
            <a:r>
              <a:rPr lang="ru-RU" sz="2400" dirty="0" smtClean="0"/>
              <a:t>середина ребра АС, точка О – центр основания пирамиды, точка Р делит отрезок </a:t>
            </a:r>
            <a:r>
              <a:rPr lang="en-US" sz="2400" dirty="0" smtClean="0"/>
              <a:t>SO</a:t>
            </a:r>
            <a:r>
              <a:rPr lang="ru-RU" sz="2400" dirty="0" smtClean="0"/>
              <a:t> в отношении 3 : 1, считая от вершины пирамиды.</a:t>
            </a:r>
          </a:p>
          <a:p>
            <a:r>
              <a:rPr lang="ru-RU" sz="2400" dirty="0" smtClean="0"/>
              <a:t>а) Докажите, что прямая </a:t>
            </a:r>
            <a:r>
              <a:rPr lang="en-US" sz="2400" dirty="0" smtClean="0"/>
              <a:t>NP</a:t>
            </a:r>
            <a:r>
              <a:rPr lang="ru-RU" sz="2400" dirty="0" smtClean="0"/>
              <a:t> перпендикулярна прямой В</a:t>
            </a:r>
            <a:r>
              <a:rPr lang="en-US" sz="2400" dirty="0" smtClean="0"/>
              <a:t>S.</a:t>
            </a:r>
          </a:p>
          <a:p>
            <a:r>
              <a:rPr lang="ru-RU" sz="2400" dirty="0" smtClean="0"/>
              <a:t>б) Найдите расстояние от точки В до прямой </a:t>
            </a:r>
            <a:r>
              <a:rPr lang="en-US" sz="2400" dirty="0" smtClean="0"/>
              <a:t>NP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338957" y="1403131"/>
            <a:ext cx="5242035" cy="4887310"/>
            <a:chOff x="1095703" y="1168054"/>
            <a:chExt cx="4582276" cy="4392678"/>
          </a:xfrm>
        </p:grpSpPr>
        <p:grpSp>
          <p:nvGrpSpPr>
            <p:cNvPr id="2" name="Группа 6"/>
            <p:cNvGrpSpPr>
              <a:grpSpLocks/>
            </p:cNvGrpSpPr>
            <p:nvPr/>
          </p:nvGrpSpPr>
          <p:grpSpPr bwMode="auto">
            <a:xfrm>
              <a:off x="1095703" y="1168054"/>
              <a:ext cx="4582276" cy="4392678"/>
              <a:chOff x="228600" y="1784688"/>
              <a:chExt cx="4119032" cy="3948622"/>
            </a:xfrm>
          </p:grpSpPr>
          <p:sp>
            <p:nvSpPr>
              <p:cNvPr id="3" name="TextBox 21"/>
              <p:cNvSpPr txBox="1">
                <a:spLocks noChangeArrowheads="1"/>
              </p:cNvSpPr>
              <p:nvPr/>
            </p:nvSpPr>
            <p:spPr bwMode="auto">
              <a:xfrm>
                <a:off x="1908920" y="4546189"/>
                <a:ext cx="4074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ru-RU" i="1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O</a:t>
                </a:r>
                <a:endParaRPr lang="ru-RU" altLang="ru-RU" i="1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4" name="Прямоугольник 34"/>
              <p:cNvSpPr>
                <a:spLocks noChangeArrowheads="1"/>
              </p:cNvSpPr>
              <p:nvPr/>
            </p:nvSpPr>
            <p:spPr bwMode="auto">
              <a:xfrm>
                <a:off x="1737499" y="3741438"/>
                <a:ext cx="281273" cy="331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ru-RU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</a:t>
                </a:r>
                <a:endParaRPr lang="ru-RU" altLang="ru-RU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5" name="TextBox 20"/>
              <p:cNvSpPr txBox="1">
                <a:spLocks noChangeArrowheads="1"/>
              </p:cNvSpPr>
              <p:nvPr/>
            </p:nvSpPr>
            <p:spPr bwMode="auto">
              <a:xfrm>
                <a:off x="228600" y="4080014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ru-RU" altLang="ru-RU" i="1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А</a:t>
                </a:r>
              </a:p>
            </p:txBody>
          </p:sp>
          <p:sp>
            <p:nvSpPr>
              <p:cNvPr id="6" name="TextBox 21"/>
              <p:cNvSpPr txBox="1">
                <a:spLocks noChangeArrowheads="1"/>
              </p:cNvSpPr>
              <p:nvPr/>
            </p:nvSpPr>
            <p:spPr bwMode="auto">
              <a:xfrm>
                <a:off x="4054832" y="4145496"/>
                <a:ext cx="292800" cy="331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ru-RU" i="1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B</a:t>
                </a:r>
                <a:endParaRPr lang="ru-RU" altLang="ru-RU" i="1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TextBox 22"/>
              <p:cNvSpPr txBox="1">
                <a:spLocks noChangeArrowheads="1"/>
              </p:cNvSpPr>
              <p:nvPr/>
            </p:nvSpPr>
            <p:spPr bwMode="auto">
              <a:xfrm>
                <a:off x="1538406" y="5401314"/>
                <a:ext cx="304328" cy="331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ru-RU" i="1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</a:t>
                </a:r>
                <a:endParaRPr lang="ru-RU" altLang="ru-RU" i="1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TextBox 20"/>
              <p:cNvSpPr txBox="1">
                <a:spLocks noChangeArrowheads="1"/>
              </p:cNvSpPr>
              <p:nvPr/>
            </p:nvSpPr>
            <p:spPr bwMode="auto">
              <a:xfrm>
                <a:off x="1971328" y="1784688"/>
                <a:ext cx="33855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S</a:t>
                </a:r>
                <a:endParaRPr lang="ru-RU" altLang="ru-RU" i="1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9" name="Прямая соединительная линия 44"/>
              <p:cNvCxnSpPr>
                <a:cxnSpLocks noChangeShapeType="1"/>
                <a:stCxn id="13" idx="3"/>
                <a:endCxn id="13" idx="1"/>
              </p:cNvCxnSpPr>
              <p:nvPr/>
            </p:nvCxnSpPr>
            <p:spPr bwMode="auto">
              <a:xfrm>
                <a:off x="528649" y="4176308"/>
                <a:ext cx="3648209" cy="0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0" name="Прямая соединительная линия 61"/>
              <p:cNvCxnSpPr>
                <a:cxnSpLocks noChangeShapeType="1"/>
                <a:endCxn id="13" idx="1"/>
              </p:cNvCxnSpPr>
              <p:nvPr/>
            </p:nvCxnSpPr>
            <p:spPr bwMode="auto">
              <a:xfrm flipV="1">
                <a:off x="1143034" y="4176308"/>
                <a:ext cx="3033824" cy="649281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1" name="Прямая соединительная линия 66"/>
              <p:cNvCxnSpPr>
                <a:cxnSpLocks noChangeShapeType="1"/>
              </p:cNvCxnSpPr>
              <p:nvPr/>
            </p:nvCxnSpPr>
            <p:spPr bwMode="auto">
              <a:xfrm>
                <a:off x="524945" y="4173661"/>
                <a:ext cx="2421555" cy="660394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2" name="Прямая соединительная линия 70"/>
              <p:cNvCxnSpPr>
                <a:cxnSpLocks noChangeShapeType="1"/>
              </p:cNvCxnSpPr>
              <p:nvPr/>
            </p:nvCxnSpPr>
            <p:spPr bwMode="auto">
              <a:xfrm flipV="1">
                <a:off x="2126262" y="2116280"/>
                <a:ext cx="0" cy="2497643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3" name="Полилиния 108"/>
              <p:cNvSpPr>
                <a:spLocks/>
              </p:cNvSpPr>
              <p:nvPr/>
            </p:nvSpPr>
            <p:spPr bwMode="auto">
              <a:xfrm>
                <a:off x="528649" y="2118927"/>
                <a:ext cx="3648209" cy="3352769"/>
              </a:xfrm>
              <a:custGeom>
                <a:avLst/>
                <a:gdLst>
                  <a:gd name="T0" fmla="*/ 1596150 w 3648075"/>
                  <a:gd name="T1" fmla="*/ 0 h 3352800"/>
                  <a:gd name="T2" fmla="*/ 3649683 w 3648075"/>
                  <a:gd name="T3" fmla="*/ 2057172 h 3352800"/>
                  <a:gd name="T4" fmla="*/ 1219744 w 3648075"/>
                  <a:gd name="T5" fmla="*/ 3352425 h 3352800"/>
                  <a:gd name="T6" fmla="*/ 0 w 3648075"/>
                  <a:gd name="T7" fmla="*/ 2057172 h 3352800"/>
                  <a:gd name="T8" fmla="*/ 1596150 w 3648075"/>
                  <a:gd name="T9" fmla="*/ 0 h 33528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48075"/>
                  <a:gd name="T16" fmla="*/ 0 h 3352800"/>
                  <a:gd name="T17" fmla="*/ 3648075 w 3648075"/>
                  <a:gd name="T18" fmla="*/ 3352800 h 3352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48075" h="3352800">
                    <a:moveTo>
                      <a:pt x="1595438" y="0"/>
                    </a:moveTo>
                    <a:lnTo>
                      <a:pt x="3648075" y="2057400"/>
                    </a:lnTo>
                    <a:lnTo>
                      <a:pt x="1219200" y="3352800"/>
                    </a:lnTo>
                    <a:lnTo>
                      <a:pt x="0" y="2057400"/>
                    </a:lnTo>
                    <a:lnTo>
                      <a:pt x="1595438" y="0"/>
                    </a:lnTo>
                    <a:close/>
                  </a:path>
                </a:pathLst>
              </a:cu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cxnSp>
            <p:nvCxnSpPr>
              <p:cNvPr id="14" name="Прямая соединительная линия 77"/>
              <p:cNvCxnSpPr>
                <a:cxnSpLocks noChangeShapeType="1"/>
                <a:endCxn id="13" idx="0"/>
              </p:cNvCxnSpPr>
              <p:nvPr/>
            </p:nvCxnSpPr>
            <p:spPr bwMode="auto">
              <a:xfrm flipV="1">
                <a:off x="1752656" y="2118927"/>
                <a:ext cx="371491" cy="3350123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5" name="TextBox 21"/>
              <p:cNvSpPr txBox="1">
                <a:spLocks noChangeArrowheads="1"/>
              </p:cNvSpPr>
              <p:nvPr/>
            </p:nvSpPr>
            <p:spPr bwMode="auto">
              <a:xfrm>
                <a:off x="770475" y="4751245"/>
                <a:ext cx="304328" cy="331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ru-RU" i="1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</a:t>
                </a:r>
                <a:endParaRPr lang="ru-RU" altLang="ru-RU" i="1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Полилиния 169"/>
              <p:cNvSpPr>
                <a:spLocks/>
              </p:cNvSpPr>
              <p:nvPr/>
            </p:nvSpPr>
            <p:spPr bwMode="auto">
              <a:xfrm>
                <a:off x="1938402" y="4346544"/>
                <a:ext cx="185746" cy="308001"/>
              </a:xfrm>
              <a:custGeom>
                <a:avLst/>
                <a:gdLst>
                  <a:gd name="T0" fmla="*/ 3474 w 266700"/>
                  <a:gd name="T1" fmla="*/ 0 h 433387"/>
                  <a:gd name="T2" fmla="*/ 0 w 266700"/>
                  <a:gd name="T3" fmla="*/ 1107 h 433387"/>
                  <a:gd name="T4" fmla="*/ 0 w 266700"/>
                  <a:gd name="T5" fmla="*/ 7194 h 433387"/>
                  <a:gd name="T6" fmla="*/ 0 60000 65536"/>
                  <a:gd name="T7" fmla="*/ 0 60000 65536"/>
                  <a:gd name="T8" fmla="*/ 0 60000 65536"/>
                  <a:gd name="T9" fmla="*/ 0 w 266700"/>
                  <a:gd name="T10" fmla="*/ 0 h 433387"/>
                  <a:gd name="T11" fmla="*/ 266700 w 266700"/>
                  <a:gd name="T12" fmla="*/ 433387 h 4333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6700" h="433387">
                    <a:moveTo>
                      <a:pt x="266700" y="0"/>
                    </a:moveTo>
                    <a:lnTo>
                      <a:pt x="0" y="66675"/>
                    </a:lnTo>
                    <a:lnTo>
                      <a:pt x="0" y="433387"/>
                    </a:lnTo>
                  </a:path>
                </a:pathLst>
              </a:cu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rot="5400000" flipH="1" flipV="1">
              <a:off x="2120463" y="2530366"/>
              <a:ext cx="2033751" cy="20179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3" idx="0"/>
            </p:cNvCxnSpPr>
            <p:nvPr/>
          </p:nvCxnSpPr>
          <p:spPr>
            <a:xfrm flipH="1">
              <a:off x="2128345" y="1539881"/>
              <a:ext cx="1076878" cy="30321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4180347" y="2228313"/>
              <a:ext cx="3385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i="1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K</a:t>
              </a:r>
              <a:endParaRPr lang="ru-RU" altLang="ru-RU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24" name="Полилиния 23"/>
          <p:cNvSpPr/>
          <p:nvPr/>
        </p:nvSpPr>
        <p:spPr>
          <a:xfrm>
            <a:off x="2758966" y="1828800"/>
            <a:ext cx="2601310" cy="3090041"/>
          </a:xfrm>
          <a:custGeom>
            <a:avLst/>
            <a:gdLst>
              <a:gd name="connsiteX0" fmla="*/ 0 w 2601310"/>
              <a:gd name="connsiteY0" fmla="*/ 3090041 h 3090041"/>
              <a:gd name="connsiteX1" fmla="*/ 0 w 2601310"/>
              <a:gd name="connsiteY1" fmla="*/ 0 h 3090041"/>
              <a:gd name="connsiteX2" fmla="*/ 2601310 w 2601310"/>
              <a:gd name="connsiteY2" fmla="*/ 2554014 h 3090041"/>
              <a:gd name="connsiteX3" fmla="*/ 0 w 2601310"/>
              <a:gd name="connsiteY3" fmla="*/ 3090041 h 309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1310" h="3090041">
                <a:moveTo>
                  <a:pt x="0" y="3090041"/>
                </a:moveTo>
                <a:lnTo>
                  <a:pt x="0" y="0"/>
                </a:lnTo>
                <a:lnTo>
                  <a:pt x="2601310" y="2554014"/>
                </a:lnTo>
                <a:lnTo>
                  <a:pt x="0" y="3090041"/>
                </a:lnTo>
                <a:close/>
              </a:path>
            </a:pathLst>
          </a:custGeom>
          <a:solidFill>
            <a:schemeClr val="accent2">
              <a:lumMod val="75000"/>
              <a:alpha val="81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1481959" y="2900855"/>
            <a:ext cx="2349062" cy="23017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709448"/>
            <a:ext cx="113038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</a:t>
            </a:r>
            <a:r>
              <a:rPr lang="en-US" sz="2400" dirty="0" smtClean="0"/>
              <a:t>7</a:t>
            </a:r>
            <a:r>
              <a:rPr lang="ru-RU" sz="2400" dirty="0" smtClean="0"/>
              <a:t>. В правильной треугольной пирамиде </a:t>
            </a:r>
            <a:r>
              <a:rPr lang="en-US" sz="2400" dirty="0" smtClean="0"/>
              <a:t>SABC </a:t>
            </a:r>
            <a:r>
              <a:rPr lang="ru-RU" sz="2400" dirty="0" smtClean="0"/>
              <a:t>с вершиной </a:t>
            </a:r>
            <a:r>
              <a:rPr lang="en-US" sz="2400" dirty="0" smtClean="0"/>
              <a:t>S</a:t>
            </a:r>
            <a:r>
              <a:rPr lang="ru-RU" sz="2400" dirty="0" smtClean="0"/>
              <a:t>, все рёбра которой равны 6, точка М – середина ребра ВС, точка О – центр основания пирамиды, точка </a:t>
            </a:r>
            <a:r>
              <a:rPr lang="en-US" sz="2400" dirty="0" smtClean="0"/>
              <a:t>F </a:t>
            </a:r>
            <a:r>
              <a:rPr lang="ru-RU" sz="2400" dirty="0" smtClean="0"/>
              <a:t>делит отрезок </a:t>
            </a:r>
            <a:r>
              <a:rPr lang="en-US" sz="2400" dirty="0" smtClean="0"/>
              <a:t>S</a:t>
            </a:r>
            <a:r>
              <a:rPr lang="ru-RU" sz="2400" dirty="0" smtClean="0"/>
              <a:t>О в отношении 1 : 2, считая от вершины пирамиды.</a:t>
            </a:r>
          </a:p>
          <a:p>
            <a:r>
              <a:rPr lang="ru-RU" sz="2400" dirty="0" smtClean="0"/>
              <a:t>а) Найдите отношение, в котором плоскость </a:t>
            </a:r>
            <a:r>
              <a:rPr lang="en-US" sz="2400" dirty="0" smtClean="0"/>
              <a:t>CMF</a:t>
            </a:r>
            <a:r>
              <a:rPr lang="ru-RU" sz="2400" dirty="0" smtClean="0"/>
              <a:t> делит отрезок </a:t>
            </a:r>
            <a:r>
              <a:rPr lang="en-US" sz="2400" dirty="0" smtClean="0"/>
              <a:t>SA</a:t>
            </a:r>
            <a:r>
              <a:rPr lang="ru-RU" sz="2400" dirty="0" smtClean="0"/>
              <a:t>, считая от вершины </a:t>
            </a:r>
            <a:r>
              <a:rPr lang="en-US" sz="2400" dirty="0" smtClean="0"/>
              <a:t>S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б) Найдите угол между плоскостью </a:t>
            </a:r>
            <a:r>
              <a:rPr lang="en-US" sz="2400" dirty="0" smtClean="0"/>
              <a:t>MCF </a:t>
            </a:r>
            <a:r>
              <a:rPr lang="ru-RU" sz="2400" dirty="0" smtClean="0"/>
              <a:t>и </a:t>
            </a:r>
            <a:r>
              <a:rPr lang="en-US" sz="2400" dirty="0" smtClean="0"/>
              <a:t>ABC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338957" y="1403133"/>
            <a:ext cx="5242034" cy="4887310"/>
            <a:chOff x="338957" y="1403133"/>
            <a:chExt cx="5242034" cy="4887310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338957" y="1403133"/>
              <a:ext cx="5242034" cy="4887310"/>
              <a:chOff x="1095703" y="1168056"/>
              <a:chExt cx="4582275" cy="4392678"/>
            </a:xfrm>
          </p:grpSpPr>
          <p:grpSp>
            <p:nvGrpSpPr>
              <p:cNvPr id="3" name="Группа 6"/>
              <p:cNvGrpSpPr>
                <a:grpSpLocks/>
              </p:cNvGrpSpPr>
              <p:nvPr/>
            </p:nvGrpSpPr>
            <p:grpSpPr bwMode="auto">
              <a:xfrm>
                <a:off x="1095703" y="1168056"/>
                <a:ext cx="4582275" cy="4392678"/>
                <a:chOff x="228600" y="1784688"/>
                <a:chExt cx="4119032" cy="3948622"/>
              </a:xfrm>
            </p:grpSpPr>
            <p:sp>
              <p:nvSpPr>
                <p:cNvPr id="7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1908920" y="4546189"/>
                  <a:ext cx="40748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O</a:t>
                  </a:r>
                  <a:endParaRPr lang="ru-RU" altLang="ru-RU" i="1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" name="Прямоугольник 34"/>
                <p:cNvSpPr>
                  <a:spLocks noChangeArrowheads="1"/>
                </p:cNvSpPr>
                <p:nvPr/>
              </p:nvSpPr>
              <p:spPr bwMode="auto">
                <a:xfrm>
                  <a:off x="2171082" y="2977188"/>
                  <a:ext cx="245872" cy="2983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F</a:t>
                  </a:r>
                  <a:endParaRPr lang="ru-RU" altLang="ru-RU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28600" y="4080014"/>
                  <a:ext cx="37221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ru-RU" altLang="ru-RU" i="1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А</a:t>
                  </a:r>
                </a:p>
              </p:txBody>
            </p:sp>
            <p:sp>
              <p:nvSpPr>
                <p:cNvPr id="10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054832" y="4145496"/>
                  <a:ext cx="292800" cy="3319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B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1538406" y="5401314"/>
                  <a:ext cx="304328" cy="3319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C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971328" y="1784688"/>
                  <a:ext cx="33855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S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3" name="Прямая соединительная линия 44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>
                  <a:off x="528649" y="4176308"/>
                  <a:ext cx="3648209" cy="0"/>
                </a:xfrm>
                <a:prstGeom prst="line">
                  <a:avLst/>
                </a:prstGeom>
                <a:noFill/>
                <a:ln w="1905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5" name="Прямая соединительная линия 66"/>
                <p:cNvCxnSpPr>
                  <a:cxnSpLocks noChangeShapeType="1"/>
                </p:cNvCxnSpPr>
                <p:nvPr/>
              </p:nvCxnSpPr>
              <p:spPr bwMode="auto">
                <a:xfrm>
                  <a:off x="524945" y="4173661"/>
                  <a:ext cx="2421555" cy="660394"/>
                </a:xfrm>
                <a:prstGeom prst="line">
                  <a:avLst/>
                </a:prstGeom>
                <a:noFill/>
                <a:ln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6" name="Прямая соединительная линия 7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126262" y="2116280"/>
                  <a:ext cx="0" cy="2497643"/>
                </a:xfrm>
                <a:prstGeom prst="line">
                  <a:avLst/>
                </a:prstGeom>
                <a:noFill/>
                <a:ln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17" name="Полилиния 108"/>
                <p:cNvSpPr>
                  <a:spLocks/>
                </p:cNvSpPr>
                <p:nvPr/>
              </p:nvSpPr>
              <p:spPr bwMode="auto">
                <a:xfrm>
                  <a:off x="528649" y="2118927"/>
                  <a:ext cx="3648209" cy="3352769"/>
                </a:xfrm>
                <a:custGeom>
                  <a:avLst/>
                  <a:gdLst>
                    <a:gd name="T0" fmla="*/ 1596150 w 3648075"/>
                    <a:gd name="T1" fmla="*/ 0 h 3352800"/>
                    <a:gd name="T2" fmla="*/ 3649683 w 3648075"/>
                    <a:gd name="T3" fmla="*/ 2057172 h 3352800"/>
                    <a:gd name="T4" fmla="*/ 1219744 w 3648075"/>
                    <a:gd name="T5" fmla="*/ 3352425 h 3352800"/>
                    <a:gd name="T6" fmla="*/ 0 w 3648075"/>
                    <a:gd name="T7" fmla="*/ 2057172 h 3352800"/>
                    <a:gd name="T8" fmla="*/ 1596150 w 3648075"/>
                    <a:gd name="T9" fmla="*/ 0 h 33528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48075"/>
                    <a:gd name="T16" fmla="*/ 0 h 3352800"/>
                    <a:gd name="T17" fmla="*/ 3648075 w 3648075"/>
                    <a:gd name="T18" fmla="*/ 3352800 h 33528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48075" h="3352800">
                      <a:moveTo>
                        <a:pt x="1595438" y="0"/>
                      </a:moveTo>
                      <a:lnTo>
                        <a:pt x="3648075" y="2057400"/>
                      </a:lnTo>
                      <a:lnTo>
                        <a:pt x="1219200" y="3352800"/>
                      </a:lnTo>
                      <a:lnTo>
                        <a:pt x="0" y="2057400"/>
                      </a:lnTo>
                      <a:lnTo>
                        <a:pt x="1595438" y="0"/>
                      </a:lnTo>
                      <a:close/>
                    </a:path>
                  </a:pathLst>
                </a:custGeom>
                <a:noFill/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cxnSp>
              <p:nvCxnSpPr>
                <p:cNvPr id="18" name="Прямая соединительная линия 77"/>
                <p:cNvCxnSpPr>
                  <a:cxnSpLocks noChangeShapeType="1"/>
                  <a:endCxn id="17" idx="0"/>
                </p:cNvCxnSpPr>
                <p:nvPr/>
              </p:nvCxnSpPr>
              <p:spPr bwMode="auto">
                <a:xfrm flipV="1">
                  <a:off x="1752656" y="2118927"/>
                  <a:ext cx="371491" cy="3350123"/>
                </a:xfrm>
                <a:prstGeom prst="line">
                  <a:avLst/>
                </a:prstGeom>
                <a:noFill/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9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2987939" y="4853145"/>
                  <a:ext cx="296256" cy="2983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M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Полилиния 169"/>
                <p:cNvSpPr>
                  <a:spLocks/>
                </p:cNvSpPr>
                <p:nvPr/>
              </p:nvSpPr>
              <p:spPr bwMode="auto">
                <a:xfrm>
                  <a:off x="2006289" y="4434084"/>
                  <a:ext cx="99104" cy="140113"/>
                </a:xfrm>
                <a:custGeom>
                  <a:avLst/>
                  <a:gdLst>
                    <a:gd name="T0" fmla="*/ 3474 w 266700"/>
                    <a:gd name="T1" fmla="*/ 0 h 433387"/>
                    <a:gd name="T2" fmla="*/ 0 w 266700"/>
                    <a:gd name="T3" fmla="*/ 1107 h 433387"/>
                    <a:gd name="T4" fmla="*/ 0 w 266700"/>
                    <a:gd name="T5" fmla="*/ 7194 h 433387"/>
                    <a:gd name="T6" fmla="*/ 0 60000 65536"/>
                    <a:gd name="T7" fmla="*/ 0 60000 65536"/>
                    <a:gd name="T8" fmla="*/ 0 60000 65536"/>
                    <a:gd name="T9" fmla="*/ 0 w 266700"/>
                    <a:gd name="T10" fmla="*/ 0 h 433387"/>
                    <a:gd name="T11" fmla="*/ 266700 w 266700"/>
                    <a:gd name="T12" fmla="*/ 433387 h 43338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6700" h="433387">
                      <a:moveTo>
                        <a:pt x="266700" y="0"/>
                      </a:moveTo>
                      <a:lnTo>
                        <a:pt x="0" y="66675"/>
                      </a:lnTo>
                      <a:lnTo>
                        <a:pt x="0" y="433387"/>
                      </a:lnTo>
                    </a:path>
                  </a:pathLst>
                </a:custGeom>
                <a:noFill/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2499031" y="1590667"/>
                <a:ext cx="33855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ru-RU" i="1" dirty="0" smtClean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K</a:t>
                </a:r>
                <a:endParaRPr lang="ru-RU" altLang="ru-RU" i="1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2" name="Прямая соединительная линия 21"/>
            <p:cNvCxnSpPr>
              <a:stCxn id="17" idx="0"/>
            </p:cNvCxnSpPr>
            <p:nvPr/>
          </p:nvCxnSpPr>
          <p:spPr>
            <a:xfrm>
              <a:off x="2752206" y="1816829"/>
              <a:ext cx="1031518" cy="33857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V="1">
              <a:off x="1647497" y="3066393"/>
              <a:ext cx="2822028" cy="138736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олилиния 27"/>
          <p:cNvSpPr/>
          <p:nvPr/>
        </p:nvSpPr>
        <p:spPr>
          <a:xfrm>
            <a:off x="740979" y="1844566"/>
            <a:ext cx="2017987" cy="3074275"/>
          </a:xfrm>
          <a:custGeom>
            <a:avLst/>
            <a:gdLst>
              <a:gd name="connsiteX0" fmla="*/ 2017987 w 2017987"/>
              <a:gd name="connsiteY0" fmla="*/ 0 h 3074275"/>
              <a:gd name="connsiteX1" fmla="*/ 0 w 2017987"/>
              <a:gd name="connsiteY1" fmla="*/ 2506717 h 3074275"/>
              <a:gd name="connsiteX2" fmla="*/ 2002221 w 2017987"/>
              <a:gd name="connsiteY2" fmla="*/ 3074275 h 3074275"/>
              <a:gd name="connsiteX3" fmla="*/ 2017987 w 2017987"/>
              <a:gd name="connsiteY3" fmla="*/ 0 h 307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7987" h="3074275">
                <a:moveTo>
                  <a:pt x="2017987" y="0"/>
                </a:moveTo>
                <a:lnTo>
                  <a:pt x="0" y="2506717"/>
                </a:lnTo>
                <a:lnTo>
                  <a:pt x="2002221" y="3074275"/>
                </a:lnTo>
                <a:cubicBezTo>
                  <a:pt x="2007476" y="2049517"/>
                  <a:pt x="2012732" y="1024758"/>
                  <a:pt x="2017987" y="0"/>
                </a:cubicBezTo>
                <a:close/>
              </a:path>
            </a:pathLst>
          </a:cu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1647496" y="3066393"/>
            <a:ext cx="2806262" cy="14031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756745"/>
            <a:ext cx="11351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</a:t>
            </a:r>
            <a:r>
              <a:rPr lang="en-US" sz="2400" dirty="0" smtClean="0"/>
              <a:t>8</a:t>
            </a:r>
            <a:r>
              <a:rPr lang="ru-RU" sz="2400" dirty="0" smtClean="0"/>
              <a:t>. В правильной шестиугольной пирамиде </a:t>
            </a:r>
            <a:r>
              <a:rPr lang="en-US" sz="2400" dirty="0" smtClean="0"/>
              <a:t>SABCDEF</a:t>
            </a:r>
            <a:r>
              <a:rPr lang="ru-RU" sz="2400" dirty="0" smtClean="0"/>
              <a:t> с вершиной </a:t>
            </a:r>
            <a:r>
              <a:rPr lang="en-US" sz="2400" dirty="0" smtClean="0"/>
              <a:t>S</a:t>
            </a:r>
            <a:r>
              <a:rPr lang="ru-RU" sz="2400" dirty="0" smtClean="0"/>
              <a:t> боковое ребро  больше стороны основания.</a:t>
            </a:r>
          </a:p>
          <a:p>
            <a:r>
              <a:rPr lang="ru-RU" sz="2400" dirty="0" smtClean="0"/>
              <a:t>а) Докажите, что плоскость, проходящая через середины рёбер </a:t>
            </a:r>
            <a:r>
              <a:rPr lang="en-US" sz="2400" dirty="0" smtClean="0"/>
              <a:t>SA </a:t>
            </a:r>
            <a:r>
              <a:rPr lang="ru-RU" sz="2400" dirty="0" smtClean="0"/>
              <a:t>и </a:t>
            </a:r>
            <a:r>
              <a:rPr lang="en-US" sz="2400" dirty="0" smtClean="0"/>
              <a:t>SE</a:t>
            </a:r>
            <a:r>
              <a:rPr lang="ru-RU" sz="2400" dirty="0" smtClean="0"/>
              <a:t> и вершину С, делит ребро </a:t>
            </a:r>
            <a:r>
              <a:rPr lang="en-US" sz="2400" dirty="0" smtClean="0"/>
              <a:t>SB</a:t>
            </a:r>
            <a:r>
              <a:rPr lang="ru-RU" sz="2400" dirty="0" smtClean="0"/>
              <a:t> в отношении 1 : 3, считая от вершины В.</a:t>
            </a:r>
          </a:p>
          <a:p>
            <a:r>
              <a:rPr lang="ru-RU" sz="2400" dirty="0" smtClean="0"/>
              <a:t>б) Найдите отношение, в котором плоскость, проходящая через середины рёбер </a:t>
            </a:r>
            <a:r>
              <a:rPr lang="en-US" sz="2400" dirty="0" smtClean="0"/>
              <a:t>SA </a:t>
            </a:r>
            <a:r>
              <a:rPr lang="ru-RU" sz="2400" dirty="0" smtClean="0"/>
              <a:t>и </a:t>
            </a:r>
            <a:r>
              <a:rPr lang="en-US" sz="2400" dirty="0" smtClean="0"/>
              <a:t>SB</a:t>
            </a:r>
            <a:r>
              <a:rPr lang="ru-RU" sz="2400" dirty="0" smtClean="0"/>
              <a:t> и вершину С, делит ребро </a:t>
            </a:r>
            <a:r>
              <a:rPr lang="en-US" sz="2400" dirty="0" smtClean="0"/>
              <a:t>SF</a:t>
            </a:r>
            <a:r>
              <a:rPr lang="ru-RU" sz="2400" dirty="0" smtClean="0"/>
              <a:t>, считая от вершины </a:t>
            </a:r>
            <a:r>
              <a:rPr lang="en-US" sz="2400" dirty="0" smtClean="0"/>
              <a:t>S.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986077" y="1157561"/>
            <a:ext cx="5489982" cy="5495487"/>
            <a:chOff x="954545" y="1315217"/>
            <a:chExt cx="5888256" cy="4496260"/>
          </a:xfrm>
        </p:grpSpPr>
        <p:grpSp>
          <p:nvGrpSpPr>
            <p:cNvPr id="2" name="Группа 1"/>
            <p:cNvGrpSpPr>
              <a:grpSpLocks/>
            </p:cNvGrpSpPr>
            <p:nvPr/>
          </p:nvGrpSpPr>
          <p:grpSpPr bwMode="auto">
            <a:xfrm>
              <a:off x="954545" y="1315217"/>
              <a:ext cx="5888256" cy="4496260"/>
              <a:chOff x="103207" y="1426001"/>
              <a:chExt cx="4359947" cy="4495831"/>
            </a:xfrm>
          </p:grpSpPr>
          <p:grpSp>
            <p:nvGrpSpPr>
              <p:cNvPr id="3" name="Группа 5"/>
              <p:cNvGrpSpPr>
                <a:grpSpLocks/>
              </p:cNvGrpSpPr>
              <p:nvPr/>
            </p:nvGrpSpPr>
            <p:grpSpPr bwMode="auto">
              <a:xfrm>
                <a:off x="103207" y="1426001"/>
                <a:ext cx="4359947" cy="4495831"/>
                <a:chOff x="415925" y="1570448"/>
                <a:chExt cx="4359947" cy="4494964"/>
              </a:xfrm>
            </p:grpSpPr>
            <p:cxnSp>
              <p:nvCxnSpPr>
                <p:cNvPr id="5" name="Прямая соединительная линия 70"/>
                <p:cNvCxnSpPr>
                  <a:cxnSpLocks noChangeShapeType="1"/>
                  <a:endCxn id="25" idx="1"/>
                </p:cNvCxnSpPr>
                <p:nvPr/>
              </p:nvCxnSpPr>
              <p:spPr bwMode="auto">
                <a:xfrm flipH="1" flipV="1">
                  <a:off x="2565663" y="1973442"/>
                  <a:ext cx="1" cy="3028934"/>
                </a:xfrm>
                <a:prstGeom prst="line">
                  <a:avLst/>
                </a:prstGeom>
                <a:noFill/>
                <a:ln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6" name="Прямая соединительная линия 61"/>
                <p:cNvCxnSpPr>
                  <a:cxnSpLocks noChangeShapeType="1"/>
                  <a:stCxn id="19" idx="2"/>
                  <a:endCxn id="25" idx="1"/>
                </p:cNvCxnSpPr>
                <p:nvPr/>
              </p:nvCxnSpPr>
              <p:spPr bwMode="auto">
                <a:xfrm flipV="1">
                  <a:off x="1949936" y="1973442"/>
                  <a:ext cx="615728" cy="2446760"/>
                </a:xfrm>
                <a:prstGeom prst="line">
                  <a:avLst/>
                </a:prstGeom>
                <a:noFill/>
                <a:ln w="1905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7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984919" y="5603747"/>
                  <a:ext cx="37221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B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386022" y="4904427"/>
                  <a:ext cx="38985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C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1114658" y="5544212"/>
                  <a:ext cx="37221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A</a:t>
                  </a:r>
                  <a:endParaRPr lang="ru-RU" altLang="ru-RU" i="1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389342" y="1570448"/>
                  <a:ext cx="33855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S</a:t>
                  </a:r>
                  <a:endParaRPr lang="ru-RU" altLang="ru-RU" i="1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" name="Прямая соединительная линия 44"/>
                <p:cNvCxnSpPr>
                  <a:cxnSpLocks noChangeShapeType="1"/>
                  <a:stCxn id="18" idx="1"/>
                  <a:endCxn id="19" idx="1"/>
                </p:cNvCxnSpPr>
                <p:nvPr/>
              </p:nvCxnSpPr>
              <p:spPr bwMode="auto">
                <a:xfrm flipV="1">
                  <a:off x="1344832" y="4420202"/>
                  <a:ext cx="2424568" cy="1210682"/>
                </a:xfrm>
                <a:prstGeom prst="line">
                  <a:avLst/>
                </a:prstGeom>
                <a:noFill/>
                <a:ln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2" name="Прямая соединительная линия 66"/>
                <p:cNvCxnSpPr>
                  <a:cxnSpLocks noChangeShapeType="1"/>
                  <a:stCxn id="19" idx="2"/>
                  <a:endCxn id="18" idx="2"/>
                </p:cNvCxnSpPr>
                <p:nvPr/>
              </p:nvCxnSpPr>
              <p:spPr bwMode="auto">
                <a:xfrm>
                  <a:off x="1949936" y="4420202"/>
                  <a:ext cx="1218586" cy="1210682"/>
                </a:xfrm>
                <a:prstGeom prst="line">
                  <a:avLst/>
                </a:prstGeom>
                <a:noFill/>
                <a:ln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13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3399588" y="4181272"/>
                  <a:ext cx="40748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D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76496" y="5045018"/>
                  <a:ext cx="40748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O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1650927" y="3731383"/>
                  <a:ext cx="44114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M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Прямоугольник 41"/>
                <p:cNvSpPr>
                  <a:spLocks noChangeArrowheads="1"/>
                </p:cNvSpPr>
                <p:nvPr/>
              </p:nvSpPr>
              <p:spPr bwMode="auto">
                <a:xfrm>
                  <a:off x="3003113" y="3948492"/>
                  <a:ext cx="260177" cy="369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altLang="ru-RU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V</a:t>
                  </a:r>
                  <a:endParaRPr lang="ru-RU" altLang="ru-RU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Прямоугольник 76"/>
                <p:cNvSpPr>
                  <a:spLocks noChangeArrowheads="1"/>
                </p:cNvSpPr>
                <p:nvPr/>
              </p:nvSpPr>
              <p:spPr bwMode="auto">
                <a:xfrm>
                  <a:off x="2787418" y="4307283"/>
                  <a:ext cx="231691" cy="369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P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Полилиния 40"/>
                <p:cNvSpPr>
                  <a:spLocks/>
                </p:cNvSpPr>
                <p:nvPr/>
              </p:nvSpPr>
              <p:spPr bwMode="auto">
                <a:xfrm>
                  <a:off x="728493" y="5021311"/>
                  <a:ext cx="3655821" cy="609574"/>
                </a:xfrm>
                <a:custGeom>
                  <a:avLst/>
                  <a:gdLst>
                    <a:gd name="T0" fmla="*/ 0 w 3666067"/>
                    <a:gd name="T1" fmla="*/ 0 h 931334"/>
                    <a:gd name="T2" fmla="*/ 596015 w 3666067"/>
                    <a:gd name="T3" fmla="*/ 3767 h 931334"/>
                    <a:gd name="T4" fmla="*/ 2359566 w 3666067"/>
                    <a:gd name="T5" fmla="*/ 3767 h 931334"/>
                    <a:gd name="T6" fmla="*/ 3535265 w 3666067"/>
                    <a:gd name="T7" fmla="*/ 0 h 931334"/>
                    <a:gd name="T8" fmla="*/ 3535265 w 3666067"/>
                    <a:gd name="T9" fmla="*/ 0 h 9313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66067"/>
                    <a:gd name="T16" fmla="*/ 0 h 931334"/>
                    <a:gd name="T17" fmla="*/ 3666067 w 3666067"/>
                    <a:gd name="T18" fmla="*/ 931334 h 9313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66067" h="931334">
                      <a:moveTo>
                        <a:pt x="0" y="0"/>
                      </a:moveTo>
                      <a:lnTo>
                        <a:pt x="618067" y="931334"/>
                      </a:lnTo>
                      <a:lnTo>
                        <a:pt x="2446867" y="931334"/>
                      </a:lnTo>
                      <a:lnTo>
                        <a:pt x="3666067" y="0"/>
                      </a:lnTo>
                    </a:path>
                  </a:pathLst>
                </a:custGeom>
                <a:noFill/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9" name="Полилиния 43"/>
                <p:cNvSpPr>
                  <a:spLocks/>
                </p:cNvSpPr>
                <p:nvPr/>
              </p:nvSpPr>
              <p:spPr bwMode="auto">
                <a:xfrm rot="10800000">
                  <a:off x="736959" y="4420201"/>
                  <a:ext cx="3647353" cy="601107"/>
                </a:xfrm>
                <a:custGeom>
                  <a:avLst/>
                  <a:gdLst>
                    <a:gd name="T0" fmla="*/ 0 w 3666067"/>
                    <a:gd name="T1" fmla="*/ 0 h 931334"/>
                    <a:gd name="T2" fmla="*/ 578316 w 3666067"/>
                    <a:gd name="T3" fmla="*/ 3141 h 931334"/>
                    <a:gd name="T4" fmla="*/ 2289494 w 3666067"/>
                    <a:gd name="T5" fmla="*/ 3141 h 931334"/>
                    <a:gd name="T6" fmla="*/ 3430281 w 3666067"/>
                    <a:gd name="T7" fmla="*/ 0 h 931334"/>
                    <a:gd name="T8" fmla="*/ 3430281 w 3666067"/>
                    <a:gd name="T9" fmla="*/ 0 h 9313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66067"/>
                    <a:gd name="T16" fmla="*/ 0 h 931334"/>
                    <a:gd name="T17" fmla="*/ 3666067 w 3666067"/>
                    <a:gd name="T18" fmla="*/ 931334 h 9313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66067" h="931334">
                      <a:moveTo>
                        <a:pt x="0" y="0"/>
                      </a:moveTo>
                      <a:lnTo>
                        <a:pt x="618067" y="931334"/>
                      </a:lnTo>
                      <a:lnTo>
                        <a:pt x="2446867" y="931334"/>
                      </a:lnTo>
                      <a:lnTo>
                        <a:pt x="3666067" y="0"/>
                      </a:lnTo>
                    </a:path>
                  </a:pathLst>
                </a:custGeom>
                <a:noFill/>
                <a:ln w="1905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cxnSp>
              <p:nvCxnSpPr>
                <p:cNvPr id="20" name="Прямая соединительная линия 6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0026" y="5021308"/>
                  <a:ext cx="3664286" cy="2"/>
                </a:xfrm>
                <a:prstGeom prst="line">
                  <a:avLst/>
                </a:prstGeom>
                <a:noFill/>
                <a:ln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21" name="Прямая соединительная линия 66"/>
                <p:cNvCxnSpPr>
                  <a:cxnSpLocks noChangeShapeType="1"/>
                  <a:stCxn id="25" idx="1"/>
                  <a:endCxn id="19" idx="1"/>
                </p:cNvCxnSpPr>
                <p:nvPr/>
              </p:nvCxnSpPr>
              <p:spPr bwMode="auto">
                <a:xfrm>
                  <a:off x="2565663" y="1973442"/>
                  <a:ext cx="1203737" cy="2446760"/>
                </a:xfrm>
                <a:prstGeom prst="line">
                  <a:avLst/>
                </a:prstGeom>
                <a:noFill/>
                <a:ln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22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1997371" y="4123698"/>
                  <a:ext cx="37221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E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15925" y="4900784"/>
                  <a:ext cx="37221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F</a:t>
                  </a:r>
                  <a:endParaRPr lang="ru-RU" altLang="ru-RU" i="1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Полилиния 81"/>
                <p:cNvSpPr>
                  <a:spLocks/>
                </p:cNvSpPr>
                <p:nvPr/>
              </p:nvSpPr>
              <p:spPr bwMode="auto">
                <a:xfrm>
                  <a:off x="736959" y="1990374"/>
                  <a:ext cx="3640475" cy="3030935"/>
                </a:xfrm>
                <a:custGeom>
                  <a:avLst/>
                  <a:gdLst>
                    <a:gd name="T0" fmla="*/ 3638371 w 3640666"/>
                    <a:gd name="T1" fmla="*/ 3029483 h 3031067"/>
                    <a:gd name="T2" fmla="*/ 1827648 w 3640666"/>
                    <a:gd name="T3" fmla="*/ 0 h 3031067"/>
                    <a:gd name="T4" fmla="*/ 0 w 3640666"/>
                    <a:gd name="T5" fmla="*/ 3029483 h 3031067"/>
                    <a:gd name="T6" fmla="*/ 0 60000 65536"/>
                    <a:gd name="T7" fmla="*/ 0 60000 65536"/>
                    <a:gd name="T8" fmla="*/ 0 60000 65536"/>
                    <a:gd name="T9" fmla="*/ 0 w 3640666"/>
                    <a:gd name="T10" fmla="*/ 0 h 3031067"/>
                    <a:gd name="T11" fmla="*/ 3640666 w 3640666"/>
                    <a:gd name="T12" fmla="*/ 3031067 h 303106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640666" h="3031067">
                      <a:moveTo>
                        <a:pt x="3640666" y="3031067"/>
                      </a:moveTo>
                      <a:lnTo>
                        <a:pt x="1828800" y="0"/>
                      </a:lnTo>
                      <a:lnTo>
                        <a:pt x="0" y="3031067"/>
                      </a:lnTo>
                    </a:path>
                  </a:pathLst>
                </a:custGeom>
                <a:noFill/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25" name="Полилиния 73"/>
                <p:cNvSpPr>
                  <a:spLocks/>
                </p:cNvSpPr>
                <p:nvPr/>
              </p:nvSpPr>
              <p:spPr bwMode="auto">
                <a:xfrm>
                  <a:off x="1346527" y="1973442"/>
                  <a:ext cx="1828704" cy="3657441"/>
                </a:xfrm>
                <a:custGeom>
                  <a:avLst/>
                  <a:gdLst>
                    <a:gd name="T0" fmla="*/ 1827648 w 1828800"/>
                    <a:gd name="T1" fmla="*/ 3647221 h 3657600"/>
                    <a:gd name="T2" fmla="*/ 1218432 w 1828800"/>
                    <a:gd name="T3" fmla="*/ 0 h 3657600"/>
                    <a:gd name="T4" fmla="*/ 0 w 1828800"/>
                    <a:gd name="T5" fmla="*/ 3655689 h 3657600"/>
                    <a:gd name="T6" fmla="*/ 0 60000 65536"/>
                    <a:gd name="T7" fmla="*/ 0 60000 65536"/>
                    <a:gd name="T8" fmla="*/ 0 60000 65536"/>
                    <a:gd name="T9" fmla="*/ 0 w 1828800"/>
                    <a:gd name="T10" fmla="*/ 0 h 3657600"/>
                    <a:gd name="T11" fmla="*/ 1828800 w 1828800"/>
                    <a:gd name="T12" fmla="*/ 3657600 h 3657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28800" h="3657600">
                      <a:moveTo>
                        <a:pt x="1828800" y="3649133"/>
                      </a:moveTo>
                      <a:lnTo>
                        <a:pt x="1219200" y="0"/>
                      </a:lnTo>
                      <a:lnTo>
                        <a:pt x="0" y="3657600"/>
                      </a:lnTo>
                    </a:path>
                  </a:pathLst>
                </a:custGeom>
                <a:noFill/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27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497209" y="2981532"/>
                  <a:ext cx="283888" cy="369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altLang="ru-RU" i="1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K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Прямоугольник 80"/>
                <p:cNvSpPr>
                  <a:spLocks noChangeArrowheads="1"/>
                </p:cNvSpPr>
                <p:nvPr/>
              </p:nvSpPr>
              <p:spPr bwMode="auto">
                <a:xfrm>
                  <a:off x="2108561" y="3325698"/>
                  <a:ext cx="241186" cy="369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L</a:t>
                  </a:r>
                  <a:endParaRPr lang="ru-RU" altLang="ru-RU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" name="Полилиния 3"/>
              <p:cNvSpPr>
                <a:spLocks/>
              </p:cNvSpPr>
              <p:nvPr/>
            </p:nvSpPr>
            <p:spPr bwMode="auto">
              <a:xfrm>
                <a:off x="2250713" y="4496846"/>
                <a:ext cx="194830" cy="287886"/>
              </a:xfrm>
              <a:custGeom>
                <a:avLst/>
                <a:gdLst>
                  <a:gd name="T0" fmla="*/ 0 w 211666"/>
                  <a:gd name="T1" fmla="*/ 84727 h 287867"/>
                  <a:gd name="T2" fmla="*/ 92406 w 211666"/>
                  <a:gd name="T3" fmla="*/ 0 h 287867"/>
                  <a:gd name="T4" fmla="*/ 92406 w 211666"/>
                  <a:gd name="T5" fmla="*/ 288057 h 287867"/>
                  <a:gd name="T6" fmla="*/ 0 60000 65536"/>
                  <a:gd name="T7" fmla="*/ 0 60000 65536"/>
                  <a:gd name="T8" fmla="*/ 0 60000 65536"/>
                  <a:gd name="T9" fmla="*/ 0 w 211666"/>
                  <a:gd name="T10" fmla="*/ 0 h 287867"/>
                  <a:gd name="T11" fmla="*/ 211666 w 211666"/>
                  <a:gd name="T12" fmla="*/ 287867 h 2878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666" h="287867">
                    <a:moveTo>
                      <a:pt x="0" y="84667"/>
                    </a:moveTo>
                    <a:lnTo>
                      <a:pt x="211666" y="0"/>
                    </a:lnTo>
                    <a:lnTo>
                      <a:pt x="211666" y="287867"/>
                    </a:lnTo>
                  </a:path>
                </a:pathLst>
              </a:cu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2211356" y="1718327"/>
              <a:ext cx="4090239" cy="3656582"/>
              <a:chOff x="2211356" y="1718327"/>
              <a:chExt cx="4090239" cy="3656582"/>
            </a:xfrm>
          </p:grpSpPr>
          <p:cxnSp>
            <p:nvCxnSpPr>
              <p:cNvPr id="31" name="Прямая соединительная линия 30"/>
              <p:cNvCxnSpPr>
                <a:endCxn id="25" idx="2"/>
              </p:cNvCxnSpPr>
              <p:nvPr/>
            </p:nvCxnSpPr>
            <p:spPr>
              <a:xfrm rot="5400000">
                <a:off x="2004879" y="4400105"/>
                <a:ext cx="1181281" cy="76832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>
                <a:endCxn id="25" idx="0"/>
              </p:cNvCxnSpPr>
              <p:nvPr/>
            </p:nvCxnSpPr>
            <p:spPr>
              <a:xfrm rot="5400000">
                <a:off x="4488677" y="4384481"/>
                <a:ext cx="1172808" cy="79110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>
                <a:stCxn id="25" idx="1"/>
              </p:cNvCxnSpPr>
              <p:nvPr/>
            </p:nvCxnSpPr>
            <p:spPr>
              <a:xfrm flipH="1">
                <a:off x="2617076" y="1718327"/>
                <a:ext cx="1239727" cy="302709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>
                <a:stCxn id="25" idx="1"/>
              </p:cNvCxnSpPr>
              <p:nvPr/>
            </p:nvCxnSpPr>
            <p:spPr>
              <a:xfrm>
                <a:off x="3856803" y="1718327"/>
                <a:ext cx="1219694" cy="304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>
                <a:stCxn id="24" idx="0"/>
              </p:cNvCxnSpPr>
              <p:nvPr/>
            </p:nvCxnSpPr>
            <p:spPr>
              <a:xfrm flipH="1" flipV="1">
                <a:off x="2788411" y="3076906"/>
                <a:ext cx="3513184" cy="168858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Группа 93"/>
          <p:cNvGrpSpPr/>
          <p:nvPr/>
        </p:nvGrpSpPr>
        <p:grpSpPr>
          <a:xfrm>
            <a:off x="2680139" y="3263462"/>
            <a:ext cx="3783723" cy="3137338"/>
            <a:chOff x="2680139" y="3263462"/>
            <a:chExt cx="3783723" cy="3137338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4028091" y="4138448"/>
              <a:ext cx="1072055" cy="6463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2853560" y="3421119"/>
              <a:ext cx="583325" cy="33107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16200000" flipH="1">
              <a:off x="2498833" y="3476298"/>
              <a:ext cx="583328" cy="2207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2916621" y="3894083"/>
              <a:ext cx="1371600" cy="11035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4272455" y="5013434"/>
              <a:ext cx="1828800" cy="1324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4430110" y="6148552"/>
              <a:ext cx="2033752" cy="315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5265685" y="5628292"/>
              <a:ext cx="1324301" cy="2207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V="1">
              <a:off x="2695903" y="3263462"/>
              <a:ext cx="630621" cy="3153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3310759" y="3279228"/>
              <a:ext cx="1560786" cy="69368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>
              <a:endCxn id="24" idx="0"/>
            </p:cNvCxnSpPr>
            <p:nvPr/>
          </p:nvCxnSpPr>
          <p:spPr>
            <a:xfrm rot="16200000" flipH="1">
              <a:off x="4752189" y="4155333"/>
              <a:ext cx="1370161" cy="106838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>
              <a:endCxn id="24" idx="0"/>
            </p:cNvCxnSpPr>
            <p:nvPr/>
          </p:nvCxnSpPr>
          <p:spPr>
            <a:xfrm>
              <a:off x="4240924" y="4950372"/>
              <a:ext cx="1730536" cy="424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21"/>
          <p:cNvSpPr txBox="1">
            <a:spLocks noChangeArrowheads="1"/>
          </p:cNvSpPr>
          <p:nvPr/>
        </p:nvSpPr>
        <p:spPr bwMode="auto">
          <a:xfrm>
            <a:off x="3252476" y="3005449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lang="ru-RU" altLang="ru-RU" i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6" name="TextBox 21"/>
          <p:cNvSpPr txBox="1">
            <a:spLocks noChangeArrowheads="1"/>
          </p:cNvSpPr>
          <p:nvPr/>
        </p:nvSpPr>
        <p:spPr bwMode="auto">
          <a:xfrm>
            <a:off x="4398104" y="3488925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endParaRPr lang="ru-RU" altLang="ru-RU" i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7" name="TextBox 21"/>
          <p:cNvSpPr txBox="1">
            <a:spLocks noChangeArrowheads="1"/>
          </p:cNvSpPr>
          <p:nvPr/>
        </p:nvSpPr>
        <p:spPr bwMode="auto">
          <a:xfrm>
            <a:off x="4697649" y="5475381"/>
            <a:ext cx="287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endParaRPr lang="ru-RU" altLang="ru-RU" i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8" name="TextBox 21"/>
          <p:cNvSpPr txBox="1">
            <a:spLocks noChangeArrowheads="1"/>
          </p:cNvSpPr>
          <p:nvPr/>
        </p:nvSpPr>
        <p:spPr bwMode="auto">
          <a:xfrm>
            <a:off x="2448435" y="5354511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ru-RU" altLang="ru-RU" i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9" name="TextBox 21"/>
          <p:cNvSpPr txBox="1">
            <a:spLocks noChangeArrowheads="1"/>
          </p:cNvSpPr>
          <p:nvPr/>
        </p:nvSpPr>
        <p:spPr bwMode="auto">
          <a:xfrm>
            <a:off x="5454392" y="6169063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endParaRPr lang="ru-RU" altLang="ru-RU" i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1" name="Полилиния 100"/>
          <p:cNvSpPr/>
          <p:nvPr/>
        </p:nvSpPr>
        <p:spPr>
          <a:xfrm>
            <a:off x="2680138" y="3294993"/>
            <a:ext cx="3263462" cy="2065283"/>
          </a:xfrm>
          <a:custGeom>
            <a:avLst/>
            <a:gdLst>
              <a:gd name="connsiteX0" fmla="*/ 0 w 3263462"/>
              <a:gd name="connsiteY0" fmla="*/ 0 h 2065283"/>
              <a:gd name="connsiteX1" fmla="*/ 236483 w 3263462"/>
              <a:gd name="connsiteY1" fmla="*/ 614855 h 2065283"/>
              <a:gd name="connsiteX2" fmla="*/ 1592317 w 3263462"/>
              <a:gd name="connsiteY2" fmla="*/ 1702676 h 2065283"/>
              <a:gd name="connsiteX3" fmla="*/ 3263462 w 3263462"/>
              <a:gd name="connsiteY3" fmla="*/ 2065283 h 2065283"/>
              <a:gd name="connsiteX4" fmla="*/ 2238703 w 3263462"/>
              <a:gd name="connsiteY4" fmla="*/ 709448 h 2065283"/>
              <a:gd name="connsiteX5" fmla="*/ 662152 w 3263462"/>
              <a:gd name="connsiteY5" fmla="*/ 0 h 2065283"/>
              <a:gd name="connsiteX6" fmla="*/ 0 w 3263462"/>
              <a:gd name="connsiteY6" fmla="*/ 0 h 2065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3462" h="2065283">
                <a:moveTo>
                  <a:pt x="0" y="0"/>
                </a:moveTo>
                <a:lnTo>
                  <a:pt x="236483" y="614855"/>
                </a:lnTo>
                <a:lnTo>
                  <a:pt x="1592317" y="1702676"/>
                </a:lnTo>
                <a:lnTo>
                  <a:pt x="3263462" y="2065283"/>
                </a:lnTo>
                <a:lnTo>
                  <a:pt x="2238703" y="709448"/>
                </a:lnTo>
                <a:lnTo>
                  <a:pt x="66215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2175641" y="1702676"/>
            <a:ext cx="2286000" cy="4414345"/>
          </a:xfrm>
          <a:custGeom>
            <a:avLst/>
            <a:gdLst>
              <a:gd name="connsiteX0" fmla="*/ 0 w 2286000"/>
              <a:gd name="connsiteY0" fmla="*/ 4414345 h 4414345"/>
              <a:gd name="connsiteX1" fmla="*/ 1513490 w 2286000"/>
              <a:gd name="connsiteY1" fmla="*/ 0 h 4414345"/>
              <a:gd name="connsiteX2" fmla="*/ 2286000 w 2286000"/>
              <a:gd name="connsiteY2" fmla="*/ 4414345 h 4414345"/>
              <a:gd name="connsiteX3" fmla="*/ 0 w 2286000"/>
              <a:gd name="connsiteY3" fmla="*/ 4414345 h 441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4414345">
                <a:moveTo>
                  <a:pt x="0" y="4414345"/>
                </a:moveTo>
                <a:lnTo>
                  <a:pt x="1513490" y="0"/>
                </a:lnTo>
                <a:lnTo>
                  <a:pt x="2286000" y="4414345"/>
                </a:lnTo>
                <a:lnTo>
                  <a:pt x="0" y="4414345"/>
                </a:lnTo>
                <a:close/>
              </a:path>
            </a:pathLst>
          </a:custGeom>
          <a:solidFill>
            <a:schemeClr val="accent4">
              <a:lumMod val="75000"/>
              <a:alpha val="7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2916621" y="3957145"/>
            <a:ext cx="2979682" cy="22702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699" y="320206"/>
            <a:ext cx="9972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Формулировки в школьных учебниках геометрии </a:t>
            </a:r>
          </a:p>
          <a:p>
            <a:pPr algn="ctr"/>
            <a:r>
              <a:rPr lang="ru-RU" sz="2800" b="1" dirty="0" smtClean="0"/>
              <a:t>теоремы </a:t>
            </a:r>
            <a:r>
              <a:rPr lang="ru-RU" sz="2800" b="1" dirty="0" err="1" smtClean="0"/>
              <a:t>Чевы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450443" y="3729694"/>
          <a:ext cx="12938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Формула" r:id="rId5" imgW="520560" imgH="203040" progId="Equation.3">
                  <p:embed/>
                </p:oleObj>
              </mc:Choice>
              <mc:Fallback>
                <p:oleObj name="Формула" r:id="rId5" imgW="5205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0443" y="3729694"/>
                        <a:ext cx="1293813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283780" y="1418897"/>
            <a:ext cx="11634951" cy="4236348"/>
            <a:chOff x="283780" y="1418897"/>
            <a:chExt cx="11634951" cy="4236348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83780" y="1418897"/>
              <a:ext cx="11634951" cy="3180087"/>
              <a:chOff x="283780" y="1418897"/>
              <a:chExt cx="11634951" cy="3180087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283780" y="1418897"/>
                <a:ext cx="11634951" cy="2380593"/>
                <a:chOff x="236483" y="1671145"/>
                <a:chExt cx="11634951" cy="2380593"/>
              </a:xfrm>
            </p:grpSpPr>
            <p:sp>
              <p:nvSpPr>
                <p:cNvPr id="3" name="TextBox 2"/>
                <p:cNvSpPr txBox="1"/>
                <p:nvPr/>
              </p:nvSpPr>
              <p:spPr>
                <a:xfrm>
                  <a:off x="236483" y="1671145"/>
                  <a:ext cx="11303876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Пусть на сторонах или продолжениях сторон АВ, ВС, СА треугольника АВС отмечены точки С</a:t>
                  </a:r>
                  <a:r>
                    <a:rPr lang="ru-RU" sz="2400" baseline="-25000" dirty="0" smtClean="0"/>
                    <a:t>1</a:t>
                  </a:r>
                  <a:r>
                    <a:rPr lang="ru-RU" sz="2400" dirty="0" smtClean="0"/>
                    <a:t>, А</a:t>
                  </a:r>
                  <a:r>
                    <a:rPr lang="ru-RU" sz="2400" baseline="-25000" dirty="0" smtClean="0"/>
                    <a:t>1</a:t>
                  </a:r>
                  <a:r>
                    <a:rPr lang="ru-RU" sz="2400" dirty="0" smtClean="0"/>
                    <a:t>, В</a:t>
                  </a:r>
                  <a:r>
                    <a:rPr lang="ru-RU" sz="2400" baseline="-25000" dirty="0" smtClean="0"/>
                    <a:t>1</a:t>
                  </a:r>
                  <a:r>
                    <a:rPr lang="ru-RU" sz="2400" dirty="0" smtClean="0"/>
                    <a:t>, не совпадающие с его вершинами, причём  </a:t>
                  </a:r>
                  <a:endParaRPr lang="ru-RU" sz="2400" dirty="0"/>
                </a:p>
              </p:txBody>
            </p:sp>
            <p:grpSp>
              <p:nvGrpSpPr>
                <p:cNvPr id="10" name="Группа 9"/>
                <p:cNvGrpSpPr/>
                <p:nvPr/>
              </p:nvGrpSpPr>
              <p:grpSpPr>
                <a:xfrm>
                  <a:off x="1894271" y="2545037"/>
                  <a:ext cx="6950185" cy="671130"/>
                  <a:chOff x="443843" y="2545036"/>
                  <a:chExt cx="7055507" cy="750669"/>
                </a:xfrm>
              </p:grpSpPr>
              <p:graphicFrame>
                <p:nvGraphicFramePr>
                  <p:cNvPr id="4" name="Объект 3"/>
                  <p:cNvGraphicFramePr>
                    <a:graphicFrameLocks noChangeAspect="1"/>
                  </p:cNvGraphicFramePr>
                  <p:nvPr/>
                </p:nvGraphicFramePr>
                <p:xfrm>
                  <a:off x="443843" y="2545036"/>
                  <a:ext cx="2271713" cy="6873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492" name="Формула" r:id="rId7" imgW="838080" imgH="253800" progId="Equation.3">
                          <p:embed/>
                        </p:oleObj>
                      </mc:Choice>
                      <mc:Fallback>
                        <p:oleObj name="Формула" r:id="rId7" imgW="838080" imgH="253800" progId="Equation.3">
                          <p:embed/>
                          <p:pic>
                            <p:nvPicPr>
                              <p:cNvPr id="0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3843" y="2545036"/>
                                <a:ext cx="2271713" cy="68738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486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963535" y="2586968"/>
                  <a:ext cx="2170112" cy="6873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493" name="Формула" r:id="rId9" imgW="799920" imgH="253800" progId="Equation.3">
                          <p:embed/>
                        </p:oleObj>
                      </mc:Choice>
                      <mc:Fallback>
                        <p:oleObj name="Формула" r:id="rId9" imgW="799920" imgH="253800" progId="Equation.3">
                          <p:embed/>
                          <p:pic>
                            <p:nvPicPr>
                              <p:cNvPr id="0" name="Picture 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63535" y="2586968"/>
                                <a:ext cx="2170112" cy="68738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487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5400675" y="2608317"/>
                  <a:ext cx="2098675" cy="6873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494" name="Формула" r:id="rId11" imgW="774360" imgH="253800" progId="Equation.3">
                          <p:embed/>
                        </p:oleObj>
                      </mc:Choice>
                      <mc:Fallback>
                        <p:oleObj name="Формула" r:id="rId11" imgW="774360" imgH="253800" progId="Equation.3">
                          <p:embed/>
                          <p:pic>
                            <p:nvPicPr>
                              <p:cNvPr id="0" name="Picture 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00675" y="2608317"/>
                                <a:ext cx="2098675" cy="68738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31076" y="3200400"/>
                  <a:ext cx="1154035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Тогда если прямые АА</a:t>
                  </a:r>
                  <a:r>
                    <a:rPr lang="ru-RU" sz="2400" baseline="-25000" dirty="0" smtClean="0"/>
                    <a:t>1</a:t>
                  </a:r>
                  <a:r>
                    <a:rPr lang="ru-RU" sz="2400" dirty="0" smtClean="0"/>
                    <a:t>, ВВ</a:t>
                  </a:r>
                  <a:r>
                    <a:rPr lang="ru-RU" sz="2400" baseline="-25000" dirty="0" smtClean="0"/>
                    <a:t>1</a:t>
                  </a:r>
                  <a:r>
                    <a:rPr lang="ru-RU" sz="2400" dirty="0" smtClean="0"/>
                    <a:t>, СС</a:t>
                  </a:r>
                  <a:r>
                    <a:rPr lang="ru-RU" sz="2400" baseline="-25000" dirty="0" smtClean="0"/>
                    <a:t>1</a:t>
                  </a:r>
                  <a:r>
                    <a:rPr lang="ru-RU" sz="2400" dirty="0" smtClean="0"/>
                    <a:t> пересекаются в одной точке или попарно параллельны, то</a:t>
                  </a:r>
                  <a:endParaRPr lang="ru-RU" sz="2400" dirty="0"/>
                </a:p>
              </p:txBody>
            </p:sp>
            <p:graphicFrame>
              <p:nvGraphicFramePr>
                <p:cNvPr id="12" name="Объект 11"/>
                <p:cNvGraphicFramePr>
                  <a:graphicFrameLocks noChangeAspect="1"/>
                </p:cNvGraphicFramePr>
                <p:nvPr/>
              </p:nvGraphicFramePr>
              <p:xfrm>
                <a:off x="2613133" y="3546530"/>
                <a:ext cx="1326171" cy="50520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495" name="Формула" r:id="rId13" imgW="533160" imgH="203040" progId="Equation.3">
                        <p:embed/>
                      </p:oleObj>
                    </mc:Choice>
                    <mc:Fallback>
                      <p:oleObj name="Формула" r:id="rId13" imgW="533160" imgH="20304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13133" y="3546530"/>
                              <a:ext cx="1326171" cy="50520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6" name="Прямоугольник 15"/>
              <p:cNvSpPr/>
              <p:nvPr/>
            </p:nvSpPr>
            <p:spPr>
              <a:xfrm>
                <a:off x="425669" y="3767987"/>
                <a:ext cx="1136693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/>
                  <a:t>Обратно: если                     то прямые АА</a:t>
                </a:r>
                <a:r>
                  <a:rPr lang="ru-RU" sz="2400" baseline="-25000" dirty="0" smtClean="0"/>
                  <a:t>1</a:t>
                </a:r>
                <a:r>
                  <a:rPr lang="ru-RU" sz="2400" dirty="0" smtClean="0"/>
                  <a:t>, ВВ</a:t>
                </a:r>
                <a:r>
                  <a:rPr lang="ru-RU" sz="2400" baseline="-25000" dirty="0" smtClean="0"/>
                  <a:t>1</a:t>
                </a:r>
                <a:r>
                  <a:rPr lang="ru-RU" sz="2400" dirty="0" smtClean="0"/>
                  <a:t>, СС</a:t>
                </a:r>
                <a:r>
                  <a:rPr lang="ru-RU" sz="2400" baseline="-25000" dirty="0" smtClean="0"/>
                  <a:t>1</a:t>
                </a:r>
                <a:r>
                  <a:rPr lang="ru-RU" sz="2400" dirty="0" smtClean="0"/>
                  <a:t> пересекаются в одной точке или попарно параллельны</a:t>
                </a:r>
                <a:endParaRPr lang="ru-RU" sz="2400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62608" y="4824248"/>
              <a:ext cx="114142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(Учебник: Геометрия 10-11 классы (базовый и профильный уровни), авт. </a:t>
              </a:r>
              <a:r>
                <a:rPr lang="ru-RU" sz="2400" dirty="0" err="1" smtClean="0"/>
                <a:t>Атанасян</a:t>
              </a:r>
              <a:r>
                <a:rPr lang="ru-RU" sz="2400" dirty="0" smtClean="0"/>
                <a:t> Л.С. и др.)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252248" y="662152"/>
            <a:ext cx="11713780" cy="4362501"/>
            <a:chOff x="252248" y="662152"/>
            <a:chExt cx="11713780" cy="436250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283779" y="662152"/>
              <a:ext cx="11682249" cy="3362520"/>
              <a:chOff x="283779" y="662152"/>
              <a:chExt cx="11682249" cy="336252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283779" y="662152"/>
                <a:ext cx="1168224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Если отрезки </a:t>
                </a:r>
                <a:r>
                  <a:rPr lang="en-US" sz="2400" dirty="0" smtClean="0"/>
                  <a:t>AA’, BB’, CC’</a:t>
                </a:r>
                <a:r>
                  <a:rPr lang="ru-RU" sz="2400" dirty="0" smtClean="0"/>
                  <a:t>, соединяющие вершины треугольника АВС с точками </a:t>
                </a:r>
                <a:r>
                  <a:rPr lang="en-US" sz="2400" dirty="0" smtClean="0"/>
                  <a:t>A’, B’, C’</a:t>
                </a:r>
                <a:r>
                  <a:rPr lang="ru-RU" sz="2400" dirty="0" smtClean="0"/>
                  <a:t> противолежащих сторон, пересекаются в одной точке, то</a:t>
                </a:r>
                <a:endParaRPr lang="ru-RU" sz="2400" dirty="0"/>
              </a:p>
            </p:txBody>
          </p:sp>
          <p:graphicFrame>
            <p:nvGraphicFramePr>
              <p:cNvPr id="3" name="Объект 2"/>
              <p:cNvGraphicFramePr>
                <a:graphicFrameLocks noChangeAspect="1"/>
              </p:cNvGraphicFramePr>
              <p:nvPr/>
            </p:nvGraphicFramePr>
            <p:xfrm>
              <a:off x="3553371" y="1464825"/>
              <a:ext cx="2496381" cy="7738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08" name="Формула" r:id="rId3" imgW="1269720" imgH="393480" progId="Equation.3">
                      <p:embed/>
                    </p:oleObj>
                  </mc:Choice>
                  <mc:Fallback>
                    <p:oleObj name="Формула" r:id="rId3" imgW="1269720" imgH="39348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3371" y="1464825"/>
                            <a:ext cx="2496381" cy="7738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" name="Группа 5"/>
              <p:cNvGrpSpPr/>
              <p:nvPr/>
            </p:nvGrpSpPr>
            <p:grpSpPr>
              <a:xfrm>
                <a:off x="394138" y="2396358"/>
                <a:ext cx="11319641" cy="1129480"/>
                <a:chOff x="394138" y="2396358"/>
                <a:chExt cx="11319641" cy="1129480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394138" y="2396358"/>
                  <a:ext cx="1131964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Обратно: если </a:t>
                  </a:r>
                  <a:r>
                    <a:rPr lang="en-US" sz="2400" dirty="0" smtClean="0"/>
                    <a:t>A’, B’, C’ – </a:t>
                  </a:r>
                  <a:r>
                    <a:rPr lang="ru-RU" sz="2400" dirty="0" smtClean="0"/>
                    <a:t>точки деления сторон ВС, АС, АВ треугольника АВС и для них выполняется соотношение </a:t>
                  </a:r>
                  <a:endParaRPr lang="ru-RU" sz="2400" dirty="0"/>
                </a:p>
              </p:txBody>
            </p:sp>
            <p:graphicFrame>
              <p:nvGraphicFramePr>
                <p:cNvPr id="21507" name="Object 3"/>
                <p:cNvGraphicFramePr>
                  <a:graphicFrameLocks noChangeAspect="1"/>
                </p:cNvGraphicFramePr>
                <p:nvPr/>
              </p:nvGraphicFramePr>
              <p:xfrm>
                <a:off x="4033838" y="2752725"/>
                <a:ext cx="2471737" cy="7731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1509" name="Формула" r:id="rId5" imgW="1257120" imgH="393480" progId="Equation.3">
                        <p:embed/>
                      </p:oleObj>
                    </mc:Choice>
                    <mc:Fallback>
                      <p:oleObj name="Формула" r:id="rId5" imgW="1257120" imgH="393480" progId="Equation.3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33838" y="2752725"/>
                              <a:ext cx="2471737" cy="77311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8" name="TextBox 7"/>
              <p:cNvSpPr txBox="1"/>
              <p:nvPr/>
            </p:nvSpPr>
            <p:spPr>
              <a:xfrm>
                <a:off x="457199" y="3563007"/>
                <a:ext cx="11240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то отрезки </a:t>
                </a:r>
                <a:r>
                  <a:rPr lang="en-US" sz="2400" dirty="0" smtClean="0"/>
                  <a:t>AA’, BB’, CC’</a:t>
                </a:r>
                <a:r>
                  <a:rPr lang="ru-RU" sz="2400" dirty="0" smtClean="0"/>
                  <a:t> пересекаются в одной точке. </a:t>
                </a:r>
                <a:endParaRPr lang="ru-RU" sz="2400" dirty="0"/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252248" y="4193656"/>
              <a:ext cx="1166648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(Учебник: Геометрия 10-11 классы (базовый и профильный уровни), авт. Погорелов А.В. и др.)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8699" y="320206"/>
            <a:ext cx="9972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Формулировки в школьных учебниках геометрии </a:t>
            </a:r>
          </a:p>
          <a:p>
            <a:pPr algn="ctr"/>
            <a:r>
              <a:rPr lang="ru-RU" sz="2800" b="1" dirty="0" smtClean="0"/>
              <a:t>теоремы </a:t>
            </a:r>
            <a:r>
              <a:rPr lang="ru-RU" sz="2800" b="1" dirty="0" err="1" smtClean="0"/>
              <a:t>Менелая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1481" y="1274313"/>
                <a:ext cx="11580019" cy="2286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Пусть на сторонах или продолжениях сторон АВ, ВС и СА треугольника АВС отмечены точки С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, А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, В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, не совпадающие с его вершинами, причём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АС</m:t>
                          </m:r>
                          <m:r>
                            <a:rPr lang="ru-RU" sz="20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ru-RU" sz="2000" dirty="0"/>
                            <m:t> </m:t>
                          </m:r>
                        </m:e>
                      </m:acc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b="0" i="0" smtClean="0">
                          <a:latin typeface="Cambria Math" panose="02040503050406030204" pitchFamily="18" charset="0"/>
                        </a:rPr>
                        <m:t>р</m:t>
                      </m:r>
                      <m:acc>
                        <m:accPr>
                          <m:chr m:val="⃗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000" b="0" i="0" smtClean="0">
                              <a:latin typeface="Cambria Math" panose="02040503050406030204" pitchFamily="18" charset="0"/>
                            </a:rPr>
                            <m:t>С</m:t>
                          </m:r>
                          <m:r>
                            <a:rPr lang="ru-RU" sz="2000" b="0" i="0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⃗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BA</m:t>
                          </m:r>
                          <m:r>
                            <a:rPr lang="en-US" sz="2000" b="0" i="0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ru-RU" sz="2000" dirty="0"/>
                            <m:t> 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⃗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acc>
                        <m:accPr>
                          <m:chr m:val="⃗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0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acc>
                    </m:oMath>
                  </m:oMathPara>
                </a14:m>
                <a:endParaRPr lang="ru-RU" sz="2000" dirty="0" smtClean="0"/>
              </a:p>
              <a:p>
                <a:r>
                  <a:rPr lang="ru-RU" sz="2000" dirty="0" smtClean="0"/>
                  <a:t>Тогда если точки С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, А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, В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 лежат на одной прямой, то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𝑝𝑞𝑟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=−1.</m:t>
                    </m:r>
                  </m:oMath>
                </a14:m>
                <a:endParaRPr lang="ru-RU" sz="2000" b="0" dirty="0" smtClean="0"/>
              </a:p>
              <a:p>
                <a:r>
                  <a:rPr lang="ru-RU" sz="2000" dirty="0" smtClean="0"/>
                  <a:t>Обратно: если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𝑝𝑞𝑟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ru-RU" sz="2000" dirty="0" smtClean="0"/>
                  <a:t>, то точки С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, А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, В</a:t>
                </a:r>
                <a:r>
                  <a:rPr lang="ru-RU" sz="2000" baseline="-25000" dirty="0" smtClean="0"/>
                  <a:t>1</a:t>
                </a:r>
                <a:r>
                  <a:rPr lang="ru-RU" sz="2000" dirty="0" smtClean="0"/>
                  <a:t> лежат на одной прямой</a:t>
                </a:r>
              </a:p>
              <a:p>
                <a:endParaRPr lang="ru-RU" sz="2000" i="1" dirty="0" smtClean="0"/>
              </a:p>
              <a:p>
                <a:r>
                  <a:rPr lang="ru-RU" sz="2000" i="1" dirty="0" smtClean="0"/>
                  <a:t>(Учебник: Геометрия 10-11 классы (базовый и профильный уровни), авт. </a:t>
                </a:r>
                <a:r>
                  <a:rPr lang="ru-RU" sz="2000" i="1" dirty="0" err="1" smtClean="0"/>
                  <a:t>Атанасян</a:t>
                </a:r>
                <a:r>
                  <a:rPr lang="ru-RU" sz="2000" i="1" dirty="0" smtClean="0"/>
                  <a:t> Л.С. и др.)</a:t>
                </a:r>
                <a:endParaRPr lang="ru-RU" sz="2000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81" y="1274313"/>
                <a:ext cx="11580019" cy="2286139"/>
              </a:xfrm>
              <a:prstGeom prst="rect">
                <a:avLst/>
              </a:prstGeom>
              <a:blipFill>
                <a:blip r:embed="rId2"/>
                <a:stretch>
                  <a:fillRect l="-526" t="-1333" b="-37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1481" y="3771410"/>
                <a:ext cx="11187112" cy="2591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Если прямая, не проходящая через вершины треугольника АВС, пересекает его стороны АВ, АС и ВС или их продолжения в точках </a:t>
                </a:r>
                <a:r>
                  <a:rPr lang="en-US" sz="2000" dirty="0" smtClean="0"/>
                  <a:t>C’, B’, A’ </a:t>
                </a:r>
                <a:r>
                  <a:rPr lang="ru-RU" sz="2000" dirty="0" smtClean="0"/>
                  <a:t> соответственно, то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algn="just"/>
                <a:r>
                  <a:rPr lang="ru-RU" sz="2000" dirty="0" smtClean="0"/>
                  <a:t>Обратно: Если точки </a:t>
                </a:r>
                <a:r>
                  <a:rPr lang="en-US" sz="2000" dirty="0" smtClean="0"/>
                  <a:t>C’, B’</a:t>
                </a:r>
                <a:r>
                  <a:rPr lang="ru-RU" sz="2000" dirty="0" smtClean="0"/>
                  <a:t> и</a:t>
                </a:r>
                <a:r>
                  <a:rPr lang="en-US" sz="2000" dirty="0" smtClean="0"/>
                  <a:t> A’</a:t>
                </a:r>
                <a:r>
                  <a:rPr lang="ru-RU" sz="2000" dirty="0" smtClean="0"/>
                  <a:t>, не совпадающие с вершинами треугольника АВС, лежат на его сторонах АВ, АС, ВСили на их продолжениях и для них выполняется соотношение </a:t>
                </a:r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ru-RU" sz="2000" dirty="0" smtClean="0"/>
                  <a:t>, то точки </a:t>
                </a:r>
                <a:r>
                  <a:rPr lang="en-US" sz="2000" dirty="0" smtClean="0"/>
                  <a:t>A’</a:t>
                </a:r>
                <a:r>
                  <a:rPr lang="ru-RU" sz="2000" dirty="0" smtClean="0"/>
                  <a:t>, </a:t>
                </a:r>
                <a:r>
                  <a:rPr lang="en-US" sz="2000" dirty="0" smtClean="0"/>
                  <a:t>B’ </a:t>
                </a:r>
                <a:r>
                  <a:rPr lang="ru-RU" sz="2000" dirty="0" smtClean="0"/>
                  <a:t>и </a:t>
                </a:r>
                <a:r>
                  <a:rPr lang="en-US" sz="2000" dirty="0" smtClean="0"/>
                  <a:t>C’</a:t>
                </a:r>
                <a:r>
                  <a:rPr lang="ru-RU" sz="2000" dirty="0" smtClean="0"/>
                  <a:t> лежат на одной прямой.</a:t>
                </a:r>
              </a:p>
              <a:p>
                <a:pPr algn="just"/>
                <a:endParaRPr lang="ru-RU" sz="2000" dirty="0"/>
              </a:p>
              <a:p>
                <a:pPr algn="just"/>
                <a:r>
                  <a:rPr lang="ru-RU" sz="2000" i="1" dirty="0" smtClean="0"/>
                  <a:t>(Учебник: Геометрия 10-11 классы (базовый и профильный уровни), авт. Погорелов А.В.)</a:t>
                </a:r>
                <a:endParaRPr lang="ru-RU" sz="2000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81" y="3771410"/>
                <a:ext cx="11187112" cy="2591735"/>
              </a:xfrm>
              <a:prstGeom prst="rect">
                <a:avLst/>
              </a:prstGeom>
              <a:blipFill>
                <a:blip r:embed="rId3"/>
                <a:stretch>
                  <a:fillRect l="-545" t="-1412" r="-599" b="-3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01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514350"/>
            <a:ext cx="1146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Следствия из теоремы </a:t>
            </a:r>
            <a:r>
              <a:rPr lang="ru-RU" sz="2800" b="1" dirty="0" err="1" smtClean="0"/>
              <a:t>Чева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550" y="1327488"/>
            <a:ext cx="10363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240BD9"/>
                </a:solidFill>
              </a:rPr>
              <a:t>Следствие1</a:t>
            </a:r>
            <a:r>
              <a:rPr lang="ru-RU" sz="2400" dirty="0" smtClean="0"/>
              <a:t>. Медианы треугольника пересекаются в одной точке, которая делит  каждую медиану в отношении 2:1, считая от вершины. </a:t>
            </a:r>
          </a:p>
          <a:p>
            <a:r>
              <a:rPr lang="ru-RU" sz="2400" dirty="0" smtClean="0">
                <a:solidFill>
                  <a:srgbClr val="240BD9"/>
                </a:solidFill>
              </a:rPr>
              <a:t>Следствие 2.</a:t>
            </a:r>
            <a:r>
              <a:rPr lang="ru-RU" sz="2400" dirty="0" smtClean="0"/>
              <a:t> Биссектрисы треугольника пересекаются в одной точке.</a:t>
            </a:r>
          </a:p>
          <a:p>
            <a:r>
              <a:rPr lang="ru-RU" sz="2400" dirty="0" smtClean="0">
                <a:solidFill>
                  <a:srgbClr val="240BD9"/>
                </a:solidFill>
              </a:rPr>
              <a:t>Следствие 3.</a:t>
            </a:r>
            <a:r>
              <a:rPr lang="ru-RU" sz="2400" dirty="0" smtClean="0"/>
              <a:t> Высоты треугольника (или их продолжения) пересекаются в одной точке.</a:t>
            </a:r>
          </a:p>
          <a:p>
            <a:r>
              <a:rPr lang="ru-RU" sz="2400" dirty="0" smtClean="0">
                <a:solidFill>
                  <a:srgbClr val="240BD9"/>
                </a:solidFill>
              </a:rPr>
              <a:t>Следствие 4.</a:t>
            </a:r>
            <a:r>
              <a:rPr lang="ru-RU" sz="2400" dirty="0" smtClean="0"/>
              <a:t> Серединные перпендикуляры к сторонам треугольника пересекаются в одной точке.</a:t>
            </a:r>
          </a:p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240BD9"/>
                </a:solidFill>
              </a:rPr>
              <a:t>Следствие 5.</a:t>
            </a:r>
            <a:r>
              <a:rPr lang="ru-RU" sz="2400" dirty="0" smtClean="0"/>
              <a:t> Прямые, соединяющие вершины треугольника с точками, в которых вписанная окружность касается  противоположных сторон, пересекаются в одной точке. 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373" y="882869"/>
            <a:ext cx="11493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</a:t>
            </a:r>
            <a:r>
              <a:rPr lang="en-US" sz="2400" dirty="0" smtClean="0"/>
              <a:t>9</a:t>
            </a:r>
            <a:r>
              <a:rPr lang="ru-RU" sz="2400" dirty="0" smtClean="0"/>
              <a:t>. Найдите длину отрезка </a:t>
            </a:r>
            <a:r>
              <a:rPr lang="en-US" sz="2400" dirty="0" smtClean="0"/>
              <a:t>AN </a:t>
            </a:r>
            <a:r>
              <a:rPr lang="ru-RU" sz="2400" dirty="0" smtClean="0"/>
              <a:t>на рисунке, на котором указаны длины других отрезков</a:t>
            </a:r>
            <a:endParaRPr lang="ru-RU" sz="24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57200" y="1949669"/>
            <a:ext cx="4330262" cy="3630534"/>
            <a:chOff x="457200" y="1949669"/>
            <a:chExt cx="4330262" cy="3630534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457200" y="1949669"/>
              <a:ext cx="4330262" cy="3583237"/>
              <a:chOff x="457200" y="1949669"/>
              <a:chExt cx="4330262" cy="3583237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677917" y="2317531"/>
                <a:ext cx="3972911" cy="2774731"/>
                <a:chOff x="677917" y="2317531"/>
                <a:chExt cx="3972911" cy="2774731"/>
              </a:xfrm>
            </p:grpSpPr>
            <p:sp>
              <p:nvSpPr>
                <p:cNvPr id="3" name="Полилиния 2"/>
                <p:cNvSpPr/>
                <p:nvPr/>
              </p:nvSpPr>
              <p:spPr>
                <a:xfrm>
                  <a:off x="677917" y="2317531"/>
                  <a:ext cx="3972911" cy="2774731"/>
                </a:xfrm>
                <a:custGeom>
                  <a:avLst/>
                  <a:gdLst>
                    <a:gd name="connsiteX0" fmla="*/ 0 w 3972911"/>
                    <a:gd name="connsiteY0" fmla="*/ 2664372 h 2774731"/>
                    <a:gd name="connsiteX1" fmla="*/ 1608083 w 3972911"/>
                    <a:gd name="connsiteY1" fmla="*/ 0 h 2774731"/>
                    <a:gd name="connsiteX2" fmla="*/ 3972911 w 3972911"/>
                    <a:gd name="connsiteY2" fmla="*/ 2774731 h 2774731"/>
                    <a:gd name="connsiteX3" fmla="*/ 0 w 3972911"/>
                    <a:gd name="connsiteY3" fmla="*/ 2664372 h 2774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972911" h="2774731">
                      <a:moveTo>
                        <a:pt x="0" y="2664372"/>
                      </a:moveTo>
                      <a:lnTo>
                        <a:pt x="1608083" y="0"/>
                      </a:lnTo>
                      <a:lnTo>
                        <a:pt x="3972911" y="2774731"/>
                      </a:lnTo>
                      <a:lnTo>
                        <a:pt x="0" y="2664372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5" name="Прямая соединительная линия 4"/>
                <p:cNvCxnSpPr>
                  <a:stCxn id="3" idx="0"/>
                </p:cNvCxnSpPr>
                <p:nvPr/>
              </p:nvCxnSpPr>
              <p:spPr>
                <a:xfrm flipV="1">
                  <a:off x="677917" y="3263462"/>
                  <a:ext cx="2443655" cy="17184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>
                  <a:stCxn id="3" idx="1"/>
                </p:cNvCxnSpPr>
                <p:nvPr/>
              </p:nvCxnSpPr>
              <p:spPr>
                <a:xfrm>
                  <a:off x="2286001" y="2317531"/>
                  <a:ext cx="520261" cy="2743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>
                  <a:stCxn id="3" idx="2"/>
                </p:cNvCxnSpPr>
                <p:nvPr/>
              </p:nvCxnSpPr>
              <p:spPr>
                <a:xfrm flipH="1" flipV="1">
                  <a:off x="1749972" y="3168869"/>
                  <a:ext cx="2900856" cy="192339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457200" y="5044966"/>
                <a:ext cx="3626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А</a:t>
                </a:r>
                <a:endParaRPr lang="ru-RU" sz="2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424855" y="5071241"/>
                <a:ext cx="3626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В</a:t>
                </a:r>
                <a:endParaRPr lang="ru-RU" sz="2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933903" y="1949669"/>
                <a:ext cx="3626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С</a:t>
                </a:r>
                <a:endParaRPr lang="ru-RU" sz="2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45173" y="2848304"/>
                <a:ext cx="3626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N</a:t>
                </a:r>
                <a:endParaRPr lang="ru-RU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069022" y="2942897"/>
                <a:ext cx="3626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M</a:t>
                </a:r>
                <a:endParaRPr lang="ru-RU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659118" y="5023945"/>
                <a:ext cx="3626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K</a:t>
                </a:r>
                <a:endParaRPr lang="ru-RU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233449" y="3746938"/>
                <a:ext cx="3626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Z</a:t>
                </a:r>
                <a:endParaRPr lang="ru-RU" sz="2400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497724" y="2427889"/>
              <a:ext cx="599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10</a:t>
              </a:r>
              <a:endParaRPr lang="ru-RU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11820" y="2391104"/>
              <a:ext cx="599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15</a:t>
              </a:r>
              <a:endParaRPr lang="ru-RU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94234" y="3810000"/>
              <a:ext cx="599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16</a:t>
              </a:r>
              <a:endParaRPr lang="ru-RU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5503" y="5118538"/>
              <a:ext cx="599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12</a:t>
              </a:r>
              <a:endParaRPr lang="ru-RU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39766" y="5055475"/>
              <a:ext cx="3993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9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373" y="882869"/>
            <a:ext cx="11493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</a:t>
            </a:r>
            <a:r>
              <a:rPr lang="en-US" sz="2400" dirty="0" smtClean="0"/>
              <a:t>10</a:t>
            </a:r>
            <a:r>
              <a:rPr lang="ru-RU" sz="2400" dirty="0" smtClean="0"/>
              <a:t>. С помощью теоремы </a:t>
            </a:r>
            <a:r>
              <a:rPr lang="ru-RU" sz="2400" dirty="0" err="1" smtClean="0"/>
              <a:t>Чевы</a:t>
            </a:r>
            <a:r>
              <a:rPr lang="ru-RU" sz="2400" dirty="0" smtClean="0"/>
              <a:t> докажите, что три биссектрисы треугольника пересекаются в одной точке.</a:t>
            </a:r>
            <a:endParaRPr lang="ru-RU" sz="2400" dirty="0"/>
          </a:p>
        </p:txBody>
      </p:sp>
      <p:grpSp>
        <p:nvGrpSpPr>
          <p:cNvPr id="4" name="Группа 19"/>
          <p:cNvGrpSpPr/>
          <p:nvPr/>
        </p:nvGrpSpPr>
        <p:grpSpPr>
          <a:xfrm>
            <a:off x="457200" y="1949669"/>
            <a:ext cx="4487917" cy="3646300"/>
            <a:chOff x="457200" y="1949669"/>
            <a:chExt cx="4487917" cy="3646300"/>
          </a:xfrm>
        </p:grpSpPr>
        <p:grpSp>
          <p:nvGrpSpPr>
            <p:cNvPr id="10" name="Группа 10"/>
            <p:cNvGrpSpPr/>
            <p:nvPr/>
          </p:nvGrpSpPr>
          <p:grpSpPr>
            <a:xfrm>
              <a:off x="677917" y="2317531"/>
              <a:ext cx="3972913" cy="2774735"/>
              <a:chOff x="677917" y="2317531"/>
              <a:chExt cx="3972913" cy="2774735"/>
            </a:xfrm>
          </p:grpSpPr>
          <p:sp>
            <p:nvSpPr>
              <p:cNvPr id="18" name="Полилиния 2"/>
              <p:cNvSpPr/>
              <p:nvPr/>
            </p:nvSpPr>
            <p:spPr>
              <a:xfrm>
                <a:off x="677917" y="2317531"/>
                <a:ext cx="3972911" cy="2774731"/>
              </a:xfrm>
              <a:custGeom>
                <a:avLst/>
                <a:gdLst>
                  <a:gd name="connsiteX0" fmla="*/ 0 w 3972911"/>
                  <a:gd name="connsiteY0" fmla="*/ 2664372 h 2774731"/>
                  <a:gd name="connsiteX1" fmla="*/ 1608083 w 3972911"/>
                  <a:gd name="connsiteY1" fmla="*/ 0 h 2774731"/>
                  <a:gd name="connsiteX2" fmla="*/ 3972911 w 3972911"/>
                  <a:gd name="connsiteY2" fmla="*/ 2774731 h 2774731"/>
                  <a:gd name="connsiteX3" fmla="*/ 0 w 3972911"/>
                  <a:gd name="connsiteY3" fmla="*/ 2664372 h 2774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72911" h="2774731">
                    <a:moveTo>
                      <a:pt x="0" y="2664372"/>
                    </a:moveTo>
                    <a:lnTo>
                      <a:pt x="1608083" y="0"/>
                    </a:lnTo>
                    <a:lnTo>
                      <a:pt x="3972911" y="2774731"/>
                    </a:lnTo>
                    <a:lnTo>
                      <a:pt x="0" y="2664372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677917" y="3563007"/>
                <a:ext cx="2664373" cy="14188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H="1">
                <a:off x="1119352" y="3484180"/>
                <a:ext cx="2743200" cy="4099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0800000">
                <a:off x="1560786" y="3452649"/>
                <a:ext cx="3090044" cy="1639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457200" y="5044966"/>
              <a:ext cx="362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28497" y="1949669"/>
              <a:ext cx="362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82510" y="5134304"/>
              <a:ext cx="362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3945" y="2848304"/>
              <a:ext cx="5938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1</a:t>
              </a:r>
              <a:endParaRPr lang="ru-RU" sz="24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9022" y="2942897"/>
              <a:ext cx="525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1</a:t>
              </a:r>
              <a:endParaRPr lang="ru-RU" sz="2400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59118" y="5023945"/>
              <a:ext cx="5885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r>
                <a:rPr lang="en-US" sz="2400" baseline="-25000" dirty="0" smtClean="0"/>
                <a:t>1</a:t>
              </a:r>
              <a:endParaRPr lang="ru-RU" sz="2400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7228" y="3510456"/>
              <a:ext cx="362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373" y="614856"/>
            <a:ext cx="11493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№1</a:t>
            </a:r>
            <a:r>
              <a:rPr lang="en-US" sz="2400" dirty="0" smtClean="0"/>
              <a:t>1</a:t>
            </a:r>
            <a:r>
              <a:rPr lang="ru-RU" sz="2400" dirty="0" smtClean="0"/>
              <a:t>. Дан треугольник АВС.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– точки касания вписанной окружности. Докажите, что АА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ВВ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СС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пересекаются в точке </a:t>
            </a:r>
            <a:r>
              <a:rPr lang="en-US" sz="2400" dirty="0" smtClean="0"/>
              <a:t>Q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378372" y="2060028"/>
            <a:ext cx="5544207" cy="3572727"/>
            <a:chOff x="378372" y="2060028"/>
            <a:chExt cx="5544207" cy="357272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378372" y="2060028"/>
              <a:ext cx="5544207" cy="3572727"/>
              <a:chOff x="378372" y="2060028"/>
              <a:chExt cx="5544207" cy="3572727"/>
            </a:xfrm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378372" y="2060028"/>
                <a:ext cx="5544207" cy="3572727"/>
                <a:chOff x="378372" y="2060028"/>
                <a:chExt cx="5544207" cy="3572727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441435" y="2475188"/>
                  <a:ext cx="5360275" cy="2680135"/>
                  <a:chOff x="441435" y="2475188"/>
                  <a:chExt cx="5360275" cy="2680135"/>
                </a:xfrm>
              </p:grpSpPr>
              <p:sp>
                <p:nvSpPr>
                  <p:cNvPr id="3" name="Овал 2"/>
                  <p:cNvSpPr/>
                  <p:nvPr/>
                </p:nvSpPr>
                <p:spPr>
                  <a:xfrm>
                    <a:off x="1545021" y="2963917"/>
                    <a:ext cx="2144110" cy="214411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8" name="Прямая соединительная линия 7"/>
                  <p:cNvCxnSpPr/>
                  <p:nvPr/>
                </p:nvCxnSpPr>
                <p:spPr>
                  <a:xfrm rot="5400000">
                    <a:off x="86713" y="2829910"/>
                    <a:ext cx="2680135" cy="197069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 flipV="1">
                    <a:off x="488731" y="5108028"/>
                    <a:ext cx="5312979" cy="3153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2427890" y="2506718"/>
                    <a:ext cx="3358055" cy="260131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378372" y="5171090"/>
                  <a:ext cx="346841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А</a:t>
                  </a:r>
                  <a:endParaRPr lang="ru-RU" sz="2400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2138856" y="2060028"/>
                  <a:ext cx="346841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В</a:t>
                  </a:r>
                  <a:endParaRPr lang="ru-RU" sz="2400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575738" y="5087007"/>
                  <a:ext cx="346841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С</a:t>
                  </a:r>
                  <a:endParaRPr lang="ru-RU" sz="24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3263463" y="2801008"/>
                  <a:ext cx="5675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А</a:t>
                  </a:r>
                  <a:r>
                    <a:rPr lang="ru-RU" sz="2400" baseline="-25000" dirty="0" smtClean="0"/>
                    <a:t>1</a:t>
                  </a:r>
                  <a:endParaRPr lang="ru-RU" sz="2400" baseline="-25000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406870" y="5160581"/>
                  <a:ext cx="5675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В</a:t>
                  </a:r>
                  <a:r>
                    <a:rPr lang="ru-RU" sz="2400" baseline="-25000" dirty="0" smtClean="0"/>
                    <a:t>1</a:t>
                  </a:r>
                  <a:endParaRPr lang="ru-RU" sz="2400" baseline="-250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1161394" y="3095297"/>
                  <a:ext cx="5675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/>
                    <a:t>С</a:t>
                  </a:r>
                  <a:r>
                    <a:rPr lang="ru-RU" sz="2400" baseline="-25000" dirty="0" smtClean="0"/>
                    <a:t>1</a:t>
                  </a:r>
                  <a:endParaRPr lang="ru-RU" sz="2400" baseline="-25000" dirty="0"/>
                </a:p>
              </p:txBody>
            </p:sp>
          </p:grp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488731" y="3184634"/>
                <a:ext cx="2837793" cy="19391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>
                <a:stCxn id="25" idx="0"/>
              </p:cNvCxnSpPr>
              <p:nvPr/>
            </p:nvCxnSpPr>
            <p:spPr>
              <a:xfrm rot="16200000" flipV="1">
                <a:off x="2924504" y="2262352"/>
                <a:ext cx="1681655" cy="39676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>
                <a:endCxn id="29" idx="0"/>
              </p:cNvCxnSpPr>
              <p:nvPr/>
            </p:nvCxnSpPr>
            <p:spPr>
              <a:xfrm rot="16200000" flipH="1">
                <a:off x="1224455" y="3694386"/>
                <a:ext cx="2669629" cy="2627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2590799" y="3773214"/>
              <a:ext cx="34684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247" y="299545"/>
            <a:ext cx="11461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12. Докажите, что прямая, проходящая через точку</a:t>
            </a:r>
            <a:r>
              <a:rPr lang="en-US" sz="2400" dirty="0" smtClean="0"/>
              <a:t> </a:t>
            </a:r>
            <a:r>
              <a:rPr lang="ru-RU" sz="2400" dirty="0" smtClean="0"/>
              <a:t>пересечения диагоналей трапеции и точку пересечения продолжений боковых сторон, делит основания трапеции пополам.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49972" y="1418897"/>
            <a:ext cx="37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ru-RU" sz="2400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220717" y="1623848"/>
            <a:ext cx="3936124" cy="4308452"/>
            <a:chOff x="220717" y="1623848"/>
            <a:chExt cx="3936124" cy="4308452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567558" y="1623848"/>
              <a:ext cx="3168869" cy="4130566"/>
              <a:chOff x="567558" y="1623848"/>
              <a:chExt cx="3168869" cy="4130566"/>
            </a:xfrm>
          </p:grpSpPr>
          <p:grpSp>
            <p:nvGrpSpPr>
              <p:cNvPr id="28" name="Группа 27"/>
              <p:cNvGrpSpPr/>
              <p:nvPr/>
            </p:nvGrpSpPr>
            <p:grpSpPr>
              <a:xfrm>
                <a:off x="567558" y="1623848"/>
                <a:ext cx="3168869" cy="4130564"/>
                <a:chOff x="614854" y="1308538"/>
                <a:chExt cx="3168869" cy="4130564"/>
              </a:xfrm>
            </p:grpSpPr>
            <p:sp>
              <p:nvSpPr>
                <p:cNvPr id="21" name="Трапеция 20"/>
                <p:cNvSpPr/>
                <p:nvPr/>
              </p:nvSpPr>
              <p:spPr>
                <a:xfrm>
                  <a:off x="614854" y="3074275"/>
                  <a:ext cx="3168869" cy="2364827"/>
                </a:xfrm>
                <a:prstGeom prst="trapezoid">
                  <a:avLst>
                    <a:gd name="adj" fmla="val 36364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 flipH="1" flipV="1">
                  <a:off x="930163" y="1844566"/>
                  <a:ext cx="1765740" cy="69368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16200000" flipV="1">
                  <a:off x="1655380" y="1797268"/>
                  <a:ext cx="1749972" cy="7725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Прямая соединительная линия 30"/>
              <p:cNvCxnSpPr/>
              <p:nvPr/>
            </p:nvCxnSpPr>
            <p:spPr>
              <a:xfrm rot="16200000" flipH="1">
                <a:off x="1395248" y="3444765"/>
                <a:ext cx="2364828" cy="22544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536028" y="3421117"/>
                <a:ext cx="2380593" cy="228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>
                <a:endCxn id="21" idx="2"/>
              </p:cNvCxnSpPr>
              <p:nvPr/>
            </p:nvCxnSpPr>
            <p:spPr>
              <a:xfrm rot="16200000" flipH="1">
                <a:off x="59121" y="3661540"/>
                <a:ext cx="4130564" cy="551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220717" y="5470635"/>
              <a:ext cx="378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19503" y="3226676"/>
              <a:ext cx="378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42896" y="3258207"/>
              <a:ext cx="378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78469" y="5449615"/>
              <a:ext cx="378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ru-RU" sz="2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91559" y="3005959"/>
              <a:ext cx="378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</a:t>
              </a:r>
              <a:endParaRPr lang="ru-RU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86152" y="5339256"/>
              <a:ext cx="378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</a:t>
              </a:r>
              <a:endParaRPr lang="ru-RU" sz="2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70235" y="3862552"/>
              <a:ext cx="378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</a:t>
              </a:r>
              <a:endParaRPr lang="ru-RU" sz="2400" dirty="0"/>
            </a:p>
          </p:txBody>
        </p:sp>
      </p:grpSp>
      <p:sp>
        <p:nvSpPr>
          <p:cNvPr id="49" name="Полилиния 48"/>
          <p:cNvSpPr/>
          <p:nvPr/>
        </p:nvSpPr>
        <p:spPr>
          <a:xfrm>
            <a:off x="1450428" y="3405352"/>
            <a:ext cx="2286000" cy="2380593"/>
          </a:xfrm>
          <a:custGeom>
            <a:avLst/>
            <a:gdLst>
              <a:gd name="connsiteX0" fmla="*/ 0 w 2286000"/>
              <a:gd name="connsiteY0" fmla="*/ 0 h 2380593"/>
              <a:gd name="connsiteX1" fmla="*/ 1434662 w 2286000"/>
              <a:gd name="connsiteY1" fmla="*/ 0 h 2380593"/>
              <a:gd name="connsiteX2" fmla="*/ 2286000 w 2286000"/>
              <a:gd name="connsiteY2" fmla="*/ 2380593 h 2380593"/>
              <a:gd name="connsiteX3" fmla="*/ 0 w 2286000"/>
              <a:gd name="connsiteY3" fmla="*/ 0 h 238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380593">
                <a:moveTo>
                  <a:pt x="0" y="0"/>
                </a:moveTo>
                <a:lnTo>
                  <a:pt x="1434662" y="0"/>
                </a:lnTo>
                <a:lnTo>
                  <a:pt x="2286000" y="23805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stCxn id="42" idx="3"/>
          </p:cNvCxnSpPr>
          <p:nvPr/>
        </p:nvCxnSpPr>
        <p:spPr>
          <a:xfrm>
            <a:off x="2128344" y="1649730"/>
            <a:ext cx="47297" cy="41204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247" y="299545"/>
            <a:ext cx="11461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1</a:t>
            </a:r>
            <a:r>
              <a:rPr lang="en-US" sz="2400" dirty="0" smtClean="0"/>
              <a:t>3</a:t>
            </a:r>
            <a:r>
              <a:rPr lang="ru-RU" sz="2400" dirty="0" smtClean="0"/>
              <a:t>. В треугольнике ABC на стороне AC отмечены точки P и E, на стороне BC—точки M и K так, что</a:t>
            </a:r>
            <a:r>
              <a:rPr lang="en-US" sz="2400" dirty="0" smtClean="0"/>
              <a:t> </a:t>
            </a:r>
            <a:r>
              <a:rPr lang="ru-RU" sz="2400" dirty="0" smtClean="0"/>
              <a:t>AP : PE: EC=CK : KM : MB. Докажите, что точка O пересечения отрезков AM и BP, точка T пересечения отрезков AK и</a:t>
            </a:r>
            <a:r>
              <a:rPr lang="en-US" sz="2400" dirty="0" smtClean="0"/>
              <a:t> </a:t>
            </a:r>
            <a:r>
              <a:rPr lang="ru-RU" sz="2400" dirty="0" smtClean="0"/>
              <a:t>BE и вершина C лежат на одной прямой.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23849" y="1876096"/>
            <a:ext cx="34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798787" y="2065283"/>
            <a:ext cx="5223641" cy="4565954"/>
            <a:chOff x="798787" y="2065283"/>
            <a:chExt cx="5223641" cy="4565954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1261241" y="2065283"/>
              <a:ext cx="4414345" cy="4256689"/>
              <a:chOff x="1261241" y="2065283"/>
              <a:chExt cx="4414345" cy="4256689"/>
            </a:xfrm>
          </p:grpSpPr>
          <p:sp>
            <p:nvSpPr>
              <p:cNvPr id="7" name="Полилиния 6"/>
              <p:cNvSpPr/>
              <p:nvPr/>
            </p:nvSpPr>
            <p:spPr>
              <a:xfrm>
                <a:off x="1261241" y="2065283"/>
                <a:ext cx="4414345" cy="4256689"/>
              </a:xfrm>
              <a:custGeom>
                <a:avLst/>
                <a:gdLst>
                  <a:gd name="connsiteX0" fmla="*/ 709449 w 4414345"/>
                  <a:gd name="connsiteY0" fmla="*/ 0 h 4256689"/>
                  <a:gd name="connsiteX1" fmla="*/ 0 w 4414345"/>
                  <a:gd name="connsiteY1" fmla="*/ 4004441 h 4256689"/>
                  <a:gd name="connsiteX2" fmla="*/ 4414345 w 4414345"/>
                  <a:gd name="connsiteY2" fmla="*/ 4256689 h 4256689"/>
                  <a:gd name="connsiteX3" fmla="*/ 709449 w 4414345"/>
                  <a:gd name="connsiteY3" fmla="*/ 0 h 4256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4345" h="4256689">
                    <a:moveTo>
                      <a:pt x="709449" y="0"/>
                    </a:moveTo>
                    <a:lnTo>
                      <a:pt x="0" y="4004441"/>
                    </a:lnTo>
                    <a:lnTo>
                      <a:pt x="4414345" y="4256689"/>
                    </a:lnTo>
                    <a:lnTo>
                      <a:pt x="709449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/>
              <p:cNvCxnSpPr>
                <a:stCxn id="7" idx="0"/>
              </p:cNvCxnSpPr>
              <p:nvPr/>
            </p:nvCxnSpPr>
            <p:spPr>
              <a:xfrm>
                <a:off x="1970690" y="2065283"/>
                <a:ext cx="299544" cy="4051738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>
                <a:stCxn id="7" idx="0"/>
              </p:cNvCxnSpPr>
              <p:nvPr/>
            </p:nvCxnSpPr>
            <p:spPr>
              <a:xfrm>
                <a:off x="1970690" y="2065283"/>
                <a:ext cx="1813034" cy="414633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>
                <a:stCxn id="7" idx="1"/>
              </p:cNvCxnSpPr>
              <p:nvPr/>
            </p:nvCxnSpPr>
            <p:spPr>
              <a:xfrm flipV="1">
                <a:off x="1261241" y="5439103"/>
                <a:ext cx="3673366" cy="63062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>
                <a:stCxn id="7" idx="1"/>
              </p:cNvCxnSpPr>
              <p:nvPr/>
            </p:nvCxnSpPr>
            <p:spPr>
              <a:xfrm flipV="1">
                <a:off x="1261241" y="3326524"/>
                <a:ext cx="1828800" cy="2743199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>
                <a:stCxn id="7" idx="2"/>
              </p:cNvCxnSpPr>
              <p:nvPr/>
            </p:nvCxnSpPr>
            <p:spPr>
              <a:xfrm flipH="1" flipV="1">
                <a:off x="1418897" y="5029200"/>
                <a:ext cx="4256689" cy="12927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>
                <a:stCxn id="7" idx="2"/>
              </p:cNvCxnSpPr>
              <p:nvPr/>
            </p:nvCxnSpPr>
            <p:spPr>
              <a:xfrm flipH="1" flipV="1">
                <a:off x="1545021" y="4477407"/>
                <a:ext cx="4130565" cy="184456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798787" y="5780689"/>
              <a:ext cx="346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79531" y="2969172"/>
              <a:ext cx="346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М</a:t>
              </a:r>
              <a:endParaRPr lang="ru-RU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75586" y="5927834"/>
              <a:ext cx="346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44263" y="6111765"/>
              <a:ext cx="346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Р</a:t>
              </a:r>
              <a:endParaRPr lang="ru-RU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55629" y="5002924"/>
              <a:ext cx="346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К</a:t>
              </a:r>
              <a:endParaRPr lang="ru-RU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24759" y="4130564"/>
              <a:ext cx="599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</a:t>
              </a:r>
              <a:r>
                <a:rPr lang="en-US" sz="2400" baseline="-25000" dirty="0" smtClean="0"/>
                <a:t>2</a:t>
              </a:r>
              <a:endParaRPr lang="ru-RU" sz="2400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19505" y="4866290"/>
              <a:ext cx="588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</a:t>
              </a:r>
              <a:r>
                <a:rPr lang="en-US" sz="2400" baseline="-25000" dirty="0" smtClean="0"/>
                <a:t>1</a:t>
              </a:r>
              <a:endParaRPr lang="ru-RU" sz="2400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68263" y="6169572"/>
              <a:ext cx="346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Е</a:t>
              </a:r>
              <a:endParaRPr lang="ru-RU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28801" y="4272455"/>
              <a:ext cx="346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</a:t>
              </a:r>
              <a:endParaRPr lang="ru-RU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84483" y="5728138"/>
              <a:ext cx="346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392" y="514695"/>
            <a:ext cx="114878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Задача </a:t>
            </a:r>
            <a:r>
              <a:rPr lang="en-US" sz="2400" dirty="0" smtClean="0"/>
              <a:t>14</a:t>
            </a:r>
            <a:r>
              <a:rPr lang="ru-RU" sz="2400" dirty="0" smtClean="0"/>
              <a:t>. В треугольной пирамиде BACD с вершиной В</a:t>
            </a:r>
            <a:r>
              <a:rPr lang="en-US" sz="2400" dirty="0" smtClean="0"/>
              <a:t> </a:t>
            </a:r>
            <a:r>
              <a:rPr lang="ru-RU" sz="2400" dirty="0" smtClean="0"/>
              <a:t>на ребре AB отмечена точка K—середина ребра, на ребре BD отмечена точка M так, что BM:MD= 2 : 1, на ребре CD</a:t>
            </a:r>
            <a:r>
              <a:rPr lang="en-US" sz="2400" dirty="0" smtClean="0"/>
              <a:t> </a:t>
            </a:r>
            <a:r>
              <a:rPr lang="ru-RU" sz="2400" dirty="0" smtClean="0"/>
              <a:t>отмечена точка P так, что DP : PC=3 :1; E—точка пересечения прямых KM и AD, F—прямых MP и BC, G—прямых</a:t>
            </a:r>
            <a:r>
              <a:rPr lang="en-US" sz="2400" dirty="0" smtClean="0"/>
              <a:t> </a:t>
            </a:r>
            <a:r>
              <a:rPr lang="ru-RU" sz="2400" dirty="0" smtClean="0"/>
              <a:t>KF и AC. Выясните, какие из точек F, E и G расположены на рёбрах пирамиды. Найдите отношения AE : ED, BF : FC, </a:t>
            </a:r>
            <a:r>
              <a:rPr lang="en-US" sz="2400" dirty="0" smtClean="0"/>
              <a:t>CG : GA.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/>
          <p:nvPr/>
        </p:nvGrpSpPr>
        <p:grpSpPr>
          <a:xfrm>
            <a:off x="889929" y="1041565"/>
            <a:ext cx="8348664" cy="5816436"/>
            <a:chOff x="889929" y="1041565"/>
            <a:chExt cx="8348664" cy="5816436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889929" y="1041565"/>
              <a:ext cx="8348664" cy="5816436"/>
              <a:chOff x="889929" y="1041565"/>
              <a:chExt cx="8348664" cy="5816436"/>
            </a:xfrm>
          </p:grpSpPr>
          <p:grpSp>
            <p:nvGrpSpPr>
              <p:cNvPr id="3" name="Группа 9"/>
              <p:cNvGrpSpPr>
                <a:grpSpLocks/>
              </p:cNvGrpSpPr>
              <p:nvPr/>
            </p:nvGrpSpPr>
            <p:grpSpPr bwMode="auto">
              <a:xfrm>
                <a:off x="889929" y="1041565"/>
                <a:ext cx="6409470" cy="4778255"/>
                <a:chOff x="176937" y="1711851"/>
                <a:chExt cx="4200702" cy="4222867"/>
              </a:xfrm>
            </p:grpSpPr>
            <p:sp>
              <p:nvSpPr>
                <p:cNvPr id="6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76937" y="4191480"/>
                  <a:ext cx="243948" cy="40800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ru-RU" altLang="ru-RU" sz="2400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А</a:t>
                  </a:r>
                </a:p>
              </p:txBody>
            </p:sp>
            <p:sp>
              <p:nvSpPr>
                <p:cNvPr id="7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122135" y="4214925"/>
                  <a:ext cx="255504" cy="40800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ru-RU" altLang="ru-RU" sz="2400" i="1" dirty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С</a:t>
                  </a:r>
                </a:p>
              </p:txBody>
            </p:sp>
            <p:sp>
              <p:nvSpPr>
                <p:cNvPr id="8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1538406" y="5526713"/>
                  <a:ext cx="267061" cy="40800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sz="2400" i="1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D</a:t>
                  </a:r>
                  <a:endParaRPr lang="ru-RU" altLang="ru-RU" sz="2400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039545" y="1711851"/>
                  <a:ext cx="243948" cy="40800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ru-RU" altLang="ru-RU" sz="2400" i="1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В</a:t>
                  </a:r>
                  <a:endParaRPr lang="ru-RU" altLang="ru-RU" sz="2400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0" name="Прямая соединительная линия 44"/>
                <p:cNvCxnSpPr>
                  <a:cxnSpLocks noChangeShapeType="1"/>
                  <a:stCxn id="14" idx="3"/>
                  <a:endCxn id="14" idx="1"/>
                </p:cNvCxnSpPr>
                <p:nvPr/>
              </p:nvCxnSpPr>
              <p:spPr bwMode="auto">
                <a:xfrm>
                  <a:off x="528649" y="4176309"/>
                  <a:ext cx="3648209" cy="0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2" name="Прямая соединительная линия 77"/>
                <p:cNvCxnSpPr>
                  <a:cxnSpLocks noChangeShapeType="1"/>
                  <a:endCxn id="14" idx="0"/>
                </p:cNvCxnSpPr>
                <p:nvPr/>
              </p:nvCxnSpPr>
              <p:spPr bwMode="auto">
                <a:xfrm flipV="1">
                  <a:off x="1752656" y="2118929"/>
                  <a:ext cx="371491" cy="3350123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3" name="Прямоугольник 80"/>
                <p:cNvSpPr>
                  <a:spLocks noChangeArrowheads="1"/>
                </p:cNvSpPr>
                <p:nvPr/>
              </p:nvSpPr>
              <p:spPr bwMode="auto">
                <a:xfrm>
                  <a:off x="3452914" y="4572422"/>
                  <a:ext cx="213480" cy="32640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P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Полилиния 108"/>
                <p:cNvSpPr>
                  <a:spLocks/>
                </p:cNvSpPr>
                <p:nvPr/>
              </p:nvSpPr>
              <p:spPr bwMode="auto">
                <a:xfrm>
                  <a:off x="528649" y="2118928"/>
                  <a:ext cx="3648209" cy="3352769"/>
                </a:xfrm>
                <a:custGeom>
                  <a:avLst/>
                  <a:gdLst>
                    <a:gd name="T0" fmla="*/ 1596150 w 3648075"/>
                    <a:gd name="T1" fmla="*/ 0 h 3352800"/>
                    <a:gd name="T2" fmla="*/ 3649683 w 3648075"/>
                    <a:gd name="T3" fmla="*/ 2057172 h 3352800"/>
                    <a:gd name="T4" fmla="*/ 1219744 w 3648075"/>
                    <a:gd name="T5" fmla="*/ 3352425 h 3352800"/>
                    <a:gd name="T6" fmla="*/ 0 w 3648075"/>
                    <a:gd name="T7" fmla="*/ 2057172 h 3352800"/>
                    <a:gd name="T8" fmla="*/ 1596150 w 3648075"/>
                    <a:gd name="T9" fmla="*/ 0 h 33528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48075"/>
                    <a:gd name="T16" fmla="*/ 0 h 3352800"/>
                    <a:gd name="T17" fmla="*/ 3648075 w 3648075"/>
                    <a:gd name="T18" fmla="*/ 3352800 h 33528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48075" h="3352800">
                      <a:moveTo>
                        <a:pt x="1595438" y="0"/>
                      </a:moveTo>
                      <a:lnTo>
                        <a:pt x="3648075" y="2057400"/>
                      </a:lnTo>
                      <a:lnTo>
                        <a:pt x="1219200" y="3352800"/>
                      </a:lnTo>
                      <a:lnTo>
                        <a:pt x="0" y="2057400"/>
                      </a:lnTo>
                      <a:lnTo>
                        <a:pt x="1595438" y="0"/>
                      </a:lnTo>
                      <a:close/>
                    </a:path>
                  </a:pathLst>
                </a:custGeom>
                <a:noFill/>
                <a:ln w="2857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5" name="Прямоугольник 115"/>
                <p:cNvSpPr>
                  <a:spLocks noChangeArrowheads="1"/>
                </p:cNvSpPr>
                <p:nvPr/>
              </p:nvSpPr>
              <p:spPr bwMode="auto">
                <a:xfrm>
                  <a:off x="1652549" y="3824496"/>
                  <a:ext cx="247099" cy="32640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 smtClean="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Овал 8"/>
                <p:cNvSpPr>
                  <a:spLocks noChangeArrowheads="1"/>
                </p:cNvSpPr>
                <p:nvPr/>
              </p:nvSpPr>
              <p:spPr bwMode="auto">
                <a:xfrm>
                  <a:off x="2107717" y="4588525"/>
                  <a:ext cx="45719" cy="50800"/>
                </a:xfrm>
                <a:prstGeom prst="ellipse">
                  <a:avLst/>
                </a:prstGeom>
                <a:solidFill>
                  <a:srgbClr val="000000"/>
                </a:solidFill>
                <a:ln w="2857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1" hangingPunct="1"/>
                  <a:endParaRPr lang="ru-RU" alt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Прямоугольник 80"/>
                <p:cNvSpPr>
                  <a:spLocks noChangeArrowheads="1"/>
                </p:cNvSpPr>
                <p:nvPr/>
              </p:nvSpPr>
              <p:spPr bwMode="auto">
                <a:xfrm>
                  <a:off x="1276546" y="2592487"/>
                  <a:ext cx="221885" cy="32640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ru-RU" i="1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K</a:t>
                  </a:r>
                  <a:endParaRPr lang="ru-RU" altLang="ru-RU" i="1" dirty="0">
                    <a:solidFill>
                      <a:srgbClr val="0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1" name="Прямая соединительная линия 20"/>
              <p:cNvCxnSpPr>
                <a:stCxn id="14" idx="2"/>
              </p:cNvCxnSpPr>
              <p:nvPr/>
            </p:nvCxnSpPr>
            <p:spPr>
              <a:xfrm>
                <a:off x="3287741" y="5295479"/>
                <a:ext cx="2198659" cy="156252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6200000" flipV="1">
                <a:off x="2751084" y="4390697"/>
                <a:ext cx="3247696" cy="16869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16200000" flipV="1">
                <a:off x="2624960" y="2719552"/>
                <a:ext cx="1150883" cy="6306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3547241" y="3610303"/>
                <a:ext cx="2396359" cy="6463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5927834" y="4272455"/>
                <a:ext cx="3200400" cy="94593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>
                <a:stCxn id="14" idx="1"/>
              </p:cNvCxnSpPr>
              <p:nvPr/>
            </p:nvCxnSpPr>
            <p:spPr>
              <a:xfrm>
                <a:off x="6995500" y="3829889"/>
                <a:ext cx="2101203" cy="14830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4146333" y="5092264"/>
                <a:ext cx="2569778" cy="96169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5738650" y="4004442"/>
                <a:ext cx="457201" cy="14189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2869324" y="2412124"/>
                <a:ext cx="3200400" cy="141889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085490" y="3862552"/>
                <a:ext cx="3153103" cy="14504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Прямоугольник 80"/>
            <p:cNvSpPr>
              <a:spLocks noChangeArrowheads="1"/>
            </p:cNvSpPr>
            <p:nvPr/>
          </p:nvSpPr>
          <p:spPr bwMode="auto">
            <a:xfrm>
              <a:off x="5898955" y="3421763"/>
              <a:ext cx="351378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i="1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</a:t>
              </a:r>
              <a:endParaRPr lang="ru-RU" altLang="ru-RU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80"/>
            <p:cNvSpPr>
              <a:spLocks noChangeArrowheads="1"/>
            </p:cNvSpPr>
            <p:nvPr/>
          </p:nvSpPr>
          <p:spPr bwMode="auto">
            <a:xfrm>
              <a:off x="8799810" y="4730301"/>
              <a:ext cx="32573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i="1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</a:t>
              </a:r>
              <a:endParaRPr lang="ru-RU" altLang="ru-RU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80"/>
            <p:cNvSpPr>
              <a:spLocks noChangeArrowheads="1"/>
            </p:cNvSpPr>
            <p:nvPr/>
          </p:nvSpPr>
          <p:spPr bwMode="auto">
            <a:xfrm>
              <a:off x="5252569" y="6243790"/>
              <a:ext cx="32573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i="1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</a:t>
              </a:r>
              <a:endParaRPr lang="ru-RU" altLang="ru-RU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Полилиния 51"/>
          <p:cNvSpPr/>
          <p:nvPr/>
        </p:nvSpPr>
        <p:spPr>
          <a:xfrm>
            <a:off x="2869324" y="2412124"/>
            <a:ext cx="3200400" cy="1844566"/>
          </a:xfrm>
          <a:custGeom>
            <a:avLst/>
            <a:gdLst>
              <a:gd name="connsiteX0" fmla="*/ 0 w 3200400"/>
              <a:gd name="connsiteY0" fmla="*/ 0 h 1844566"/>
              <a:gd name="connsiteX1" fmla="*/ 3200400 w 3200400"/>
              <a:gd name="connsiteY1" fmla="*/ 1434662 h 1844566"/>
              <a:gd name="connsiteX2" fmla="*/ 3074276 w 3200400"/>
              <a:gd name="connsiteY2" fmla="*/ 1844566 h 1844566"/>
              <a:gd name="connsiteX3" fmla="*/ 662152 w 3200400"/>
              <a:gd name="connsiteY3" fmla="*/ 1213945 h 1844566"/>
              <a:gd name="connsiteX4" fmla="*/ 0 w 3200400"/>
              <a:gd name="connsiteY4" fmla="*/ 0 h 184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400" h="1844566">
                <a:moveTo>
                  <a:pt x="0" y="0"/>
                </a:moveTo>
                <a:lnTo>
                  <a:pt x="3200400" y="1434662"/>
                </a:lnTo>
                <a:lnTo>
                  <a:pt x="3074276" y="1844566"/>
                </a:lnTo>
                <a:lnTo>
                  <a:pt x="662152" y="12139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418897" y="1481959"/>
            <a:ext cx="2459420" cy="3815255"/>
          </a:xfrm>
          <a:custGeom>
            <a:avLst/>
            <a:gdLst>
              <a:gd name="connsiteX0" fmla="*/ 0 w 2459420"/>
              <a:gd name="connsiteY0" fmla="*/ 2333296 h 3815255"/>
              <a:gd name="connsiteX1" fmla="*/ 2459420 w 2459420"/>
              <a:gd name="connsiteY1" fmla="*/ 0 h 3815255"/>
              <a:gd name="connsiteX2" fmla="*/ 1876096 w 2459420"/>
              <a:gd name="connsiteY2" fmla="*/ 3815255 h 3815255"/>
              <a:gd name="connsiteX3" fmla="*/ 0 w 2459420"/>
              <a:gd name="connsiteY3" fmla="*/ 2333296 h 381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9420" h="3815255">
                <a:moveTo>
                  <a:pt x="0" y="2333296"/>
                </a:moveTo>
                <a:lnTo>
                  <a:pt x="2459420" y="0"/>
                </a:lnTo>
                <a:lnTo>
                  <a:pt x="1876096" y="3815255"/>
                </a:lnTo>
                <a:lnTo>
                  <a:pt x="0" y="2333296"/>
                </a:lnTo>
                <a:close/>
              </a:path>
            </a:pathLst>
          </a:custGeom>
          <a:solidFill>
            <a:schemeClr val="accent2">
              <a:lumMod val="75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>
            <a:stCxn id="52" idx="0"/>
          </p:cNvCxnSpPr>
          <p:nvPr/>
        </p:nvCxnSpPr>
        <p:spPr>
          <a:xfrm>
            <a:off x="2869324" y="2412124"/>
            <a:ext cx="2222938" cy="41936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олилиния 56"/>
          <p:cNvSpPr/>
          <p:nvPr/>
        </p:nvSpPr>
        <p:spPr>
          <a:xfrm>
            <a:off x="1418897" y="3799490"/>
            <a:ext cx="5580993" cy="1497724"/>
          </a:xfrm>
          <a:custGeom>
            <a:avLst/>
            <a:gdLst>
              <a:gd name="connsiteX0" fmla="*/ 0 w 5580993"/>
              <a:gd name="connsiteY0" fmla="*/ 0 h 1497724"/>
              <a:gd name="connsiteX1" fmla="*/ 5580993 w 5580993"/>
              <a:gd name="connsiteY1" fmla="*/ 31531 h 1497724"/>
              <a:gd name="connsiteX2" fmla="*/ 1844565 w 5580993"/>
              <a:gd name="connsiteY2" fmla="*/ 1497724 h 1497724"/>
              <a:gd name="connsiteX3" fmla="*/ 0 w 5580993"/>
              <a:gd name="connsiteY3" fmla="*/ 0 h 149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0993" h="1497724">
                <a:moveTo>
                  <a:pt x="0" y="0"/>
                </a:moveTo>
                <a:lnTo>
                  <a:pt x="5580993" y="31531"/>
                </a:lnTo>
                <a:lnTo>
                  <a:pt x="1844565" y="14977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4177862" y="4682359"/>
            <a:ext cx="2743200" cy="10089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олилиния 59"/>
          <p:cNvSpPr/>
          <p:nvPr/>
        </p:nvSpPr>
        <p:spPr>
          <a:xfrm>
            <a:off x="3279228" y="1466193"/>
            <a:ext cx="3720662" cy="3831021"/>
          </a:xfrm>
          <a:custGeom>
            <a:avLst/>
            <a:gdLst>
              <a:gd name="connsiteX0" fmla="*/ 0 w 3720662"/>
              <a:gd name="connsiteY0" fmla="*/ 3831021 h 3831021"/>
              <a:gd name="connsiteX1" fmla="*/ 583324 w 3720662"/>
              <a:gd name="connsiteY1" fmla="*/ 0 h 3831021"/>
              <a:gd name="connsiteX2" fmla="*/ 3720662 w 3720662"/>
              <a:gd name="connsiteY2" fmla="*/ 2364828 h 3831021"/>
              <a:gd name="connsiteX3" fmla="*/ 0 w 3720662"/>
              <a:gd name="connsiteY3" fmla="*/ 3831021 h 383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662" h="3831021">
                <a:moveTo>
                  <a:pt x="0" y="3831021"/>
                </a:moveTo>
                <a:lnTo>
                  <a:pt x="583324" y="0"/>
                </a:lnTo>
                <a:lnTo>
                  <a:pt x="3720662" y="2364828"/>
                </a:lnTo>
                <a:lnTo>
                  <a:pt x="0" y="3831021"/>
                </a:lnTo>
                <a:close/>
              </a:path>
            </a:pathLst>
          </a:custGeom>
          <a:solidFill>
            <a:schemeClr val="accent6">
              <a:lumMod val="75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3515710" y="3610303"/>
            <a:ext cx="5328745" cy="15134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7" grpId="0" animBg="1"/>
      <p:bldP spid="57" grpId="1" animBg="1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42913"/>
            <a:ext cx="1110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Более доступная формулировка</a:t>
            </a:r>
            <a:endParaRPr lang="ru-RU" sz="2400" b="1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382411" y="1199168"/>
            <a:ext cx="3803828" cy="2615228"/>
            <a:chOff x="382410" y="1179139"/>
            <a:chExt cx="4646791" cy="3198472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457201" y="1571625"/>
              <a:ext cx="4572000" cy="2571750"/>
              <a:chOff x="785813" y="1914525"/>
              <a:chExt cx="5600700" cy="2814638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900113" y="1914525"/>
                <a:ext cx="2857500" cy="2700338"/>
              </a:xfrm>
              <a:custGeom>
                <a:avLst/>
                <a:gdLst>
                  <a:gd name="connsiteX0" fmla="*/ 0 w 2428875"/>
                  <a:gd name="connsiteY0" fmla="*/ 2157413 h 2157413"/>
                  <a:gd name="connsiteX1" fmla="*/ 1000125 w 2428875"/>
                  <a:gd name="connsiteY1" fmla="*/ 0 h 2157413"/>
                  <a:gd name="connsiteX2" fmla="*/ 2428875 w 2428875"/>
                  <a:gd name="connsiteY2" fmla="*/ 2085975 h 2157413"/>
                  <a:gd name="connsiteX3" fmla="*/ 0 w 2428875"/>
                  <a:gd name="connsiteY3" fmla="*/ 2157413 h 2157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28875" h="2157413">
                    <a:moveTo>
                      <a:pt x="0" y="2157413"/>
                    </a:moveTo>
                    <a:lnTo>
                      <a:pt x="1000125" y="0"/>
                    </a:lnTo>
                    <a:lnTo>
                      <a:pt x="2428875" y="2085975"/>
                    </a:lnTo>
                    <a:lnTo>
                      <a:pt x="0" y="2157413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>
                <a:stCxn id="3" idx="2"/>
              </p:cNvCxnSpPr>
              <p:nvPr/>
            </p:nvCxnSpPr>
            <p:spPr>
              <a:xfrm flipV="1">
                <a:off x="3757613" y="4500563"/>
                <a:ext cx="2628900" cy="248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785813" y="2386013"/>
                <a:ext cx="4786312" cy="2343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382410" y="4008279"/>
              <a:ext cx="24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92347" y="1179139"/>
              <a:ext cx="24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92828" y="3961405"/>
              <a:ext cx="24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35276" y="2789830"/>
              <a:ext cx="600440" cy="451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endParaRPr lang="ru-RU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41880" y="3930336"/>
              <a:ext cx="471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</a:t>
              </a:r>
              <a:endParaRPr lang="ru-RU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2950" y="2271762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ru-RU" baseline="-25000" dirty="0"/>
            </a:p>
          </p:txBody>
        </p:sp>
      </p:grpSp>
      <p:sp>
        <p:nvSpPr>
          <p:cNvPr id="19" name="Прямоугольник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06386" y="1123356"/>
            <a:ext cx="4633448" cy="439479"/>
          </a:xfrm>
          <a:prstGeom prst="rect">
            <a:avLst/>
          </a:prstGeom>
          <a:blipFill>
            <a:blip r:embed="rId2"/>
            <a:stretch>
              <a:fillRect b="-8333"/>
            </a:stretch>
          </a:blipFill>
        </p:spPr>
        <p:txBody>
          <a:bodyPr/>
          <a:lstStyle/>
          <a:p>
            <a:r>
              <a:rPr lang="ru-RU" sz="2400">
                <a:noFill/>
              </a:rPr>
              <a:t> </a:t>
            </a:r>
          </a:p>
        </p:txBody>
      </p:sp>
      <p:sp>
        <p:nvSpPr>
          <p:cNvPr id="20" name="Прямоугольник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86024" y="1633094"/>
            <a:ext cx="6395405" cy="400110"/>
          </a:xfrm>
          <a:prstGeom prst="rect">
            <a:avLst/>
          </a:prstGeom>
          <a:blipFill>
            <a:blip r:embed="rId3"/>
            <a:stretch>
              <a:fillRect l="-191" t="-9091" b="-25758"/>
            </a:stretch>
          </a:blipFill>
        </p:spPr>
        <p:txBody>
          <a:bodyPr/>
          <a:lstStyle/>
          <a:p>
            <a:r>
              <a:rPr lang="ru-RU" sz="2000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312568" y="2189787"/>
                <a:ext cx="5006883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АС</m:t>
                          </m:r>
                          <m:r>
                            <a:rPr lang="ru-RU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р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>
                              <a:latin typeface="Cambria Math" panose="02040503050406030204" pitchFamily="18" charset="0"/>
                            </a:rPr>
                            <m:t>С</m:t>
                          </m:r>
                          <m:r>
                            <a:rPr lang="ru-RU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BA</m:t>
                          </m:r>
                          <m:r>
                            <a:rPr lang="en-US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𝐶𝐵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568" y="2189787"/>
                <a:ext cx="5006883" cy="410369"/>
              </a:xfrm>
              <a:prstGeom prst="rect">
                <a:avLst/>
              </a:prstGeom>
              <a:blipFill>
                <a:blip r:embed="rId4"/>
                <a:stretch>
                  <a:fillRect l="-365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312568" y="2662531"/>
                <a:ext cx="5523179" cy="432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АС</m:t>
                          </m:r>
                          <m:r>
                            <a:rPr lang="ru-RU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ru-RU">
                          <a:latin typeface="Cambria Math" panose="02040503050406030204" pitchFamily="18" charset="0"/>
                        </a:rPr>
                        <m:t>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С</m:t>
                          </m:r>
                          <m:r>
                            <a:rPr lang="ru-RU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BA</m:t>
                          </m:r>
                          <m:r>
                            <a:rPr lang="en-US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𝐶𝐵</m:t>
                              </m:r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568" y="2662531"/>
                <a:ext cx="5523179" cy="432619"/>
              </a:xfrm>
              <a:prstGeom prst="rect">
                <a:avLst/>
              </a:prstGeom>
              <a:blipFill>
                <a:blip r:embed="rId5"/>
                <a:stretch>
                  <a:fillRect l="-331" b="-7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312568" y="3229483"/>
            <a:ext cx="4774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Т.е. </a:t>
            </a:r>
            <a:r>
              <a:rPr lang="en-US" sz="2000" dirty="0" smtClean="0"/>
              <a:t>AC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=|p|C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B,  BA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=|q|A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C, CB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=|r| 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A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12568" y="3710189"/>
                <a:ext cx="5006883" cy="567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2000" dirty="0" smtClean="0"/>
                  <a:t>, |r|=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568" y="3710189"/>
                <a:ext cx="5006883" cy="567720"/>
              </a:xfrm>
              <a:prstGeom prst="rect">
                <a:avLst/>
              </a:prstGeom>
              <a:blipFill>
                <a:blip r:embed="rId6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312567" y="4377611"/>
            <a:ext cx="4260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Т.к. </a:t>
            </a:r>
            <a:r>
              <a:rPr lang="en-US" sz="2000" dirty="0" smtClean="0"/>
              <a:t>|</a:t>
            </a:r>
            <a:r>
              <a:rPr lang="en-US" sz="2000" dirty="0" err="1" smtClean="0"/>
              <a:t>pqr</a:t>
            </a:r>
            <a:r>
              <a:rPr lang="en-US" sz="2000" dirty="0" smtClean="0"/>
              <a:t>|=|-1|, </a:t>
            </a:r>
            <a:r>
              <a:rPr lang="ru-RU" sz="2000" dirty="0" smtClean="0"/>
              <a:t>тогда </a:t>
            </a:r>
            <a:r>
              <a:rPr lang="en-US" sz="2000" dirty="0" smtClean="0"/>
              <a:t>|p||q||r|=1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75811" y="4893109"/>
                <a:ext cx="3618090" cy="567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Получаем: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ru-RU" sz="2000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811" y="4893109"/>
                <a:ext cx="3618090" cy="567720"/>
              </a:xfrm>
              <a:prstGeom prst="rect">
                <a:avLst/>
              </a:prstGeom>
              <a:blipFill>
                <a:blip r:embed="rId7"/>
                <a:stretch>
                  <a:fillRect l="-1855" b="-1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07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5268" y="1776515"/>
            <a:ext cx="4222808" cy="2881209"/>
            <a:chOff x="382410" y="1139306"/>
            <a:chExt cx="4646791" cy="3272576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57201" y="1571625"/>
              <a:ext cx="4572000" cy="2571750"/>
              <a:chOff x="785813" y="1914525"/>
              <a:chExt cx="5600700" cy="2814638"/>
            </a:xfrm>
          </p:grpSpPr>
          <p:sp>
            <p:nvSpPr>
              <p:cNvPr id="10" name="Полилиния 9"/>
              <p:cNvSpPr/>
              <p:nvPr/>
            </p:nvSpPr>
            <p:spPr>
              <a:xfrm>
                <a:off x="900113" y="1914525"/>
                <a:ext cx="2857500" cy="2700338"/>
              </a:xfrm>
              <a:custGeom>
                <a:avLst/>
                <a:gdLst>
                  <a:gd name="connsiteX0" fmla="*/ 0 w 2428875"/>
                  <a:gd name="connsiteY0" fmla="*/ 2157413 h 2157413"/>
                  <a:gd name="connsiteX1" fmla="*/ 1000125 w 2428875"/>
                  <a:gd name="connsiteY1" fmla="*/ 0 h 2157413"/>
                  <a:gd name="connsiteX2" fmla="*/ 2428875 w 2428875"/>
                  <a:gd name="connsiteY2" fmla="*/ 2085975 h 2157413"/>
                  <a:gd name="connsiteX3" fmla="*/ 0 w 2428875"/>
                  <a:gd name="connsiteY3" fmla="*/ 2157413 h 2157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28875" h="2157413">
                    <a:moveTo>
                      <a:pt x="0" y="2157413"/>
                    </a:moveTo>
                    <a:lnTo>
                      <a:pt x="1000125" y="0"/>
                    </a:lnTo>
                    <a:lnTo>
                      <a:pt x="2428875" y="2085975"/>
                    </a:lnTo>
                    <a:lnTo>
                      <a:pt x="0" y="2157413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единительная линия 10"/>
              <p:cNvCxnSpPr>
                <a:stCxn id="10" idx="2"/>
              </p:cNvCxnSpPr>
              <p:nvPr/>
            </p:nvCxnSpPr>
            <p:spPr>
              <a:xfrm flipV="1">
                <a:off x="3757613" y="4500563"/>
                <a:ext cx="2628900" cy="248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785813" y="2386013"/>
                <a:ext cx="4786312" cy="2343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382410" y="4008279"/>
              <a:ext cx="24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26694" y="1139306"/>
              <a:ext cx="24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2828" y="3961405"/>
              <a:ext cx="24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08953" y="2666321"/>
              <a:ext cx="478997" cy="481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ru-RU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41880" y="3930336"/>
              <a:ext cx="471487" cy="481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ru-RU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2950" y="2271762"/>
              <a:ext cx="514350" cy="481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baseline="-25000" dirty="0"/>
            </a:p>
          </p:txBody>
        </p:sp>
      </p:grp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58076" y="1776516"/>
            <a:ext cx="6664374" cy="1454885"/>
          </a:xfrm>
          <a:prstGeom prst="rect">
            <a:avLst/>
          </a:prstGeom>
          <a:blipFill>
            <a:blip r:embed="rId2"/>
            <a:stretch>
              <a:fillRect l="-1006" t="-2092" r="-274" b="-2092"/>
            </a:stretch>
          </a:blipFill>
        </p:spPr>
        <p:txBody>
          <a:bodyPr/>
          <a:lstStyle/>
          <a:p>
            <a:r>
              <a:rPr lang="ru-RU" sz="2000">
                <a:noFill/>
              </a:rPr>
              <a:t>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42913"/>
            <a:ext cx="1110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Более доступная формулировка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784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42913"/>
            <a:ext cx="11101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Обход по кругу</a:t>
            </a:r>
            <a:endParaRPr lang="ru-RU" sz="3200" b="1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2079125" y="930167"/>
            <a:ext cx="7080640" cy="4339164"/>
            <a:chOff x="2079125" y="930167"/>
            <a:chExt cx="7080640" cy="4339164"/>
          </a:xfrm>
        </p:grpSpPr>
        <p:sp>
          <p:nvSpPr>
            <p:cNvPr id="14" name="Выгнутая вправо стрелка 13"/>
            <p:cNvSpPr/>
            <p:nvPr/>
          </p:nvSpPr>
          <p:spPr>
            <a:xfrm rot="1422156" flipH="1" flipV="1">
              <a:off x="2121601" y="2215731"/>
              <a:ext cx="693683" cy="2370316"/>
            </a:xfrm>
            <a:prstGeom prst="curvedLeftArrow">
              <a:avLst>
                <a:gd name="adj1" fmla="val 18774"/>
                <a:gd name="adj2" fmla="val 50000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2079125" y="930167"/>
              <a:ext cx="7080640" cy="4339164"/>
              <a:chOff x="2284077" y="1545022"/>
              <a:chExt cx="7080640" cy="4339164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2284077" y="1545022"/>
                <a:ext cx="7080640" cy="4226444"/>
                <a:chOff x="357271" y="1264939"/>
                <a:chExt cx="4671930" cy="3159689"/>
              </a:xfrm>
            </p:grpSpPr>
            <p:grpSp>
              <p:nvGrpSpPr>
                <p:cNvPr id="4" name="Группа 3"/>
                <p:cNvGrpSpPr/>
                <p:nvPr/>
              </p:nvGrpSpPr>
              <p:grpSpPr>
                <a:xfrm>
                  <a:off x="457201" y="1571625"/>
                  <a:ext cx="4572000" cy="2571750"/>
                  <a:chOff x="785813" y="1914525"/>
                  <a:chExt cx="5600700" cy="2814638"/>
                </a:xfrm>
              </p:grpSpPr>
              <p:sp>
                <p:nvSpPr>
                  <p:cNvPr id="11" name="Полилиния 10"/>
                  <p:cNvSpPr/>
                  <p:nvPr/>
                </p:nvSpPr>
                <p:spPr>
                  <a:xfrm>
                    <a:off x="900113" y="1914525"/>
                    <a:ext cx="2857500" cy="2700338"/>
                  </a:xfrm>
                  <a:custGeom>
                    <a:avLst/>
                    <a:gdLst>
                      <a:gd name="connsiteX0" fmla="*/ 0 w 2428875"/>
                      <a:gd name="connsiteY0" fmla="*/ 2157413 h 2157413"/>
                      <a:gd name="connsiteX1" fmla="*/ 1000125 w 2428875"/>
                      <a:gd name="connsiteY1" fmla="*/ 0 h 2157413"/>
                      <a:gd name="connsiteX2" fmla="*/ 2428875 w 2428875"/>
                      <a:gd name="connsiteY2" fmla="*/ 2085975 h 2157413"/>
                      <a:gd name="connsiteX3" fmla="*/ 0 w 2428875"/>
                      <a:gd name="connsiteY3" fmla="*/ 2157413 h 2157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28875" h="2157413">
                        <a:moveTo>
                          <a:pt x="0" y="2157413"/>
                        </a:moveTo>
                        <a:lnTo>
                          <a:pt x="1000125" y="0"/>
                        </a:lnTo>
                        <a:lnTo>
                          <a:pt x="2428875" y="2085975"/>
                        </a:lnTo>
                        <a:lnTo>
                          <a:pt x="0" y="2157413"/>
                        </a:lnTo>
                        <a:close/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2" name="Прямая соединительная линия 11"/>
                  <p:cNvCxnSpPr>
                    <a:stCxn id="11" idx="2"/>
                  </p:cNvCxnSpPr>
                  <p:nvPr/>
                </p:nvCxnSpPr>
                <p:spPr>
                  <a:xfrm flipV="1">
                    <a:off x="3757613" y="4500563"/>
                    <a:ext cx="2628900" cy="2488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>
                    <a:off x="785813" y="2386013"/>
                    <a:ext cx="4786312" cy="23431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" name="TextBox 4"/>
                <p:cNvSpPr txBox="1"/>
                <p:nvPr/>
              </p:nvSpPr>
              <p:spPr>
                <a:xfrm>
                  <a:off x="357271" y="4079487"/>
                  <a:ext cx="242888" cy="345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A</a:t>
                  </a:r>
                  <a:endParaRPr lang="ru-RU" sz="2400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1452967" y="1264939"/>
                  <a:ext cx="242888" cy="345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B</a:t>
                  </a:r>
                  <a:endParaRPr lang="ru-RU" sz="2400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692828" y="3961405"/>
                  <a:ext cx="242888" cy="345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C</a:t>
                  </a:r>
                  <a:endParaRPr lang="ru-RU" sz="24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097509" y="2989615"/>
                  <a:ext cx="257851" cy="345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E</a:t>
                  </a:r>
                  <a:endParaRPr lang="ru-RU" sz="2400" baseline="-25000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966708" y="3588533"/>
                  <a:ext cx="344730" cy="345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F</a:t>
                  </a:r>
                  <a:endParaRPr lang="ru-RU" sz="2400" baseline="-25000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139613" y="2448557"/>
                  <a:ext cx="290370" cy="3451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D</a:t>
                  </a:r>
                  <a:endParaRPr lang="ru-RU" sz="2400" baseline="-25000" dirty="0"/>
                </a:p>
              </p:txBody>
            </p:sp>
          </p:grpSp>
          <p:sp>
            <p:nvSpPr>
              <p:cNvPr id="15" name="Выгнутая вправо стрелка 14"/>
              <p:cNvSpPr/>
              <p:nvPr/>
            </p:nvSpPr>
            <p:spPr>
              <a:xfrm rot="1422156" flipH="1" flipV="1">
                <a:off x="3300517" y="1747275"/>
                <a:ext cx="486517" cy="1234954"/>
              </a:xfrm>
              <a:prstGeom prst="curvedLeftArrow">
                <a:avLst>
                  <a:gd name="adj1" fmla="val 18774"/>
                  <a:gd name="adj2" fmla="val 50000"/>
                  <a:gd name="adj3" fmla="val 2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Выгнутая вправо стрелка 15"/>
              <p:cNvSpPr/>
              <p:nvPr/>
            </p:nvSpPr>
            <p:spPr>
              <a:xfrm rot="8792844" flipH="1" flipV="1">
                <a:off x="4760661" y="1626632"/>
                <a:ext cx="573296" cy="2440838"/>
              </a:xfrm>
              <a:prstGeom prst="curvedLeftArrow">
                <a:avLst>
                  <a:gd name="adj1" fmla="val 18774"/>
                  <a:gd name="adj2" fmla="val 50000"/>
                  <a:gd name="adj3" fmla="val 2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Выгнутая вправо стрелка 16"/>
              <p:cNvSpPr/>
              <p:nvPr/>
            </p:nvSpPr>
            <p:spPr>
              <a:xfrm rot="8792844" flipV="1">
                <a:off x="5362078" y="3917290"/>
                <a:ext cx="385677" cy="1438454"/>
              </a:xfrm>
              <a:prstGeom prst="curvedLeftArrow">
                <a:avLst>
                  <a:gd name="adj1" fmla="val 18774"/>
                  <a:gd name="adj2" fmla="val 50000"/>
                  <a:gd name="adj3" fmla="val 2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Выгнутая вправо стрелка 17"/>
              <p:cNvSpPr/>
              <p:nvPr/>
            </p:nvSpPr>
            <p:spPr>
              <a:xfrm rot="5400000" flipH="1" flipV="1">
                <a:off x="6778548" y="4049150"/>
                <a:ext cx="396775" cy="1685522"/>
              </a:xfrm>
              <a:prstGeom prst="curvedLeftArrow">
                <a:avLst>
                  <a:gd name="adj1" fmla="val 18774"/>
                  <a:gd name="adj2" fmla="val 50000"/>
                  <a:gd name="adj3" fmla="val 2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Выгнутая вправо стрелка 18"/>
              <p:cNvSpPr/>
              <p:nvPr/>
            </p:nvSpPr>
            <p:spPr>
              <a:xfrm rot="16200000" flipH="1" flipV="1">
                <a:off x="4824945" y="2857811"/>
                <a:ext cx="613721" cy="5439030"/>
              </a:xfrm>
              <a:prstGeom prst="curvedLeftArrow">
                <a:avLst>
                  <a:gd name="adj1" fmla="val 18774"/>
                  <a:gd name="adj2" fmla="val 50000"/>
                  <a:gd name="adj3" fmla="val 2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456777" y="1622480"/>
          <a:ext cx="781926" cy="105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291960" imgH="393480" progId="Equation.3">
                  <p:embed/>
                </p:oleObj>
              </mc:Choice>
              <mc:Fallback>
                <p:oleObj name="Формула" r:id="rId3" imgW="291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777" y="1622480"/>
                        <a:ext cx="781926" cy="105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82273" y="1917207"/>
          <a:ext cx="7493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5" imgW="279360" imgH="393480" progId="Equation.3">
                  <p:embed/>
                </p:oleObj>
              </mc:Choice>
              <mc:Fallback>
                <p:oleObj name="Формула" r:id="rId5" imgW="2793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2273" y="1917207"/>
                        <a:ext cx="7493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11364" y="5481200"/>
          <a:ext cx="7493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7" imgW="279360" imgH="393480" progId="Equation.3">
                  <p:embed/>
                </p:oleObj>
              </mc:Choice>
              <mc:Fallback>
                <p:oleObj name="Формула" r:id="rId7" imgW="2793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364" y="5481200"/>
                        <a:ext cx="7493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7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434" y="520262"/>
            <a:ext cx="11303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№1. В треугольнике АВС точка К лежит на стороне  АС и делит её в отношении СК : КА = 1 : 3. Точка М лежит  на стороне ВС и делит её в отношении  СМ : МВ = 2 : 5. Пусть </a:t>
            </a:r>
            <a:r>
              <a:rPr lang="en-US" sz="2400" dirty="0" smtClean="0"/>
              <a:t>D</a:t>
            </a:r>
            <a:r>
              <a:rPr lang="ru-RU" sz="2400" dirty="0" smtClean="0"/>
              <a:t> – точка пересечения отрезков АМ и ВК.  В каком отношении точка </a:t>
            </a:r>
            <a:r>
              <a:rPr lang="en-US" sz="2400" dirty="0" smtClean="0"/>
              <a:t>D</a:t>
            </a:r>
            <a:r>
              <a:rPr lang="ru-RU" sz="2400" dirty="0" smtClean="0"/>
              <a:t> делит отрезок  АМ, считая от точки А?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1945" y="5402316"/>
            <a:ext cx="425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62152" y="2317531"/>
            <a:ext cx="3137337" cy="3357264"/>
            <a:chOff x="662152" y="2317531"/>
            <a:chExt cx="3137337" cy="3357264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662152" y="2664372"/>
              <a:ext cx="2680138" cy="2806262"/>
              <a:chOff x="662152" y="2664372"/>
              <a:chExt cx="2680138" cy="2806262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662152" y="2664372"/>
                <a:ext cx="2680138" cy="2806262"/>
              </a:xfrm>
              <a:custGeom>
                <a:avLst/>
                <a:gdLst>
                  <a:gd name="connsiteX0" fmla="*/ 0 w 2680138"/>
                  <a:gd name="connsiteY0" fmla="*/ 2806262 h 2806262"/>
                  <a:gd name="connsiteX1" fmla="*/ 1686910 w 2680138"/>
                  <a:gd name="connsiteY1" fmla="*/ 0 h 2806262"/>
                  <a:gd name="connsiteX2" fmla="*/ 2680138 w 2680138"/>
                  <a:gd name="connsiteY2" fmla="*/ 2475187 h 2806262"/>
                  <a:gd name="connsiteX3" fmla="*/ 0 w 2680138"/>
                  <a:gd name="connsiteY3" fmla="*/ 2806262 h 2806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80138" h="2806262">
                    <a:moveTo>
                      <a:pt x="0" y="2806262"/>
                    </a:moveTo>
                    <a:lnTo>
                      <a:pt x="1686910" y="0"/>
                    </a:lnTo>
                    <a:lnTo>
                      <a:pt x="2680138" y="2475187"/>
                    </a:lnTo>
                    <a:lnTo>
                      <a:pt x="0" y="2806262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>
                <a:stCxn id="3" idx="1"/>
              </p:cNvCxnSpPr>
              <p:nvPr/>
            </p:nvCxnSpPr>
            <p:spPr>
              <a:xfrm>
                <a:off x="2349062" y="2664372"/>
                <a:ext cx="110359" cy="26013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>
                <a:stCxn id="3" idx="0"/>
              </p:cNvCxnSpPr>
              <p:nvPr/>
            </p:nvCxnSpPr>
            <p:spPr>
              <a:xfrm flipV="1">
                <a:off x="662152" y="4382814"/>
                <a:ext cx="2349062" cy="10878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2017985" y="2317531"/>
              <a:ext cx="4256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63765" y="3993930"/>
              <a:ext cx="4256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ru-RU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73820" y="5013434"/>
              <a:ext cx="4256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12276" y="5213130"/>
              <a:ext cx="4256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K</a:t>
              </a:r>
              <a:endParaRPr lang="ru-RU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17986" y="4256689"/>
              <a:ext cx="4256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ru-RU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418897" y="5376041"/>
            <a:ext cx="567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3x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3200" y="5202620"/>
            <a:ext cx="425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80138" y="3121572"/>
            <a:ext cx="646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5y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68869" y="4430110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2y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677917" y="4367048"/>
            <a:ext cx="2648607" cy="1087821"/>
          </a:xfrm>
          <a:custGeom>
            <a:avLst/>
            <a:gdLst>
              <a:gd name="connsiteX0" fmla="*/ 0 w 2648607"/>
              <a:gd name="connsiteY0" fmla="*/ 1087821 h 1087821"/>
              <a:gd name="connsiteX1" fmla="*/ 2349062 w 2648607"/>
              <a:gd name="connsiteY1" fmla="*/ 0 h 1087821"/>
              <a:gd name="connsiteX2" fmla="*/ 2648607 w 2648607"/>
              <a:gd name="connsiteY2" fmla="*/ 788276 h 1087821"/>
              <a:gd name="connsiteX3" fmla="*/ 0 w 2648607"/>
              <a:gd name="connsiteY3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8607" h="1087821">
                <a:moveTo>
                  <a:pt x="0" y="1087821"/>
                </a:moveTo>
                <a:lnTo>
                  <a:pt x="2349062" y="0"/>
                </a:lnTo>
                <a:lnTo>
                  <a:pt x="2648607" y="788276"/>
                </a:lnTo>
                <a:lnTo>
                  <a:pt x="0" y="1087821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129862" y="3936123"/>
            <a:ext cx="2543505" cy="1156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7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57200" y="457200"/>
            <a:ext cx="11334750" cy="1200329"/>
            <a:chOff x="457200" y="457200"/>
            <a:chExt cx="11334750" cy="1200329"/>
          </a:xfrm>
        </p:grpSpPr>
        <p:sp>
          <p:nvSpPr>
            <p:cNvPr id="2" name="TextBox 1"/>
            <p:cNvSpPr txBox="1"/>
            <p:nvPr/>
          </p:nvSpPr>
          <p:spPr>
            <a:xfrm>
              <a:off x="457200" y="457200"/>
              <a:ext cx="113347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Задача №2. В треугольнике АВС точка М – середина стороны ВС, точка К лежит на стороне АС, причём АС=4АК. Прямые АМ и ВК пересекаются в точке О. Найдите длину отрезка МК, если известно, что АМ=10 см, ВК=20 см,  </a:t>
              </a:r>
              <a:endParaRPr lang="ru-RU" sz="2400" dirty="0"/>
            </a:p>
          </p:txBody>
        </p:sp>
        <p:graphicFrame>
          <p:nvGraphicFramePr>
            <p:cNvPr id="3" name="Объект 2"/>
            <p:cNvGraphicFramePr>
              <a:graphicFrameLocks noChangeAspect="1"/>
            </p:cNvGraphicFramePr>
            <p:nvPr/>
          </p:nvGraphicFramePr>
          <p:xfrm>
            <a:off x="8251825" y="1228725"/>
            <a:ext cx="1681163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Формула" r:id="rId3" imgW="901440" imgH="203040" progId="Equation.3">
                    <p:embed/>
                  </p:oleObj>
                </mc:Choice>
                <mc:Fallback>
                  <p:oleObj name="Формула" r:id="rId3" imgW="901440" imgH="203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1825" y="1228725"/>
                          <a:ext cx="1681163" cy="379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Группа 26"/>
          <p:cNvGrpSpPr/>
          <p:nvPr/>
        </p:nvGrpSpPr>
        <p:grpSpPr>
          <a:xfrm>
            <a:off x="620110" y="1770993"/>
            <a:ext cx="4924097" cy="4777668"/>
            <a:chOff x="620110" y="1770993"/>
            <a:chExt cx="4924097" cy="4777668"/>
          </a:xfrm>
        </p:grpSpPr>
        <p:sp>
          <p:nvSpPr>
            <p:cNvPr id="20" name="TextBox 19"/>
            <p:cNvSpPr txBox="1"/>
            <p:nvPr/>
          </p:nvSpPr>
          <p:spPr>
            <a:xfrm>
              <a:off x="1723695" y="2701158"/>
              <a:ext cx="378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620110" y="1770993"/>
              <a:ext cx="4924097" cy="4777668"/>
              <a:chOff x="620110" y="1770993"/>
              <a:chExt cx="4924097" cy="477766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620110" y="1770993"/>
                <a:ext cx="3783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B</a:t>
                </a:r>
                <a:endParaRPr lang="ru-RU" sz="2000" dirty="0"/>
              </a:p>
            </p:txBody>
          </p:sp>
          <p:grpSp>
            <p:nvGrpSpPr>
              <p:cNvPr id="22" name="Группа 21"/>
              <p:cNvGrpSpPr/>
              <p:nvPr/>
            </p:nvGrpSpPr>
            <p:grpSpPr>
              <a:xfrm>
                <a:off x="646386" y="2081048"/>
                <a:ext cx="4897821" cy="4467613"/>
                <a:chOff x="646386" y="2081048"/>
                <a:chExt cx="4897821" cy="4467613"/>
              </a:xfrm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646386" y="2081048"/>
                  <a:ext cx="4477407" cy="4146331"/>
                  <a:chOff x="646386" y="2081048"/>
                  <a:chExt cx="4477407" cy="4146331"/>
                </a:xfrm>
              </p:grpSpPr>
              <p:sp>
                <p:nvSpPr>
                  <p:cNvPr id="5" name="Полилиния 4"/>
                  <p:cNvSpPr/>
                  <p:nvPr/>
                </p:nvSpPr>
                <p:spPr>
                  <a:xfrm>
                    <a:off x="646386" y="2081048"/>
                    <a:ext cx="4477407" cy="4146331"/>
                  </a:xfrm>
                  <a:custGeom>
                    <a:avLst/>
                    <a:gdLst>
                      <a:gd name="connsiteX0" fmla="*/ 0 w 4461641"/>
                      <a:gd name="connsiteY0" fmla="*/ 0 h 4099035"/>
                      <a:gd name="connsiteX1" fmla="*/ 1119351 w 4461641"/>
                      <a:gd name="connsiteY1" fmla="*/ 4035973 h 4099035"/>
                      <a:gd name="connsiteX2" fmla="*/ 4461641 w 4461641"/>
                      <a:gd name="connsiteY2" fmla="*/ 4099035 h 4099035"/>
                      <a:gd name="connsiteX3" fmla="*/ 0 w 4461641"/>
                      <a:gd name="connsiteY3" fmla="*/ 0 h 4099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61641" h="4099035">
                        <a:moveTo>
                          <a:pt x="0" y="0"/>
                        </a:moveTo>
                        <a:lnTo>
                          <a:pt x="1119351" y="4035973"/>
                        </a:lnTo>
                        <a:lnTo>
                          <a:pt x="4461641" y="409903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7" name="Прямая соединительная линия 6"/>
                  <p:cNvCxnSpPr>
                    <a:stCxn id="5" idx="0"/>
                  </p:cNvCxnSpPr>
                  <p:nvPr/>
                </p:nvCxnSpPr>
                <p:spPr>
                  <a:xfrm>
                    <a:off x="646386" y="2081048"/>
                    <a:ext cx="1954924" cy="41148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Прямая соединительная линия 8"/>
                  <p:cNvCxnSpPr>
                    <a:stCxn id="5" idx="1"/>
                  </p:cNvCxnSpPr>
                  <p:nvPr/>
                </p:nvCxnSpPr>
                <p:spPr>
                  <a:xfrm flipV="1">
                    <a:off x="1769693" y="4051738"/>
                    <a:ext cx="989273" cy="211185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 rot="5400000">
                    <a:off x="1631732" y="5052848"/>
                    <a:ext cx="2112579" cy="17342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1466193" y="6038194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А</a:t>
                  </a:r>
                  <a:endParaRPr lang="ru-RU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165834" y="6064469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C</a:t>
                  </a:r>
                  <a:endParaRPr lang="ru-RU" sz="2000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380592" y="6148551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K</a:t>
                  </a:r>
                  <a:endParaRPr lang="ru-RU" sz="20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769476" y="3699641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M</a:t>
                  </a:r>
                  <a:endParaRPr lang="ru-RU" sz="200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797269" y="5076497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O</a:t>
                  </a:r>
                  <a:endParaRPr lang="ru-RU" sz="2000" dirty="0"/>
                </a:p>
              </p:txBody>
            </p:sp>
          </p:grpSp>
        </p:grpSp>
        <p:sp>
          <p:nvSpPr>
            <p:cNvPr id="24" name="TextBox 23"/>
            <p:cNvSpPr txBox="1"/>
            <p:nvPr/>
          </p:nvSpPr>
          <p:spPr>
            <a:xfrm>
              <a:off x="3736426" y="4603530"/>
              <a:ext cx="378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02219" y="6117020"/>
              <a:ext cx="378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10454" y="6174827"/>
            <a:ext cx="509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3x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765738" y="4051738"/>
            <a:ext cx="3358055" cy="2175641"/>
          </a:xfrm>
          <a:custGeom>
            <a:avLst/>
            <a:gdLst>
              <a:gd name="connsiteX0" fmla="*/ 0 w 3358055"/>
              <a:gd name="connsiteY0" fmla="*/ 2096814 h 2175641"/>
              <a:gd name="connsiteX1" fmla="*/ 1008993 w 3358055"/>
              <a:gd name="connsiteY1" fmla="*/ 0 h 2175641"/>
              <a:gd name="connsiteX2" fmla="*/ 3358055 w 3358055"/>
              <a:gd name="connsiteY2" fmla="*/ 2175641 h 2175641"/>
              <a:gd name="connsiteX3" fmla="*/ 0 w 3358055"/>
              <a:gd name="connsiteY3" fmla="*/ 2096814 h 217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8055" h="2175641">
                <a:moveTo>
                  <a:pt x="0" y="2096814"/>
                </a:moveTo>
                <a:lnTo>
                  <a:pt x="1008993" y="0"/>
                </a:lnTo>
                <a:lnTo>
                  <a:pt x="3358055" y="2175641"/>
                </a:lnTo>
                <a:lnTo>
                  <a:pt x="0" y="2096814"/>
                </a:lnTo>
                <a:close/>
              </a:path>
            </a:pathLst>
          </a:custGeom>
          <a:solidFill>
            <a:schemeClr val="accent2">
              <a:lumMod val="75000"/>
              <a:alpha val="6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endCxn id="5" idx="0"/>
          </p:cNvCxnSpPr>
          <p:nvPr/>
        </p:nvCxnSpPr>
        <p:spPr>
          <a:xfrm rot="16200000" flipV="1">
            <a:off x="-449317" y="3176751"/>
            <a:ext cx="4130566" cy="19391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олилиния 28"/>
          <p:cNvSpPr/>
          <p:nvPr/>
        </p:nvSpPr>
        <p:spPr>
          <a:xfrm>
            <a:off x="685800" y="2057400"/>
            <a:ext cx="4457700" cy="4171950"/>
          </a:xfrm>
          <a:custGeom>
            <a:avLst/>
            <a:gdLst>
              <a:gd name="connsiteX0" fmla="*/ 0 w 4457700"/>
              <a:gd name="connsiteY0" fmla="*/ 0 h 4171950"/>
              <a:gd name="connsiteX1" fmla="*/ 4457700 w 4457700"/>
              <a:gd name="connsiteY1" fmla="*/ 4171950 h 4171950"/>
              <a:gd name="connsiteX2" fmla="*/ 1905000 w 4457700"/>
              <a:gd name="connsiteY2" fmla="*/ 4114800 h 4171950"/>
              <a:gd name="connsiteX3" fmla="*/ 19050 w 4457700"/>
              <a:gd name="connsiteY3" fmla="*/ 57150 h 4171950"/>
              <a:gd name="connsiteX4" fmla="*/ 0 w 4457700"/>
              <a:gd name="connsiteY4" fmla="*/ 0 h 417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7700" h="4171950">
                <a:moveTo>
                  <a:pt x="0" y="0"/>
                </a:moveTo>
                <a:lnTo>
                  <a:pt x="4457700" y="4171950"/>
                </a:lnTo>
                <a:lnTo>
                  <a:pt x="1905000" y="4114800"/>
                </a:lnTo>
                <a:lnTo>
                  <a:pt x="19050" y="571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>
            <a:stCxn id="28" idx="0"/>
          </p:cNvCxnSpPr>
          <p:nvPr/>
        </p:nvCxnSpPr>
        <p:spPr>
          <a:xfrm flipV="1">
            <a:off x="1765738" y="4057650"/>
            <a:ext cx="958412" cy="209090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94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0110" y="1770993"/>
            <a:ext cx="4924097" cy="4777668"/>
            <a:chOff x="620110" y="1770993"/>
            <a:chExt cx="4924097" cy="4777668"/>
          </a:xfrm>
        </p:grpSpPr>
        <p:sp>
          <p:nvSpPr>
            <p:cNvPr id="3" name="TextBox 2"/>
            <p:cNvSpPr txBox="1"/>
            <p:nvPr/>
          </p:nvSpPr>
          <p:spPr>
            <a:xfrm>
              <a:off x="1723695" y="2701158"/>
              <a:ext cx="378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Группа 22"/>
            <p:cNvGrpSpPr/>
            <p:nvPr/>
          </p:nvGrpSpPr>
          <p:grpSpPr>
            <a:xfrm>
              <a:off x="620110" y="1770993"/>
              <a:ext cx="4924097" cy="4777668"/>
              <a:chOff x="620110" y="1770993"/>
              <a:chExt cx="4924097" cy="477766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620110" y="1770993"/>
                <a:ext cx="3783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B</a:t>
                </a:r>
                <a:endParaRPr lang="ru-RU" sz="2000" dirty="0"/>
              </a:p>
            </p:txBody>
          </p:sp>
          <p:grpSp>
            <p:nvGrpSpPr>
              <p:cNvPr id="8" name="Группа 21"/>
              <p:cNvGrpSpPr/>
              <p:nvPr/>
            </p:nvGrpSpPr>
            <p:grpSpPr>
              <a:xfrm>
                <a:off x="646386" y="2081048"/>
                <a:ext cx="4897821" cy="4467613"/>
                <a:chOff x="646386" y="2081048"/>
                <a:chExt cx="4897821" cy="4467613"/>
              </a:xfrm>
            </p:grpSpPr>
            <p:grpSp>
              <p:nvGrpSpPr>
                <p:cNvPr id="9" name="Группа 13"/>
                <p:cNvGrpSpPr/>
                <p:nvPr/>
              </p:nvGrpSpPr>
              <p:grpSpPr>
                <a:xfrm>
                  <a:off x="646386" y="2081048"/>
                  <a:ext cx="4477407" cy="4146331"/>
                  <a:chOff x="646386" y="2081048"/>
                  <a:chExt cx="4477407" cy="4146331"/>
                </a:xfrm>
              </p:grpSpPr>
              <p:sp>
                <p:nvSpPr>
                  <p:cNvPr id="15" name="Полилиния 14"/>
                  <p:cNvSpPr/>
                  <p:nvPr/>
                </p:nvSpPr>
                <p:spPr>
                  <a:xfrm>
                    <a:off x="646386" y="2081048"/>
                    <a:ext cx="4477407" cy="4146331"/>
                  </a:xfrm>
                  <a:custGeom>
                    <a:avLst/>
                    <a:gdLst>
                      <a:gd name="connsiteX0" fmla="*/ 0 w 4461641"/>
                      <a:gd name="connsiteY0" fmla="*/ 0 h 4099035"/>
                      <a:gd name="connsiteX1" fmla="*/ 1119351 w 4461641"/>
                      <a:gd name="connsiteY1" fmla="*/ 4035973 h 4099035"/>
                      <a:gd name="connsiteX2" fmla="*/ 4461641 w 4461641"/>
                      <a:gd name="connsiteY2" fmla="*/ 4099035 h 4099035"/>
                      <a:gd name="connsiteX3" fmla="*/ 0 w 4461641"/>
                      <a:gd name="connsiteY3" fmla="*/ 0 h 4099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61641" h="4099035">
                        <a:moveTo>
                          <a:pt x="0" y="0"/>
                        </a:moveTo>
                        <a:lnTo>
                          <a:pt x="1119351" y="4035973"/>
                        </a:lnTo>
                        <a:lnTo>
                          <a:pt x="4461641" y="409903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6" name="Прямая соединительная линия 15"/>
                  <p:cNvCxnSpPr>
                    <a:stCxn id="15" idx="0"/>
                  </p:cNvCxnSpPr>
                  <p:nvPr/>
                </p:nvCxnSpPr>
                <p:spPr>
                  <a:xfrm>
                    <a:off x="646386" y="2081048"/>
                    <a:ext cx="1954924" cy="41148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8"/>
                  <p:cNvCxnSpPr>
                    <a:stCxn id="15" idx="1"/>
                  </p:cNvCxnSpPr>
                  <p:nvPr/>
                </p:nvCxnSpPr>
                <p:spPr>
                  <a:xfrm flipV="1">
                    <a:off x="1769693" y="4051738"/>
                    <a:ext cx="989273" cy="211185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1631732" y="5052848"/>
                    <a:ext cx="2112579" cy="17342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TextBox 9"/>
                <p:cNvSpPr txBox="1"/>
                <p:nvPr/>
              </p:nvSpPr>
              <p:spPr>
                <a:xfrm>
                  <a:off x="1466193" y="6038194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/>
                    <a:t>А</a:t>
                  </a:r>
                  <a:endParaRPr lang="ru-RU" sz="2000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165834" y="6064469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C</a:t>
                  </a:r>
                  <a:endParaRPr lang="ru-RU" sz="20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380592" y="6148551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K</a:t>
                  </a:r>
                  <a:endParaRPr lang="ru-RU" sz="20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769476" y="3699641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M</a:t>
                  </a:r>
                  <a:endParaRPr lang="ru-RU" sz="20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797269" y="5076497"/>
                  <a:ext cx="3783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O</a:t>
                  </a:r>
                  <a:endParaRPr lang="ru-RU" sz="2000" dirty="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3736426" y="4603530"/>
              <a:ext cx="378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02219" y="6117020"/>
              <a:ext cx="3783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олилиния 19"/>
          <p:cNvSpPr/>
          <p:nvPr/>
        </p:nvSpPr>
        <p:spPr>
          <a:xfrm>
            <a:off x="630621" y="2096814"/>
            <a:ext cx="4508938" cy="4146331"/>
          </a:xfrm>
          <a:custGeom>
            <a:avLst/>
            <a:gdLst>
              <a:gd name="connsiteX0" fmla="*/ 0 w 4508938"/>
              <a:gd name="connsiteY0" fmla="*/ 0 h 4146331"/>
              <a:gd name="connsiteX1" fmla="*/ 1970689 w 4508938"/>
              <a:gd name="connsiteY1" fmla="*/ 4083269 h 4146331"/>
              <a:gd name="connsiteX2" fmla="*/ 4508938 w 4508938"/>
              <a:gd name="connsiteY2" fmla="*/ 4146331 h 4146331"/>
              <a:gd name="connsiteX3" fmla="*/ 0 w 4508938"/>
              <a:gd name="connsiteY3" fmla="*/ 0 h 41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8938" h="4146331">
                <a:moveTo>
                  <a:pt x="0" y="0"/>
                </a:moveTo>
                <a:lnTo>
                  <a:pt x="1970689" y="4083269"/>
                </a:lnTo>
                <a:lnTo>
                  <a:pt x="4508938" y="41463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1221829" y="4595649"/>
            <a:ext cx="2096814" cy="9774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263" y="504497"/>
            <a:ext cx="11256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Задача №3. В треугольнике АВС на сторонах АВ и АС взяты точки М и </a:t>
            </a:r>
            <a:r>
              <a:rPr lang="en-US" sz="2400" dirty="0" smtClean="0"/>
              <a:t>N</a:t>
            </a:r>
            <a:r>
              <a:rPr lang="ru-RU" sz="2400" dirty="0" smtClean="0"/>
              <a:t> соответственно так, что АМ : МВ = 3 : 2 и </a:t>
            </a:r>
            <a:r>
              <a:rPr lang="en-US" sz="2400" dirty="0" smtClean="0"/>
              <a:t>AN : NC</a:t>
            </a:r>
            <a:r>
              <a:rPr lang="ru-RU" sz="2400" dirty="0" smtClean="0"/>
              <a:t> = 4 : 5. В каком отношении прямая, проходящая через точку М параллельно ВС, делит отрезок </a:t>
            </a:r>
            <a:r>
              <a:rPr lang="en-US" sz="2400" dirty="0" smtClean="0"/>
              <a:t>BN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483475" y="2270234"/>
            <a:ext cx="4577255" cy="3863269"/>
            <a:chOff x="483475" y="2270234"/>
            <a:chExt cx="4577255" cy="386326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483475" y="2270234"/>
              <a:ext cx="4577255" cy="3863269"/>
              <a:chOff x="1145628" y="2380593"/>
              <a:chExt cx="4577255" cy="3863269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1466193" y="2680138"/>
                <a:ext cx="3862552" cy="3216165"/>
                <a:chOff x="1466193" y="2680138"/>
                <a:chExt cx="3862552" cy="3216165"/>
              </a:xfrm>
            </p:grpSpPr>
            <p:sp>
              <p:nvSpPr>
                <p:cNvPr id="4" name="Полилиния 3"/>
                <p:cNvSpPr/>
                <p:nvPr/>
              </p:nvSpPr>
              <p:spPr>
                <a:xfrm>
                  <a:off x="1466193" y="2680138"/>
                  <a:ext cx="3862552" cy="3216165"/>
                </a:xfrm>
                <a:custGeom>
                  <a:avLst/>
                  <a:gdLst>
                    <a:gd name="connsiteX0" fmla="*/ 0 w 3862552"/>
                    <a:gd name="connsiteY0" fmla="*/ 3216165 h 3216165"/>
                    <a:gd name="connsiteX1" fmla="*/ 3862552 w 3862552"/>
                    <a:gd name="connsiteY1" fmla="*/ 0 h 3216165"/>
                    <a:gd name="connsiteX2" fmla="*/ 3531476 w 3862552"/>
                    <a:gd name="connsiteY2" fmla="*/ 3058510 h 3216165"/>
                    <a:gd name="connsiteX3" fmla="*/ 0 w 3862552"/>
                    <a:gd name="connsiteY3" fmla="*/ 3216165 h 32161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62552" h="3216165">
                      <a:moveTo>
                        <a:pt x="0" y="3216165"/>
                      </a:moveTo>
                      <a:lnTo>
                        <a:pt x="3862552" y="0"/>
                      </a:lnTo>
                      <a:lnTo>
                        <a:pt x="3531476" y="3058510"/>
                      </a:lnTo>
                      <a:lnTo>
                        <a:pt x="0" y="3216165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rot="5400000">
                  <a:off x="2861442" y="4737538"/>
                  <a:ext cx="1939158" cy="18918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>
                  <a:stCxn id="4" idx="1"/>
                </p:cNvCxnSpPr>
                <p:nvPr/>
              </p:nvCxnSpPr>
              <p:spPr>
                <a:xfrm flipH="1">
                  <a:off x="3042745" y="2680138"/>
                  <a:ext cx="2286000" cy="316886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5312980" y="2380593"/>
                <a:ext cx="4099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B</a:t>
                </a:r>
                <a:endParaRPr lang="ru-RU" sz="2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557752" y="3494690"/>
                <a:ext cx="4099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M</a:t>
                </a:r>
                <a:endParaRPr lang="ru-RU" sz="2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45628" y="5843752"/>
                <a:ext cx="4099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:endParaRPr lang="ru-RU" sz="2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15104" y="4640318"/>
                <a:ext cx="4099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P</a:t>
                </a:r>
                <a:endParaRPr lang="ru-RU" sz="2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997669" y="5533697"/>
                <a:ext cx="4099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C</a:t>
                </a:r>
                <a:endParaRPr lang="ru-RU" sz="2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526221" y="5749159"/>
                <a:ext cx="4099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K</a:t>
                </a:r>
                <a:endParaRPr lang="ru-RU" sz="2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853559" y="5770180"/>
                <a:ext cx="4099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N</a:t>
                </a:r>
                <a:endParaRPr lang="ru-RU" sz="20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3452648" y="2806263"/>
              <a:ext cx="5517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2x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71296" y="4377560"/>
              <a:ext cx="5517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3x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Полилиния 22"/>
          <p:cNvSpPr/>
          <p:nvPr/>
        </p:nvSpPr>
        <p:spPr>
          <a:xfrm>
            <a:off x="788276" y="2569780"/>
            <a:ext cx="3894083" cy="3231931"/>
          </a:xfrm>
          <a:custGeom>
            <a:avLst/>
            <a:gdLst>
              <a:gd name="connsiteX0" fmla="*/ 0 w 3894083"/>
              <a:gd name="connsiteY0" fmla="*/ 3231931 h 3231931"/>
              <a:gd name="connsiteX1" fmla="*/ 3894083 w 3894083"/>
              <a:gd name="connsiteY1" fmla="*/ 0 h 3231931"/>
              <a:gd name="connsiteX2" fmla="*/ 1592318 w 3894083"/>
              <a:gd name="connsiteY2" fmla="*/ 3153103 h 3231931"/>
              <a:gd name="connsiteX3" fmla="*/ 0 w 3894083"/>
              <a:gd name="connsiteY3" fmla="*/ 3231931 h 323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4083" h="3231931">
                <a:moveTo>
                  <a:pt x="0" y="3231931"/>
                </a:moveTo>
                <a:lnTo>
                  <a:pt x="3894083" y="0"/>
                </a:lnTo>
                <a:lnTo>
                  <a:pt x="1592318" y="3153103"/>
                </a:lnTo>
                <a:lnTo>
                  <a:pt x="0" y="3231931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endCxn id="16" idx="0"/>
          </p:cNvCxnSpPr>
          <p:nvPr/>
        </p:nvCxnSpPr>
        <p:spPr>
          <a:xfrm rot="5400000">
            <a:off x="2199290" y="4606159"/>
            <a:ext cx="1902372" cy="1629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1774</Words>
  <Application>Microsoft Office PowerPoint</Application>
  <PresentationFormat>Широкоэкранный</PresentationFormat>
  <Paragraphs>227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Тема Office</vt:lpstr>
      <vt:lpstr>Формула</vt:lpstr>
      <vt:lpstr>Теорема Менелая  и теорема Чевы  при решении геометрических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Менелая  и теорема Чевы при решении геометрических задач</dc:title>
  <dc:creator>Пользователь</dc:creator>
  <cp:lastModifiedBy>Пользователь</cp:lastModifiedBy>
  <cp:revision>533</cp:revision>
  <dcterms:created xsi:type="dcterms:W3CDTF">2020-09-11T06:50:42Z</dcterms:created>
  <dcterms:modified xsi:type="dcterms:W3CDTF">2021-02-08T08:44:28Z</dcterms:modified>
</cp:coreProperties>
</file>