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0" r:id="rId6"/>
    <p:sldId id="261" r:id="rId7"/>
    <p:sldId id="264" r:id="rId8"/>
    <p:sldId id="270" r:id="rId9"/>
    <p:sldId id="259" r:id="rId10"/>
    <p:sldId id="265" r:id="rId11"/>
    <p:sldId id="266" r:id="rId12"/>
    <p:sldId id="262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9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0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0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2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28AC-7080-4366-8DA9-A186D7B4BED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6C76-EF95-443D-94AE-11E6797F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023872"/>
            <a:ext cx="11216639" cy="2231136"/>
          </a:xfrm>
        </p:spPr>
      </p:pic>
    </p:spTree>
    <p:extLst>
      <p:ext uri="{BB962C8B-B14F-4D97-AF65-F5344CB8AC3E}">
        <p14:creationId xmlns:p14="http://schemas.microsoft.com/office/powerpoint/2010/main" val="322598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Методические приемы решения проблемных ситуаций: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80160"/>
            <a:ext cx="10988040" cy="5181600"/>
          </a:xfrm>
        </p:spPr>
        <p:txBody>
          <a:bodyPr>
            <a:normAutofit fontScale="62500" lnSpcReduction="20000"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-Подведение учащихся к противоречию и способу его разрешения;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-Изложение различных точек зрения на один и тот же вопрос;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-Знакомство учащихся с неоднозначным способом решения;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-Предложение рассмотреть задачу с различных позиций;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-Сопоставление фактов;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-Постановка конкретных вопросов;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-Определение и постановка проблемных теоретических и практических заданий.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проблемного обучения отличается от любого другого тем, что протекает по особым этапам: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проблемной ситуации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высказывание предположений в ответ на проблемный вопрос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постановка учебной проблемы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выбор способа ее решения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решение проблемы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проверка правильности решения.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5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Способы решения проблемно- развивающего обучения на уроках информатики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Большой интерес вызывает у учащихся поиск информации по заданной теме в Интернете, когда преподаватель создает проблемную ситуацию, например при изучении темы «Виды памяти компьютера»: найдите разницу между внутренней и внешней памятью. Такие индивидуальные задания выполняют с удовольствием и все учащиеся находят определения, читают и хорошо усваивают тему.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Очень эффективно “срабатывает” преднамеренное создание проблемной ситуации в названии темы урока. Называется не просто тема урока, а задается вопрос или задание.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8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219"/>
            <a:ext cx="10515600" cy="60337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Рассмотрим на примере урока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578966"/>
              </p:ext>
            </p:extLst>
          </p:nvPr>
        </p:nvGraphicFramePr>
        <p:xfrm>
          <a:off x="312928" y="829394"/>
          <a:ext cx="7904480" cy="579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14"/>
                <a:gridCol w="6140466"/>
              </a:tblGrid>
              <a:tr h="188875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Файлы, папки, ярлыки. Создание и переименование папок, ярлыков. Иерархия папок. Устройство папок. Копирование и перемещение объектов..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632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 изучения и первичного закрепления новых знаний</a:t>
                      </a:r>
                      <a:endParaRPr lang="ru-RU" dirty="0"/>
                    </a:p>
                  </a:txBody>
                  <a:tcPr/>
                </a:tc>
              </a:tr>
              <a:tr h="47874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Комбинированный</a:t>
                      </a:r>
                      <a:endParaRPr lang="ru-RU" dirty="0"/>
                    </a:p>
                  </a:txBody>
                  <a:tcPr/>
                </a:tc>
              </a:tr>
              <a:tr h="25970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Ввести понятия файла, папки, ярлыка. Отработать навыки создания и переименования файлов, папок, ярлыков. Научить копировать и перемещать их. Развить умения применять полученные знания на практике, а также развить логическое мышление. Воспитать положительное отношения к знаниям.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61" y="2843213"/>
            <a:ext cx="2886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2947" y="2612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ходе урока можно использовать следующие вопросы: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13512"/>
              </p:ext>
            </p:extLst>
          </p:nvPr>
        </p:nvGraphicFramePr>
        <p:xfrm>
          <a:off x="292608" y="862487"/>
          <a:ext cx="11650221" cy="4050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0259"/>
                <a:gridCol w="6109962"/>
              </a:tblGrid>
              <a:tr h="386582">
                <a:tc>
                  <a:txBody>
                    <a:bodyPr/>
                    <a:lstStyle/>
                    <a:p>
                      <a:pPr indent="306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6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Проблемный вопрос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9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Назовите основные устройства компьютера.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Мышь является основным устройством компьютера?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66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действия можно выполнять над папками?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действия можно выполнять над папками, но нельзя над файлами (или наоборот)?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9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Что такое информационная модель?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Можно ли эту модель назвать информационной?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9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заархивировать файл? (</a:t>
                      </a:r>
                      <a:r>
                        <a:rPr lang="en-US" sz="1800" dirty="0">
                          <a:effectLst/>
                        </a:rPr>
                        <a:t>ZIP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RAR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Сравните способы архивации и в чем их отличие?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3850" y="5217899"/>
            <a:ext cx="9609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основная особенность состоит в том, что они вызывают у учащегося состояние осознаваемого им противоречия между знанием и незнанием, выходом из которого может стать только поиск ответа на вопрос. Это состояние и есть проблемная ситуация.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18" y="5093594"/>
            <a:ext cx="852970" cy="14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8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28" y="1618361"/>
            <a:ext cx="10515600" cy="13442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Умение решать проблемы является важнейшей ключевой компетенцией, необходимой человеку в любой сфере его деятельности и повседневной жизни.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06" y="354711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внимание, люблю, целую, Леша!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25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376" y="497924"/>
            <a:ext cx="11545824" cy="3481809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Проблемное обучение как метод творческого, продуктивного усвоения знаний используется в мировой педагогике с давних времён. Большой вклад в развитие принципов проблемного обучения внесли отечественные педагоги и психологи Матюшкин А.М., Рубинштейн С.Л., </a:t>
            </a:r>
            <a:r>
              <a:rPr lang="ru-RU" sz="3200" b="1" dirty="0" err="1" smtClean="0"/>
              <a:t>Махмутов</a:t>
            </a:r>
            <a:r>
              <a:rPr lang="ru-RU" sz="3200" b="1" dirty="0" smtClean="0"/>
              <a:t> М.И., Кудрявцев Т.В., </a:t>
            </a:r>
            <a:r>
              <a:rPr lang="ru-RU" sz="3200" b="1" dirty="0" err="1" smtClean="0"/>
              <a:t>Лернер</a:t>
            </a:r>
            <a:r>
              <a:rPr lang="ru-RU" sz="3200" b="1" dirty="0" smtClean="0"/>
              <a:t> И.Я. и другие. 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1" y="3477768"/>
            <a:ext cx="2578609" cy="30687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63" y="3477768"/>
            <a:ext cx="1961994" cy="3203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22" y="3443477"/>
            <a:ext cx="2116044" cy="32375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96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422460"/>
            <a:ext cx="10515600" cy="60227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обучение — это такая организация учебных занятий, которая предполагает создание под руководством преподавателя проблемных ситуаций и активную самостоятельную деятельность учащихся по их разрешению, в результате чего и происходит творческое овладение профессиональными знаниями, навыками и умениями и развитие мыслительных способностей (Г.К.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Селевко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1998).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96" y="2851023"/>
            <a:ext cx="3997452" cy="36932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001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6992" y="548347"/>
            <a:ext cx="11510265" cy="595479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82" tIns="0" rIns="0" bIns="1364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работ ряда авторов позволил выделить следующие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проблемного обучения: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соответствия дидактического процесса и дидактической системы закономерностям учения;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научности обучения;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единства образовательной, воспитательной и развивающей функций обучения;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сознательности;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прочности запоминания;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доступности и посильности;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активности.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00" y="3525742"/>
            <a:ext cx="2646236" cy="31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0407" y="158496"/>
            <a:ext cx="11524601" cy="693967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82" tIns="0" rIns="0" bIns="1364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отмечают ряд исследователей, ключевым понятием проблемного обучения является проблемная ситуация, которой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способствуют следующие противоречия: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Противоречие между знанием и незнанием. Возникает за счёт того, что человеку не хватает имеющихся знаний или известных способов действий для осмысления чего-либо или совершения необходимых действий;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Противоречие между имеющимися у человека знаниями и новыми требованиями. Возникает, когда человек не может объяснить новые факты, научные знания, знания более высокого уровня при помощи имеющиеся у него старых, бытовых знаний, знаний более низкого уровня;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Противоречие между теоретически возможным путём решения и практической неосуществимостью выбранного способа решения;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Противоречие между практически достигнутым результатом выполнения учебного задания и отсутствием у учащихся знаний для его теоретического обоснования.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9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3035" y="278968"/>
            <a:ext cx="10973208" cy="6785789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82" tIns="0" rIns="0" bIns="1364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и обобщения ряда работ по теории проблемного обучения выделим следующие основные характеристики проблемных ситуаций: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Жизненность.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Все предлагаемые проблемные ситуации должны быть заимствованы из жизни или максимально к ней приближены (примеры из повседневной или профессиональной деятельности человека). Чем более естественную форму принимает ситуация, тем больше возможностей активизировать учащихся к участию в её решении.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Трудность.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Проблемная ситуация не должна быть слишком легко решаемой, а достаточно трудной. Для решения проблемы учащиеся должны использовать уже имеющейся у них опыт.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Неопределённость.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Ощущение неопределённости является основанием для формулирования гипотез, предварительного продумывания, обсуждения, выбора путей решения проблемы. Новые мысли при этом являются результатом практического действия или абстрактного мышления учащихся.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Результативность.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Результат разрешения проблемной ситуации или задачи должен иметь законченный вид. Например, результат может быть представлен в виде программы, текста, презентации, электронного письма.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Динамичность.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Заключается в естественном переходе от одной ситуации к другой, в вызывании посредством данной ситуации новых ситуаций, позволяющих всесторонне осветить изучаемый вопрос.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1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947" y="385591"/>
            <a:ext cx="10515600" cy="81524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способы организации процесса проблемного обучения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86" y="4315968"/>
            <a:ext cx="3277362" cy="23835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24" y="1085088"/>
            <a:ext cx="8943640" cy="5091875"/>
          </a:xfrm>
        </p:spPr>
        <p:txBody>
          <a:bodyPr>
            <a:noAutofit/>
          </a:bodyPr>
          <a:lstStyle/>
          <a:p>
            <a:r>
              <a:rPr lang="ru-RU" sz="1800" b="1" dirty="0"/>
              <a:t>Исходя из предложенных методов, учёным М.И. </a:t>
            </a:r>
            <a:r>
              <a:rPr lang="ru-RU" sz="1800" b="1" dirty="0" err="1"/>
              <a:t>Махмутовым</a:t>
            </a:r>
            <a:r>
              <a:rPr lang="ru-RU" sz="1800" b="1" dirty="0"/>
              <a:t>, разработаны 10 дидактических способов организации процесса проблемного обучения:</a:t>
            </a:r>
          </a:p>
          <a:p>
            <a:r>
              <a:rPr lang="ru-RU" sz="1800" b="1" dirty="0"/>
              <a:t>1. Побуждение учащихся к теоретическому объяснению явлений, фактов, внешнего несоответствия между ними. Это вызывает поисковую деятельность учеников и приводит к активному усвоению новых знаний. </a:t>
            </a:r>
          </a:p>
          <a:p>
            <a:r>
              <a:rPr lang="ru-RU" sz="1800" b="1" dirty="0"/>
              <a:t>2. Использование учебных и жизненных ситуаций, возникающих при выполнении учащимися практических заданий в колледже, дома или на производстве, в ходе наблюдений за природой. Проблемные ситуации в этом случае возникают при попытке учащихся самостоятельно достигнуть поставленной перед ними практической цели</a:t>
            </a:r>
          </a:p>
          <a:p>
            <a:r>
              <a:rPr lang="ru-RU" sz="1800" b="1" dirty="0"/>
              <a:t>3. Постановка учебных практических заданий на объяснение явления или поиск путей его практического применения. Примером может служить любая исследовательская работа учащихся на </a:t>
            </a:r>
            <a:r>
              <a:rPr lang="ru-RU" sz="1800" b="1" dirty="0" err="1"/>
              <a:t>учебно</a:t>
            </a:r>
            <a:r>
              <a:rPr lang="ru-RU" sz="1800" b="1" dirty="0"/>
              <a:t> - опытном участке, в мастерской, лаборатории и т.д. </a:t>
            </a:r>
          </a:p>
          <a:p>
            <a:r>
              <a:rPr lang="ru-RU" sz="1800" b="1" dirty="0"/>
              <a:t>4. Побуждение учащихся к анализу фактов и явлений действительности, порождающему противоречия между житейскими представлениями и научными понятиями об этих фактах. </a:t>
            </a:r>
          </a:p>
          <a:p>
            <a:r>
              <a:rPr lang="ru-RU" sz="1800" b="1" dirty="0"/>
              <a:t>5. Выдвижение предположений (гипотез), формулировка выводов и их опытная проверка. </a:t>
            </a:r>
          </a:p>
        </p:txBody>
      </p:sp>
    </p:spTree>
    <p:extLst>
      <p:ext uri="{BB962C8B-B14F-4D97-AF65-F5344CB8AC3E}">
        <p14:creationId xmlns:p14="http://schemas.microsoft.com/office/powerpoint/2010/main" val="339081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08" y="862457"/>
            <a:ext cx="8817864" cy="4351338"/>
          </a:xfrm>
        </p:spPr>
        <p:txBody>
          <a:bodyPr>
            <a:normAutofit lnSpcReduction="10000"/>
          </a:bodyPr>
          <a:lstStyle/>
          <a:p>
            <a:r>
              <a:rPr lang="ru-RU" sz="2100" b="1" dirty="0" smtClean="0"/>
              <a:t>6. Побуждение учащихся к сравнению, сопоставлению и противопоставлению фактов, явлений, правил, действий, в результате которых возникает проблемная ситуация. </a:t>
            </a:r>
          </a:p>
          <a:p>
            <a:r>
              <a:rPr lang="ru-RU" sz="2100" b="1" dirty="0" smtClean="0"/>
              <a:t>7. Побуждение учащихся к предварительному обобщению новых фактов. В этом случае возникает проблемная ситуация, так как сравнение выявляет свойства новых фактов, необъяснимые их признаки. </a:t>
            </a:r>
          </a:p>
          <a:p>
            <a:r>
              <a:rPr lang="ru-RU" sz="2100" b="1" dirty="0" smtClean="0"/>
              <a:t>8. Ознакомление учащихся с фактами, носящими как будто бы необъяснимый характер и приведшими в истории науки к постановке научной проблемы. Обычно эти факты и явления как бы противоречат сложившимся у учеников представлениям и понятиям, что объясняется неполнотой, недостаточностью их прежних знаний. </a:t>
            </a:r>
          </a:p>
          <a:p>
            <a:r>
              <a:rPr lang="ru-RU" sz="2100" b="1" dirty="0" smtClean="0"/>
              <a:t>9. Организация </a:t>
            </a:r>
            <a:r>
              <a:rPr lang="ru-RU" sz="2100" b="1" dirty="0" err="1" smtClean="0"/>
              <a:t>межпредметных</a:t>
            </a:r>
            <a:r>
              <a:rPr lang="ru-RU" sz="2100" b="1" dirty="0" smtClean="0"/>
              <a:t> связей. </a:t>
            </a:r>
          </a:p>
          <a:p>
            <a:r>
              <a:rPr lang="ru-RU" sz="2100" b="1" dirty="0" smtClean="0"/>
              <a:t>10. Варьированные задачи, </a:t>
            </a:r>
            <a:r>
              <a:rPr lang="ru-RU" sz="2100" b="1" dirty="0" err="1" smtClean="0"/>
              <a:t>переформулировка</a:t>
            </a:r>
            <a:r>
              <a:rPr lang="ru-RU" sz="2100" b="1" dirty="0" smtClean="0"/>
              <a:t> вопроса.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72" y="3038126"/>
            <a:ext cx="27241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0940" y="339844"/>
            <a:ext cx="9330369" cy="623179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82" tIns="0" rIns="0" bIns="1364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Реализация проблемного обучения в информатике, позволяет выделить  следующие преимущества: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Достижение высокого уровня умственного развития учащихся, а не только приобретение учащимися суммы знаний, практических умений и навыков в области информационных технологий;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у учащихся способности к самостоятельному добыванию знаний путём собственной учебно-информационной и творческой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применения учащимися практических знаний, умений и навыков при изучении других предметов и в повседневной жизни;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интереса к учебной, информационной и учебно-информационной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прочных результатов обучения.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16" y="4332915"/>
            <a:ext cx="2784348" cy="23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5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1016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Дидактические способы организации процесса проблемного обучения </vt:lpstr>
      <vt:lpstr>Презентация PowerPoint</vt:lpstr>
      <vt:lpstr>Презентация PowerPoint</vt:lpstr>
      <vt:lpstr>Методические приемы решения проблемных ситуаций: </vt:lpstr>
      <vt:lpstr>Способы решения проблемно- развивающего обучения на уроках информатики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11</cp:revision>
  <dcterms:created xsi:type="dcterms:W3CDTF">2015-08-18T07:55:33Z</dcterms:created>
  <dcterms:modified xsi:type="dcterms:W3CDTF">2015-08-18T09:19:44Z</dcterms:modified>
</cp:coreProperties>
</file>