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</p:sldMasterIdLst>
  <p:sldIdLst>
    <p:sldId id="268" r:id="rId2"/>
    <p:sldId id="261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CE482DC-2269-4F26-9D2A-7E44B1A4CD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606" y="1772816"/>
            <a:ext cx="11050556" cy="2034929"/>
          </a:xfrm>
          <a:prstGeom prst="roundRect">
            <a:avLst>
              <a:gd name="adj" fmla="val 1079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инновационная 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</a:t>
            </a: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туризм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 2016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ЗА 2017 ГОД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53420" y="498277"/>
            <a:ext cx="8769391" cy="887254"/>
          </a:xfrm>
          <a:prstGeom prst="roundRect">
            <a:avLst>
              <a:gd name="adj" fmla="val 11053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</a:t>
            </a:r>
            <a:b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b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внешкольной работы»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Г.Сочи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33145" y="4509121"/>
            <a:ext cx="5409017" cy="13280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МБУ ДО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ЦВР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Папантонио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Константиновна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\\192.168.1.2\сетевая\IT Alexandr IT\documents\ЛОГОТИП ЦВР\logo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2230" y="4062550"/>
            <a:ext cx="3557245" cy="2625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0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64008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Итоги отчетного периода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9550" y="1047750"/>
            <a:ext cx="7162800" cy="5600700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/>
              <a:t>1.	Определены основные тематические направления и содержание инновационного проекта «Образовательный туризм», в соответствии с концепцией </a:t>
            </a:r>
            <a:r>
              <a:rPr lang="ru-RU" sz="3800" dirty="0" err="1" smtClean="0"/>
              <a:t>метапредметного</a:t>
            </a:r>
            <a:r>
              <a:rPr lang="ru-RU" sz="3800" dirty="0" smtClean="0"/>
              <a:t> подхода к обучению.</a:t>
            </a:r>
          </a:p>
          <a:p>
            <a:r>
              <a:rPr lang="ru-RU" sz="3800" dirty="0" smtClean="0"/>
              <a:t>2.	Разработаны необходимые для создания образовательных туристических продуктов методические материалы.</a:t>
            </a:r>
          </a:p>
          <a:p>
            <a:r>
              <a:rPr lang="ru-RU" sz="3800" dirty="0" smtClean="0"/>
              <a:t>3.	Организована система внеурочной деятельности для учащихся начальной и средней школы в рамках реализации инновационного проекта «Образовательный туризм».</a:t>
            </a:r>
          </a:p>
          <a:p>
            <a:r>
              <a:rPr lang="ru-RU" sz="3800" dirty="0" smtClean="0"/>
              <a:t>4.	Разработано и подготовлено к изданию учебно-методическое пособие для старшеклассников - слушателей курсов экскурсоводов.</a:t>
            </a:r>
          </a:p>
          <a:p>
            <a:r>
              <a:rPr lang="ru-RU" sz="3800" dirty="0" smtClean="0"/>
              <a:t>5.	Осуществлена оценка эффективности внедрения компонентов образовательного туризма в освоении школьных курсов истории, </a:t>
            </a:r>
            <a:r>
              <a:rPr lang="ru-RU" sz="3800" dirty="0" err="1" smtClean="0"/>
              <a:t>кубановедения</a:t>
            </a:r>
            <a:r>
              <a:rPr lang="ru-RU" sz="3800" dirty="0" smtClean="0"/>
              <a:t>, окружающего мира, географии и биологии.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24" y="2251904"/>
            <a:ext cx="4273550" cy="241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142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5878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Инновационность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" y="1188719"/>
            <a:ext cx="6146800" cy="489140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Разработанная и лежащая в основе проекта организационно–содержательная модель интеграции общего и дополнительного образования базируется на авторских разработках, созданных по материалам исследований истории, культуры, природных и национальных особенностей города Сочи.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1230312"/>
            <a:ext cx="443230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010025"/>
            <a:ext cx="443230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964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5225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Измерение и оценка качества инновации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240971"/>
            <a:ext cx="11582400" cy="483915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 целью измерения и оценки качества инновационного процесса в рамках проекта было проведено тестирование, в котором приняли учащиеся начальной и средней ступеней обучения.  В диагностическом модуле использовались следующие измерительные </a:t>
            </a:r>
            <a:r>
              <a:rPr lang="ru-RU" dirty="0" err="1" smtClean="0"/>
              <a:t>материлы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 Тест «Быстрота мышления», определяющий темп выполнения ориентировочных и </a:t>
            </a:r>
            <a:r>
              <a:rPr lang="ru-RU" dirty="0" err="1" smtClean="0"/>
              <a:t>операциональных</a:t>
            </a:r>
            <a:r>
              <a:rPr lang="ru-RU" dirty="0" smtClean="0"/>
              <a:t> компонентов мышления.</a:t>
            </a:r>
          </a:p>
          <a:p>
            <a:r>
              <a:rPr lang="ru-RU" dirty="0" smtClean="0"/>
              <a:t>2. Тест «Размышляем о жизненном опыте» по методу Н.Е. </a:t>
            </a:r>
            <a:r>
              <a:rPr lang="ru-RU" dirty="0" err="1" smtClean="0"/>
              <a:t>Щурковой</a:t>
            </a:r>
            <a:r>
              <a:rPr lang="ru-RU" dirty="0" smtClean="0"/>
              <a:t>, выявляющий уровень нравственной воспитанности учащихся. </a:t>
            </a:r>
          </a:p>
          <a:p>
            <a:r>
              <a:rPr lang="ru-RU" dirty="0" smtClean="0"/>
              <a:t>3.Тест «Коммуникативные склонности», определяющий коммуникативную развитости учащихся. </a:t>
            </a:r>
          </a:p>
          <a:p>
            <a:r>
              <a:rPr lang="ru-RU" dirty="0" smtClean="0"/>
              <a:t>4. Тест «Личностный рост» по методу Д.В. Григорьева, И.В. Кулешовой и П.В. Степанова, раскрывающий характер отношений учащихся к людям, природе, Родине, миру, труду, культуре, знаниям. </a:t>
            </a:r>
          </a:p>
          <a:p>
            <a:r>
              <a:rPr lang="ru-RU" dirty="0" smtClean="0"/>
              <a:t>Диагностические данные по каждому тесту обработаны, по результатам составлены заключения. Промежуточные и итоговые результаты тестирования и новый уровень индивидуальных достижений учащихся будет оценен по итогам 2017-2018 учебного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944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5617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Результативность (определенная устойчивость положительных результатов)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358537"/>
            <a:ext cx="11582400" cy="5081452"/>
          </a:xfrm>
        </p:spPr>
        <p:txBody>
          <a:bodyPr>
            <a:noAutofit/>
          </a:bodyPr>
          <a:lstStyle/>
          <a:p>
            <a:r>
              <a:rPr lang="ru-RU" sz="1600" dirty="0" smtClean="0"/>
              <a:t>Разработаны и апробируются модули, содержащие краеведческий материал по городу Сочи, интегрирующийся в урочную деятельность по предметам география, история, окружающий мир, биология, </a:t>
            </a:r>
            <a:r>
              <a:rPr lang="ru-RU" sz="1600" dirty="0" err="1" smtClean="0"/>
              <a:t>кубановедение</a:t>
            </a:r>
            <a:r>
              <a:rPr lang="ru-RU" sz="1600" dirty="0" smtClean="0"/>
              <a:t>, изобразительное искусство.</a:t>
            </a:r>
          </a:p>
          <a:p>
            <a:r>
              <a:rPr lang="ru-RU" sz="1600" dirty="0" smtClean="0"/>
              <a:t>Разработаны программы курсов для учащихся школ «Познаю мир, познаю себя» , экскурсионные маршруты с подробным описанием, методические рекомендации для педагогов.</a:t>
            </a:r>
          </a:p>
          <a:p>
            <a:r>
              <a:rPr lang="ru-RU" sz="1600" dirty="0" smtClean="0"/>
              <a:t>Подготовлены  методические материалы  с новым элементом содержания образования  орнитологического направления, разработанные на основе специфики территории Имеретинской низменности. </a:t>
            </a:r>
          </a:p>
          <a:p>
            <a:r>
              <a:rPr lang="ru-RU" sz="1600" dirty="0" smtClean="0"/>
              <a:t>Подготовлено к изданию методическое пособие для преподавателей изобразительного искусства и декоративно - прикладного творчества: «Мастер-классы по изобразительному искусству». Проведено 9 тематических  мастер - классов педагогов Центра внешкольной работы  с учащимися  общеобразовательных школ города. </a:t>
            </a:r>
          </a:p>
          <a:p>
            <a:r>
              <a:rPr lang="ru-RU" sz="1600" dirty="0" smtClean="0"/>
              <a:t>За отчетный период организовано и проведено 46 экскурсий для учащихся всех ступеней образования общеобразовательных организаций, воспитанников дошкольных образовательных учреждений, реабилитационного центра «Виктория».</a:t>
            </a:r>
          </a:p>
          <a:p>
            <a:r>
              <a:rPr lang="ru-RU" sz="1600" dirty="0" smtClean="0"/>
              <a:t>В рамках создания молодежного экскурсионного агентства «Я люблю Сочи», призванного формировать у гостей и жителей Сочи знания об истории и культуре города, природных и национальных особенностях, памятных местах и архитектуре,  с сентября 2017 года  создана </a:t>
            </a:r>
            <a:r>
              <a:rPr lang="ru-RU" sz="1600" dirty="0" err="1" smtClean="0"/>
              <a:t>пилотная</a:t>
            </a:r>
            <a:r>
              <a:rPr lang="ru-RU" sz="1600" dirty="0" smtClean="0"/>
              <a:t> группа из учащихся 9 - 10 классов в количестве 20 человек. </a:t>
            </a:r>
          </a:p>
          <a:p>
            <a:r>
              <a:rPr lang="ru-RU" sz="1600" dirty="0" smtClean="0"/>
              <a:t>Разработана и апробируется программа курса «Основы экскурсионного дела» (130 часов), рассчитанная на 1 год обучения. Лекторами для слушателей молодежного экскурсионного агентства выступают как сотрудники МБОУ ДО Центр внешкольной работы так и приглашенные высококвалифицированные кадры -  научные работники, дендрологи, экскурсоводы, менеджеры туристических фирм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48390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5747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сетевого взаимодействия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162050"/>
            <a:ext cx="5632450" cy="52577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Сетевое взаимодействие учреждений в рамках проекта строится на основе договорных  партнерских отношений, направленных на моделирование единого образовательного пространства, в соответствии с заявленной в ФГОС нового поколения практической парадигмой. </a:t>
            </a:r>
          </a:p>
          <a:p>
            <a:r>
              <a:rPr lang="ru-RU" dirty="0" smtClean="0"/>
              <a:t>Организация межведомственного сотрудничества в сфере образовательного туризма представлена как на уровне муниципального образования город Сочи, так и на уровне Краснодарского края. Успешно сформированы партнерские связи с более чем 15 государственными, муниципальными, общественными организациями, учреждениями, предприятиями.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1843087"/>
            <a:ext cx="563245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942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7632700" cy="4953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Апробация и диссеминация результатов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47649" y="1028700"/>
            <a:ext cx="7766051" cy="3276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1. Защита проекта в рамках курсовой подготовки «Эффективный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руководитель» по теме: «Организационно-содержательная модель интеграции общего и дополнительного образования на основе детско-юношеского образовательного туризма»: г. Москва, «Московский институт открытого образования» (05.07.2016).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2. Обучающий семинар «Концептуальные и содержательные аспекты деятельности педагогических работников, реализующих программы дополнительного образования детей»: г. Сочи (21.09.2016).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3. Выступление на краевом совещании «Динамика деятельности учреждений дополнительного образования Краснодарского края» в ГБОУ ИРО Краснодарского края с докладом «Организационно-содержательная модель интеграции общего и дополнительного образования на основе детско-юношеского образовательного туризма» (03.11.2016).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6751" y="654050"/>
            <a:ext cx="348615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" y="4171950"/>
            <a:ext cx="1150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4. Выступление </a:t>
            </a:r>
            <a:r>
              <a:rPr lang="ru-RU" dirty="0"/>
              <a:t>с докладом «Интеграция  общего и дополнительного образования через сетевые </a:t>
            </a:r>
            <a:r>
              <a:rPr lang="ru-RU" dirty="0" smtClean="0"/>
              <a:t>проекты в </a:t>
            </a:r>
            <a:r>
              <a:rPr lang="ru-RU" dirty="0"/>
              <a:t>рамках муниципального образовательного пространства» на совещание по вопросам развития </a:t>
            </a:r>
            <a:r>
              <a:rPr lang="ru-RU" dirty="0" smtClean="0"/>
              <a:t>системы </a:t>
            </a:r>
            <a:r>
              <a:rPr lang="ru-RU" dirty="0"/>
              <a:t>дополнительного образования: г. Крымск (21.02.2017).</a:t>
            </a:r>
          </a:p>
          <a:p>
            <a:r>
              <a:rPr lang="ru-RU" dirty="0" smtClean="0"/>
              <a:t>       5. Презентация </a:t>
            </a:r>
            <a:r>
              <a:rPr lang="ru-RU" dirty="0"/>
              <a:t>проекта «Организационно-содержательная модель интеграции общего и </a:t>
            </a:r>
            <a:r>
              <a:rPr lang="ru-RU" dirty="0" smtClean="0"/>
              <a:t>дополнительного</a:t>
            </a:r>
          </a:p>
          <a:p>
            <a:r>
              <a:rPr lang="ru-RU" dirty="0" smtClean="0"/>
              <a:t> </a:t>
            </a:r>
            <a:r>
              <a:rPr lang="ru-RU" dirty="0"/>
              <a:t>образования на основе детско-юношеского образовательного туризма»: г. Сочи (08.06.2017).</a:t>
            </a:r>
          </a:p>
          <a:p>
            <a:r>
              <a:rPr lang="ru-RU" dirty="0" smtClean="0"/>
              <a:t>       6. Семинар </a:t>
            </a:r>
            <a:r>
              <a:rPr lang="ru-RU" dirty="0"/>
              <a:t>для преподавателей и руководителей дополнительного образования </a:t>
            </a:r>
            <a:r>
              <a:rPr lang="ru-RU" dirty="0" err="1"/>
              <a:t>г.Сочи</a:t>
            </a:r>
            <a:r>
              <a:rPr lang="ru-RU" dirty="0"/>
              <a:t> и </a:t>
            </a:r>
            <a:r>
              <a:rPr lang="ru-RU" dirty="0" err="1" smtClean="0"/>
              <a:t>г.Туапсе</a:t>
            </a:r>
            <a:r>
              <a:rPr lang="ru-RU" dirty="0" smtClean="0"/>
              <a:t>  «</a:t>
            </a:r>
            <a:r>
              <a:rPr lang="ru-RU" dirty="0"/>
              <a:t>Реализация инновационного проекта в МБУ ДО ЦВР </a:t>
            </a:r>
            <a:r>
              <a:rPr lang="ru-RU" dirty="0" err="1"/>
              <a:t>г.Сочи</a:t>
            </a:r>
            <a:r>
              <a:rPr lang="ru-RU" dirty="0"/>
              <a:t> «Организационно-содержательная </a:t>
            </a:r>
            <a:r>
              <a:rPr lang="ru-RU" dirty="0" smtClean="0"/>
              <a:t>модель  </a:t>
            </a:r>
            <a:r>
              <a:rPr lang="ru-RU" dirty="0"/>
              <a:t>интеграции общего и дополнительного образования на основе детско-юношеского </a:t>
            </a:r>
            <a:r>
              <a:rPr lang="ru-RU" dirty="0" smtClean="0"/>
              <a:t>образовательного туризма</a:t>
            </a:r>
            <a:r>
              <a:rPr lang="ru-RU" dirty="0"/>
              <a:t>»: </a:t>
            </a:r>
            <a:endParaRPr lang="ru-RU" dirty="0" smtClean="0"/>
          </a:p>
          <a:p>
            <a:r>
              <a:rPr lang="ru-RU" dirty="0" smtClean="0"/>
              <a:t>г</a:t>
            </a:r>
            <a:r>
              <a:rPr lang="ru-RU" dirty="0"/>
              <a:t>. Сочи (20.09.2017).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7760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</TotalTime>
  <Words>762</Words>
  <Application>Microsoft Office PowerPoint</Application>
  <PresentationFormat>Произвольный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Итоги отчетного периода</vt:lpstr>
      <vt:lpstr>Инновационность</vt:lpstr>
      <vt:lpstr>Измерение и оценка качества инновации</vt:lpstr>
      <vt:lpstr>Результативность (определенная устойчивость положительных результатов)</vt:lpstr>
      <vt:lpstr>Организация сетевого взаимодействия</vt:lpstr>
      <vt:lpstr>Апробация и диссеминация результатов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Соответствие задачам федеральной и региональной образовательной политики</dc:title>
  <dc:creator>Виталий Кардава</dc:creator>
  <cp:lastModifiedBy>CVR77</cp:lastModifiedBy>
  <cp:revision>20</cp:revision>
  <dcterms:created xsi:type="dcterms:W3CDTF">2018-01-09T14:47:12Z</dcterms:created>
  <dcterms:modified xsi:type="dcterms:W3CDTF">2018-01-12T13:36:23Z</dcterms:modified>
</cp:coreProperties>
</file>