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91" r:id="rId3"/>
    <p:sldId id="289" r:id="rId4"/>
    <p:sldId id="256" r:id="rId5"/>
    <p:sldId id="287" r:id="rId6"/>
    <p:sldId id="288" r:id="rId7"/>
    <p:sldId id="281" r:id="rId8"/>
    <p:sldId id="282" r:id="rId9"/>
    <p:sldId id="290" r:id="rId10"/>
    <p:sldId id="277" r:id="rId11"/>
    <p:sldId id="283" r:id="rId12"/>
    <p:sldId id="278" r:id="rId13"/>
    <p:sldId id="271" r:id="rId14"/>
    <p:sldId id="285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46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73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1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4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9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9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4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980D-DA97-4BBE-9444-669E90A2674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222" y="181802"/>
            <a:ext cx="5826719" cy="1142246"/>
          </a:xfrm>
        </p:spPr>
        <p:txBody>
          <a:bodyPr/>
          <a:lstStyle/>
          <a:p>
            <a:pPr algn="ctr"/>
            <a:r>
              <a:rPr lang="ru-RU" dirty="0" smtClean="0"/>
              <a:t>Группа №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222" y="1484784"/>
            <a:ext cx="5826719" cy="109689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7200" b="1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«ВАМОС»</a:t>
            </a:r>
            <a:endParaRPr lang="ru-RU" sz="320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AutoShape 6" descr="ÐÐ°ÑÑÐ¸Ð½ÐºÐ¸ Ð¿Ð¾ Ð·Ð°Ð¿ÑÐ¾ÑÑ Ð´ÐµÑÐ¸ Ð² Ð´ÐµÐ»Ð¾Ð²ÑÑ Ð¸Ð³Ñ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36431"/>
            <a:ext cx="3326535" cy="287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645024"/>
            <a:ext cx="3024473" cy="28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86215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166"/>
            <a:ext cx="7862150" cy="6226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Классификация деловых игр Л.В. Ежовой:</a:t>
            </a:r>
          </a:p>
          <a:p>
            <a:pPr marL="0" lv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времени проведения: </a:t>
            </a:r>
          </a:p>
          <a:p>
            <a:pPr lvl="0"/>
            <a:r>
              <a:rPr lang="ru-RU" dirty="0" smtClean="0"/>
              <a:t>– без ограничения времени; </a:t>
            </a:r>
          </a:p>
          <a:p>
            <a:pPr lvl="0"/>
            <a:r>
              <a:rPr lang="ru-RU" dirty="0" smtClean="0"/>
              <a:t>– с ограничением времени; </a:t>
            </a:r>
          </a:p>
          <a:p>
            <a:pPr lvl="0"/>
            <a:r>
              <a:rPr lang="ru-RU" dirty="0" smtClean="0"/>
              <a:t>– игры, проходящие в реальное время; </a:t>
            </a:r>
          </a:p>
          <a:p>
            <a:pPr lvl="0"/>
            <a:r>
              <a:rPr lang="ru-RU" dirty="0" smtClean="0"/>
              <a:t>– игры, где время сжато. </a:t>
            </a:r>
          </a:p>
          <a:p>
            <a:pPr marL="0" lvl="0" indent="0">
              <a:buNone/>
            </a:pPr>
            <a:r>
              <a:rPr lang="ru-RU" dirty="0" smtClean="0"/>
              <a:t>2.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оценке деятельности: </a:t>
            </a:r>
          </a:p>
          <a:p>
            <a:pPr lvl="0"/>
            <a:r>
              <a:rPr lang="ru-RU" dirty="0" smtClean="0"/>
              <a:t>– балльная или иная оценка деятельности игрока или команды; </a:t>
            </a:r>
          </a:p>
          <a:p>
            <a:pPr lvl="0"/>
            <a:r>
              <a:rPr lang="ru-RU" dirty="0" smtClean="0"/>
              <a:t>– оценка того, кто как работал, отсутствует. </a:t>
            </a:r>
          </a:p>
          <a:p>
            <a:pPr marL="0" lvl="0" indent="0">
              <a:buNone/>
            </a:pPr>
            <a:r>
              <a:rPr lang="ru-RU" dirty="0" smtClean="0"/>
              <a:t>3.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конечному результату: </a:t>
            </a:r>
          </a:p>
          <a:p>
            <a:pPr lvl="0"/>
            <a:r>
              <a:rPr lang="ru-RU" dirty="0" smtClean="0"/>
              <a:t>– жесткие игры – заранее известен ответ (например, сетевой график), существуют жесткие правила; </a:t>
            </a:r>
          </a:p>
          <a:p>
            <a:pPr lvl="0"/>
            <a:r>
              <a:rPr lang="ru-RU" dirty="0" smtClean="0"/>
              <a:t>– свободные, открытые игры – заранее известного ответа нет, правила изобретаются для каждой игры свои, участники работают над решением неструктурированной задачи. 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75" y="1052736"/>
            <a:ext cx="2767668" cy="206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7498080" cy="631986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методологии проведения: </a:t>
            </a:r>
            <a:endParaRPr lang="ru-RU" sz="36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 smtClean="0"/>
          </a:p>
          <a:p>
            <a:pPr lvl="0"/>
            <a:r>
              <a:rPr lang="ru-RU" dirty="0" smtClean="0"/>
              <a:t>– ролевые игры – каждый участник имеет или определенное задание, или определенную роль, которую он должен исполнить в соответствии с заданием; </a:t>
            </a:r>
          </a:p>
          <a:p>
            <a:pPr lvl="0"/>
            <a:r>
              <a:rPr lang="ru-RU" dirty="0" smtClean="0"/>
              <a:t>– групповые дискуссии – связаны с отработкой проведения совещаний или приобретением навыков групповой работы. </a:t>
            </a:r>
          </a:p>
          <a:p>
            <a:pPr lvl="0"/>
            <a:r>
              <a:rPr lang="ru-RU" dirty="0" smtClean="0"/>
              <a:t>– имитационные – имеют цель создать у участников представление, как следовало бы действовать в определенных условиях</a:t>
            </a:r>
          </a:p>
          <a:p>
            <a:pPr lvl="0"/>
            <a:r>
              <a:rPr lang="ru-RU" dirty="0" smtClean="0"/>
              <a:t>– </a:t>
            </a:r>
            <a:r>
              <a:rPr lang="ru-RU" dirty="0" err="1" smtClean="0"/>
              <a:t>организационно-деятельностные</a:t>
            </a:r>
            <a:r>
              <a:rPr lang="ru-RU" dirty="0" smtClean="0"/>
              <a:t> игры (Г.П. Щедровицкий) — не имеют жестких правил, у участников нет ролей, игры направлены на решение междисциплинарных проблем. Активизация работы участников происходит за счет жесткого давления на личность;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0"/>
            <a:ext cx="698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>
                <a:latin typeface="Tahoma" pitchFamily="34" charset="0"/>
              </a:rPr>
              <a:t>СТРУКТУРА</a:t>
            </a:r>
            <a:r>
              <a:rPr lang="ru-RU" sz="2400">
                <a:latin typeface="Tahoma" pitchFamily="34" charset="0"/>
              </a:rPr>
              <a:t>   </a:t>
            </a:r>
            <a:r>
              <a:rPr lang="ru-RU" sz="3200">
                <a:latin typeface="Tahoma" pitchFamily="34" charset="0"/>
              </a:rPr>
              <a:t>ДЕЛОВОЙ    ИГРЫ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827088" y="476250"/>
            <a:ext cx="7920037" cy="5472113"/>
          </a:xfrm>
          <a:prstGeom prst="cloudCallout">
            <a:avLst>
              <a:gd name="adj1" fmla="val -49236"/>
              <a:gd name="adj2" fmla="val 4614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24300" y="981075"/>
            <a:ext cx="35274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3.</a:t>
            </a:r>
            <a:r>
              <a:rPr lang="ru-RU" sz="2400">
                <a:latin typeface="Tahoma" pitchFamily="34" charset="0"/>
              </a:rPr>
              <a:t> </a:t>
            </a:r>
            <a:r>
              <a:rPr lang="ru-RU" sz="2400" b="1">
                <a:latin typeface="Tahoma" pitchFamily="34" charset="0"/>
              </a:rPr>
              <a:t>ИГРОВАЯ</a:t>
            </a:r>
            <a:r>
              <a:rPr lang="ru-RU" sz="2400" b="1">
                <a:solidFill>
                  <a:schemeClr val="accent2"/>
                </a:solidFill>
                <a:latin typeface="Tahoma" pitchFamily="34" charset="0"/>
              </a:rPr>
              <a:t> МОДЕЛЬ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124075" y="1628775"/>
            <a:ext cx="2592388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971550" y="2924175"/>
            <a:ext cx="2592388" cy="1441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572000" y="3141663"/>
            <a:ext cx="273685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 flipV="1">
            <a:off x="2916238" y="4437063"/>
            <a:ext cx="2592387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148263" y="1628775"/>
            <a:ext cx="2592387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484438" y="1844675"/>
            <a:ext cx="15478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Цели игры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476375" y="3068638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Роли и функции игроков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580063" y="177323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Правила игры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040313" y="322103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Система оценивания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348038" y="4724400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Сценарий игры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0" y="83661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0" y="836613"/>
          <a:ext cx="468313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3" imgW="189647" imgH="3319243" progId="">
                  <p:embed/>
                </p:oleObj>
              </mc:Choice>
              <mc:Fallback>
                <p:oleObj r:id="rId3" imgW="189647" imgH="331924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468313" cy="5327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843213" y="5949950"/>
            <a:ext cx="5761037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Tahoma" pitchFamily="34" charset="0"/>
              </a:rPr>
              <a:t>Методическое обеспечение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435600" y="6521450"/>
            <a:ext cx="373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>
                <a:latin typeface="Tahoma" pitchFamily="34" charset="0"/>
              </a:rPr>
              <a:t>©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6086475" y="6553200"/>
            <a:ext cx="3057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Борисова </a:t>
            </a:r>
            <a:r>
              <a:rPr lang="ru-RU" sz="1400" dirty="0" smtClean="0">
                <a:latin typeface="Tahoma" pitchFamily="34" charset="0"/>
              </a:rPr>
              <a:t>НВ</a:t>
            </a:r>
            <a:r>
              <a:rPr lang="ru-RU" sz="1400" dirty="0">
                <a:latin typeface="Tahoma" pitchFamily="34" charset="0"/>
              </a:rPr>
              <a:t>., Кузов В.Б. 2007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962" y="235723"/>
            <a:ext cx="6347714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effectLst/>
              </a:rPr>
              <a:t>Руководство и контроль за игрой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930400"/>
            <a:ext cx="4224359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hlink"/>
                </a:solidFill>
                <a:effectLst/>
              </a:rPr>
              <a:t>Руководитель игры (чаще всего преподаватель)</a:t>
            </a:r>
            <a:endParaRPr lang="en-US" sz="1800" b="1" dirty="0" smtClean="0">
              <a:solidFill>
                <a:schemeClr val="hlink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Оценивает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Знакомит с условиями игры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Готовит базу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Устанавливает регламент игры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Обеспечивает соблюдение норм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Помогает выявлять и анализировать способы действия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Ориентирует игровой процесс на достижение поставленных целей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effectLst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14942" y="1571612"/>
            <a:ext cx="3419468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hlink"/>
                </a:solidFill>
                <a:effectLst/>
              </a:rPr>
              <a:t>Эксперт (могут быть студенты)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Оценивает ход игры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Следит за соблюдениями правил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Анализирует и оценивает способы действий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effectLst/>
              </a:rPr>
              <a:t>Оценивает степень достижения целей игры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effectLst/>
            </a:endParaRPr>
          </a:p>
        </p:txBody>
      </p:sp>
      <p:pic>
        <p:nvPicPr>
          <p:cNvPr id="30722" name="Picture 2" descr="ÐÐ°ÑÑÐ¸Ð½ÐºÐ¸ Ð¿Ð¾ Ð·Ð°Ð¿ÑÐ¾ÑÑ Ð±Ð°ÑÐ¼Ð°Ð»ÐµÐ¹Ðº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78300"/>
            <a:ext cx="3419468" cy="25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790712" cy="581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Деловые игры в учебном процессе могут быть организованы виде разработки и защиты учащимися проектов на </a:t>
            </a:r>
            <a:r>
              <a:rPr lang="ru-RU" sz="2800" dirty="0" err="1"/>
              <a:t>физко</a:t>
            </a:r>
            <a:r>
              <a:rPr lang="ru-RU" sz="2800" dirty="0"/>
              <a:t> – технические темы, группового решения задач с производственным содержанием, решения какой-либо научно-технической проблемы методом беседы за «Круглым столом», бригадного выполнения лабораторной работы и т.д.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, serif"/>
              </a:rPr>
              <a:t>Вот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, serif"/>
              </a:rPr>
              <a:t>пример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 проведения деловой игры при выполнении фронтальной лабораторной работы.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, serif"/>
              </a:rPr>
              <a:t>Замысел урока: на занятии в игровой форме моделируется деятельность нескольких конструкторских бригад, выполняющих задания выяснения условия равновесия рычага. Задачи урока; научить учащихся самостоятельно планировать, организовывать и выполнять работу по сборке необходимой в работе установки, по снятию показаний, развить умения творчески мыслить и трудиться, сформировать позитивное отношение к учебному сотрудничеству, развить коллективную взаимопомощь.</a:t>
            </a:r>
            <a:endParaRPr lang="ru-RU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06" y="3645024"/>
            <a:ext cx="4088668" cy="30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2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Игра проходит в форме соревнования между игровыми группами, задача которых – набрать максимальное количество баллов, которые начисляются за правильно выполненные задания и тактичное поведение во время игры.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Игроки могут обращаться за консультацией к экспертам. Ведущий может влиять на ход игры, участвовать в дискуссии, подавая реплики и задавая вопросы. Роль учителя в игре должна быть минимальной. В хорошо подготовленной деловой игре учитель в основном действует до начала игры. Чем меньше он вмешивается в процесс игры, тем больше в ней элементов саморегулирования и взаимоконтроля учащихся, тем выше обучающая ценность игры.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По окончании игры подсчитываются общие баллы, набранные группами за всю игру, и за определенную сумму баллов (которую устанавливается ведущий) каждый игрок получает положительную оценку.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601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/>
              </a:rPr>
              <a:t>Урок - деловая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/>
              </a:rPr>
              <a:t>игра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/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/>
              </a:rPr>
              <a:t>“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/>
              </a:rPr>
              <a:t>Сборка компьютера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/>
              </a:rPr>
              <a:t>”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внимание!!!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6490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3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9" y="116632"/>
            <a:ext cx="89053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Методы </a:t>
            </a:r>
            <a:r>
              <a:rPr lang="ru-RU" sz="4000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активного обучения.</a:t>
            </a:r>
            <a:endParaRPr lang="ru-RU" sz="4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Деловая игра</a:t>
            </a:r>
          </a:p>
          <a:p>
            <a:pPr algn="ctr"/>
            <a:endParaRPr lang="ru-RU" sz="5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0848"/>
            <a:ext cx="4104456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1268760"/>
            <a:ext cx="197479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4400" b="1" dirty="0" smtClean="0">
                <a:ln/>
                <a:solidFill>
                  <a:schemeClr val="accent4"/>
                </a:solidFill>
              </a:rPr>
              <a:t>?</a:t>
            </a:r>
            <a:endParaRPr lang="ru-RU" sz="3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4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Психологическая теория деятельности в рамках  воззрений Л. С. Выготского и А. Н. Леонтьева выделяют три основных вида человеческой и деятельности: трудовую, игровую и учебную. Все эти виды тесно взаимосвязаны между собой. Анализ психолог-педагогической литературы по теории возникновения игры в целом позволяет представить спектр её назначения для развития учащихся.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29000"/>
            <a:ext cx="2286000" cy="2457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409410"/>
            <a:ext cx="1838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8893175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1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5100" b="1" i="1" dirty="0" smtClean="0">
                <a:effectLst/>
              </a:rPr>
              <a:t>Деловая </a:t>
            </a:r>
            <a:r>
              <a:rPr lang="ru-RU" sz="5100" b="1" i="1" dirty="0" smtClean="0">
                <a:effectLst/>
              </a:rPr>
              <a:t>игра- это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endParaRPr lang="ru-RU" sz="5100" b="1" i="1" dirty="0" smtClean="0">
              <a:effectLst/>
            </a:endParaRPr>
          </a:p>
          <a:p>
            <a:pPr algn="just">
              <a:lnSpc>
                <a:spcPct val="160000"/>
              </a:lnSpc>
              <a:spcBef>
                <a:spcPct val="20000"/>
              </a:spcBef>
            </a:pPr>
            <a:r>
              <a:rPr lang="ru-RU" sz="2400" b="1" dirty="0" smtClean="0"/>
              <a:t>1</a:t>
            </a:r>
            <a:r>
              <a:rPr lang="ru-RU" sz="2000" b="1" dirty="0" smtClean="0"/>
              <a:t>) Деловая игра — форма воссоздания предметного и социального содержания </a:t>
            </a:r>
            <a:r>
              <a:rPr lang="ru-RU" sz="2000" b="1" dirty="0" smtClean="0"/>
              <a:t>деятельности</a:t>
            </a:r>
            <a:r>
              <a:rPr lang="ru-RU" sz="2000" b="1" dirty="0" smtClean="0"/>
              <a:t>, моделирования систем отношений, характерных для данного вида практики (Словарь по психологии ). </a:t>
            </a:r>
            <a:endParaRPr lang="ru-RU" sz="2400" b="1" dirty="0"/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 smtClean="0">
                <a:effectLst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44824"/>
            <a:ext cx="62646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ru-RU" b="1" dirty="0"/>
              <a:t>2)Моделирование </a:t>
            </a:r>
            <a:r>
              <a:rPr lang="ru-RU" b="1" dirty="0" smtClean="0"/>
              <a:t>деятельности </a:t>
            </a:r>
            <a:r>
              <a:rPr lang="ru-RU" b="1" dirty="0"/>
              <a:t>и занятых в них </a:t>
            </a:r>
            <a:r>
              <a:rPr lang="ru-RU" b="1" dirty="0" smtClean="0"/>
              <a:t>учащихся, </a:t>
            </a:r>
            <a:r>
              <a:rPr lang="ru-RU" b="1" dirty="0"/>
              <a:t>ролевое взаимодействие по игровым правилам, в условном времени, при неполной информации и неопределенности, столкновении мнений и оценке происходящего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2252" y="1052736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4000" b="1" i="1" dirty="0"/>
              <a:t>Деловая </a:t>
            </a:r>
            <a:r>
              <a:rPr lang="ru-RU" sz="4000" b="1" i="1" dirty="0" smtClean="0"/>
              <a:t>игра - это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88768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1"/>
            <a:ext cx="617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3)Это форма организации </a:t>
            </a:r>
            <a:r>
              <a:rPr lang="ru-RU" b="1" dirty="0" smtClean="0"/>
              <a:t>учебного занятия</a:t>
            </a:r>
            <a:r>
              <a:rPr lang="ru-RU" b="1" dirty="0"/>
              <a:t>, на котором </a:t>
            </a:r>
            <a:r>
              <a:rPr lang="ru-RU" b="1" dirty="0" smtClean="0"/>
              <a:t>учащиеся практически </a:t>
            </a:r>
            <a:r>
              <a:rPr lang="ru-RU" b="1" dirty="0"/>
              <a:t>осваивают тот материал, который они изучали на лекциях, закрепляя его содержание непосредственным участием в тех процессах, которые до этого рассматривались вне личного опыта, отвлеченно.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0138" y="836712"/>
            <a:ext cx="410080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i="1" dirty="0"/>
              <a:t>Деловая игра - это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55595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2168" cy="6858000"/>
          </a:xfrm>
        </p:spPr>
        <p:txBody>
          <a:bodyPr>
            <a:normAutofit lnSpcReduction="10000"/>
          </a:bodyPr>
          <a:lstStyle/>
          <a:p>
            <a:pPr lvl="0"/>
            <a:endParaRPr lang="ru-RU" dirty="0" smtClean="0"/>
          </a:p>
          <a:p>
            <a:pPr lvl="0" algn="ctr">
              <a:buNone/>
            </a:pPr>
            <a:r>
              <a:rPr lang="ru-RU" sz="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ИСТОРИЯ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Первая деловая игра ("Перестройка производства в связи с резким изменением производственной программы") была проведена в 1932 году в Ленинградском инженерно-экономическом институте и была названа ее автором Марией </a:t>
            </a:r>
            <a:r>
              <a:rPr lang="ru-RU" dirty="0" err="1" smtClean="0"/>
              <a:t>Мироновной</a:t>
            </a:r>
            <a:r>
              <a:rPr lang="ru-RU" dirty="0" smtClean="0"/>
              <a:t> </a:t>
            </a:r>
            <a:r>
              <a:rPr lang="ru-RU" dirty="0" err="1" smtClean="0"/>
              <a:t>Бирнштейн</a:t>
            </a:r>
            <a:r>
              <a:rPr lang="ru-RU" dirty="0" smtClean="0"/>
              <a:t> организационно-производственным испытанием. В игре участвовали как студенты, так и руководители предприятий. </a:t>
            </a:r>
          </a:p>
          <a:p>
            <a:pPr lvl="0"/>
            <a:r>
              <a:rPr lang="ru-RU" dirty="0" smtClean="0"/>
              <a:t>В 50-х годах образовался Московский методологический кружок, лидером которого был Г.П. Щедровицкий. «Идеи и методы, разработанные Г.П. Щедровицким, легли в основу большой практической работы его сторонников и учеников, которые провозгласили новую эпоху игр под названием </a:t>
            </a:r>
            <a:r>
              <a:rPr lang="ru-RU" dirty="0" err="1" smtClean="0"/>
              <a:t>организационно-деятельностные</a:t>
            </a:r>
            <a:r>
              <a:rPr lang="ru-RU" dirty="0" smtClean="0"/>
              <a:t> игры (ОДИ). </a:t>
            </a:r>
          </a:p>
          <a:p>
            <a:pPr lvl="0"/>
            <a:r>
              <a:rPr lang="ru-RU" dirty="0" smtClean="0"/>
              <a:t>1970-80 годы — время всплеска деловых игр, различных по методологии и методу проведения. В этот период появляются целые школы обучающих игр: Таллиннская школа В.К. Тарасова, ролевые игры в тренинге, деловые игры в педагогике и т.п. </a:t>
            </a:r>
          </a:p>
          <a:p>
            <a:pPr lvl="0"/>
            <a:r>
              <a:rPr lang="ru-RU" dirty="0" smtClean="0"/>
              <a:t>На сегодняшний день практика деловых игр в мире очень популярна. Особенно активно деловые игры используются в практике высшего образования, многие ВУЗы являются новаторами в методике преподавания деловых игр. Сегодня насчитывается уже несколько тысяч различных видов обучающих игр.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5026" cy="60341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Цели использования деловых игр:</a:t>
            </a:r>
          </a:p>
          <a:p>
            <a:pPr algn="ctr">
              <a:buNone/>
            </a:pPr>
            <a:endParaRPr lang="ru-RU" dirty="0" smtClean="0"/>
          </a:p>
          <a:p>
            <a:pPr lvl="0" algn="just">
              <a:lnSpc>
                <a:spcPct val="170000"/>
              </a:lnSpc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познавательных и профессиональных мотивов и интересов;</a:t>
            </a:r>
          </a:p>
          <a:p>
            <a:pPr lvl="0" algn="just">
              <a:lnSpc>
                <a:spcPct val="170000"/>
              </a:lnSpc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 системного мышления специалиста, включающее целостное понимание не только природы и общества, но и себя, своего места в мире;</a:t>
            </a:r>
          </a:p>
          <a:p>
            <a:pPr lvl="0" algn="just">
              <a:lnSpc>
                <a:spcPct val="170000"/>
              </a:lnSpc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передача целостного представления о профессиональной деятельности и её крупных фрагментах с учётом эмоционально-личностного восприятия;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86" y="404664"/>
            <a:ext cx="7119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Цели использования деловых игр: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6893643" cy="420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обучение коллективной мыслительной и практической работе, формирование умений и навыков социального взаимодействия и общения, навыков индивидуального и совместного принятия решений;</a:t>
            </a:r>
          </a:p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воспитание ответственного отношения к делу, уважения к социальным ценностям и установкам коллектива и общества в целом;</a:t>
            </a:r>
          </a:p>
        </p:txBody>
      </p:sp>
    </p:spTree>
    <p:extLst>
      <p:ext uri="{BB962C8B-B14F-4D97-AF65-F5344CB8AC3E}">
        <p14:creationId xmlns:p14="http://schemas.microsoft.com/office/powerpoint/2010/main" val="1500987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1012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Helvetica Neue</vt:lpstr>
      <vt:lpstr>Open Sans</vt:lpstr>
      <vt:lpstr>Tahoma</vt:lpstr>
      <vt:lpstr>Times New Roman, serif</vt:lpstr>
      <vt:lpstr>Trebuchet MS</vt:lpstr>
      <vt:lpstr>Wingdings</vt:lpstr>
      <vt:lpstr>Wingdings 3</vt:lpstr>
      <vt:lpstr>Грань</vt:lpstr>
      <vt:lpstr>Группа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Руководство и контроль за игрой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Слушатель</cp:lastModifiedBy>
  <cp:revision>37</cp:revision>
  <dcterms:created xsi:type="dcterms:W3CDTF">2015-11-09T05:36:55Z</dcterms:created>
  <dcterms:modified xsi:type="dcterms:W3CDTF">2018-04-04T14:33:09Z</dcterms:modified>
</cp:coreProperties>
</file>