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5" r:id="rId6"/>
    <p:sldId id="267" r:id="rId7"/>
    <p:sldId id="280" r:id="rId8"/>
    <p:sldId id="266" r:id="rId9"/>
    <p:sldId id="272" r:id="rId10"/>
    <p:sldId id="271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107"/>
    <a:srgbClr val="7A9E3E"/>
    <a:srgbClr val="1A2509"/>
    <a:srgbClr val="CAF58A"/>
    <a:srgbClr val="7DA142"/>
    <a:srgbClr val="C5F681"/>
    <a:srgbClr val="2C4009"/>
    <a:srgbClr val="2E471D"/>
    <a:srgbClr val="49712D"/>
    <a:srgbClr val="12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176F6-6F51-4247-AA2E-BEA35700B337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AF6F2-1907-4AC4-91B3-30F9F8E2169B}" type="pres">
      <dgm:prSet presAssocID="{33A176F6-6F51-4247-AA2E-BEA35700B337}" presName="Name0" presStyleCnt="0">
        <dgm:presLayoutVars>
          <dgm:dir/>
          <dgm:animLvl val="lvl"/>
          <dgm:resizeHandles val="exact"/>
        </dgm:presLayoutVars>
      </dgm:prSet>
      <dgm:spPr/>
    </dgm:pt>
    <dgm:pt modelId="{05359210-FE84-47A4-BF80-BEEC6EEFBFF3}" type="pres">
      <dgm:prSet presAssocID="{33A176F6-6F51-4247-AA2E-BEA35700B337}" presName="dummy" presStyleCnt="0"/>
      <dgm:spPr/>
    </dgm:pt>
    <dgm:pt modelId="{B6494BE8-CE45-45C2-AD38-97D39770DD14}" type="pres">
      <dgm:prSet presAssocID="{33A176F6-6F51-4247-AA2E-BEA35700B337}" presName="linH" presStyleCnt="0"/>
      <dgm:spPr/>
    </dgm:pt>
    <dgm:pt modelId="{3B7AED68-C0FA-41D0-B386-423733AA549F}" type="pres">
      <dgm:prSet presAssocID="{33A176F6-6F51-4247-AA2E-BEA35700B337}" presName="padding1" presStyleCnt="0"/>
      <dgm:spPr/>
    </dgm:pt>
    <dgm:pt modelId="{1F747200-2F0D-49F9-B93D-2C71108AF5B0}" type="pres">
      <dgm:prSet presAssocID="{33A176F6-6F51-4247-AA2E-BEA35700B337}" presName="padding2" presStyleCnt="0"/>
      <dgm:spPr/>
    </dgm:pt>
    <dgm:pt modelId="{8114E03B-4A6E-47D9-97A8-A5AAEE7E75B4}" type="pres">
      <dgm:prSet presAssocID="{33A176F6-6F51-4247-AA2E-BEA35700B337}" presName="negArrow" presStyleCnt="0"/>
      <dgm:spPr/>
    </dgm:pt>
    <dgm:pt modelId="{C9E83D5D-6D06-42AD-9239-53624C79681D}" type="pres">
      <dgm:prSet presAssocID="{33A176F6-6F51-4247-AA2E-BEA35700B337}" presName="backgroundArrow" presStyleLbl="node1" presStyleIdx="0" presStyleCnt="1" custLinFactNeighborX="-161" custLinFactNeighborY="281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</dgm:pt>
  </dgm:ptLst>
  <dgm:cxnLst>
    <dgm:cxn modelId="{18AE6A25-9111-470F-9722-675646B96B2E}" type="presOf" srcId="{33A176F6-6F51-4247-AA2E-BEA35700B337}" destId="{925AF6F2-1907-4AC4-91B3-30F9F8E2169B}" srcOrd="0" destOrd="0" presId="urn:microsoft.com/office/officeart/2005/8/layout/hProcess3"/>
    <dgm:cxn modelId="{13CF843B-AD93-4AF4-A202-B57D82218E75}" type="presParOf" srcId="{925AF6F2-1907-4AC4-91B3-30F9F8E2169B}" destId="{05359210-FE84-47A4-BF80-BEEC6EEFBFF3}" srcOrd="0" destOrd="0" presId="urn:microsoft.com/office/officeart/2005/8/layout/hProcess3"/>
    <dgm:cxn modelId="{9276DC3F-CDF3-4E50-990E-10C17EE07DC9}" type="presParOf" srcId="{925AF6F2-1907-4AC4-91B3-30F9F8E2169B}" destId="{B6494BE8-CE45-45C2-AD38-97D39770DD14}" srcOrd="1" destOrd="0" presId="urn:microsoft.com/office/officeart/2005/8/layout/hProcess3"/>
    <dgm:cxn modelId="{5ACDAF0C-520B-4DBC-96B3-40BEB8DF76BC}" type="presParOf" srcId="{B6494BE8-CE45-45C2-AD38-97D39770DD14}" destId="{3B7AED68-C0FA-41D0-B386-423733AA549F}" srcOrd="0" destOrd="0" presId="urn:microsoft.com/office/officeart/2005/8/layout/hProcess3"/>
    <dgm:cxn modelId="{1D96EE84-A55A-467B-80DA-4707E21F81BE}" type="presParOf" srcId="{B6494BE8-CE45-45C2-AD38-97D39770DD14}" destId="{1F747200-2F0D-49F9-B93D-2C71108AF5B0}" srcOrd="1" destOrd="0" presId="urn:microsoft.com/office/officeart/2005/8/layout/hProcess3"/>
    <dgm:cxn modelId="{47FC0A5A-5032-40C9-AF9C-098D5115A28A}" type="presParOf" srcId="{B6494BE8-CE45-45C2-AD38-97D39770DD14}" destId="{8114E03B-4A6E-47D9-97A8-A5AAEE7E75B4}" srcOrd="2" destOrd="0" presId="urn:microsoft.com/office/officeart/2005/8/layout/hProcess3"/>
    <dgm:cxn modelId="{8FC7B17F-1415-401C-96EB-0B461B7D3D7A}" type="presParOf" srcId="{B6494BE8-CE45-45C2-AD38-97D39770DD14}" destId="{C9E83D5D-6D06-42AD-9239-53624C79681D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83D5D-6D06-42AD-9239-53624C79681D}">
      <dsp:nvSpPr>
        <dsp:cNvPr id="0" name=""/>
        <dsp:cNvSpPr/>
      </dsp:nvSpPr>
      <dsp:spPr>
        <a:xfrm>
          <a:off x="0" y="32453"/>
          <a:ext cx="7722323" cy="936000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A7F0-2FBC-4331-8EF4-D7A25668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DE41-6448-4727-80D1-334CD01BF014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30BD-6574-43F9-868E-FDBDE067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4B24-A330-4058-ADEB-0692BC32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1C75-3AF1-46C5-AEB8-2C9D5032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2605-B594-4CF4-B28D-2610758D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CF0-4E5A-4B15-A827-B18063884267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FFE52-49A2-4866-90C0-F2A113D5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191B-C7AC-420E-B5C4-9D441D65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B684-DE82-44CB-97A3-D9B85C15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FAC3-20EF-4CB3-B2CB-070C6338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7D5-5F8E-4472-B9D0-9DE80BAEE7CB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BAA3-1201-4931-AF20-AA301568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D2D8-5020-4FAB-B9FB-B57F026A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673E-3CBF-4FD0-BCDC-A251B098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2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2D98-6466-4FA1-A62E-2E5BEB61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44A-58A4-4122-86F5-B202EE0409DB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F6B8E-F214-4A4A-8A13-9B691413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36109-7AB8-462D-856A-A29A019B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F0BF-7FEA-432C-8AF8-25069B2CF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F9EA-1F7F-4B07-9995-53014137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7284-2EA4-41EC-A32D-B1CDA73AA2B5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9688-1243-44C0-B043-A0B65C7A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2A69-8C62-4CB7-829F-706A4FDD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3A16-1E7C-42C9-BBF0-3A0EFFD1B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5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63C467-03D3-44A1-8F05-15B9FDF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2D54-5BD9-4B66-82C9-111C8A057A45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2AE8E-B29B-4DF6-BB4F-BA7899F6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E8BF3E-5D72-45FB-8145-935948E3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BB3F-0D23-40B0-A6A3-0A7DF340D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7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5302E6-3585-4ABF-B52C-CC21EE47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A93F-9E2E-4091-AB39-91E39D975DB7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6FCA46-E92E-41E8-B558-73976E95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5B0C7-1486-401C-B609-5DB2A985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094B-0A62-45E5-B5C9-7F6F9D61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48F8B5-8E99-49FF-A22E-B516C104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77AF-FF91-4D73-904F-C4080FD502BF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FE9C98-5101-4A49-92D8-8DE049E4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09D948-93C4-441A-8F13-52D58A79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23F5-A3D1-4581-8749-518BEBA15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1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6E06DC-26D0-42A4-9047-81A015A3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6DB2-93A2-4340-BC91-65A62AA85264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85C5DB-E162-46FE-B080-03D367EA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F889D-7881-44E2-B560-D9C5EBE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56A6-3EDC-4326-9E40-49EDCDF5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7914E0-9069-40F3-9239-7243420D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DC8F-DC55-4B90-84AE-283F7FC399F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317BC-7A10-4CD2-A054-613797EF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B4B5B-0E3C-4FD8-A1EA-4466C942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5348-9254-4444-BD64-D2DA7F994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93D319-35CA-4FA8-B8D4-E3D66F50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E16D-B1D5-4F31-B47A-8D81D9BA7C7D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45D547-1277-4630-BC9E-98621916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1B1E1-0134-4C83-B6D1-A13473AF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BE4D-C8E9-4F1A-BDAB-D56B64C3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EA7566-D9FF-4E97-8580-0B2AEFF33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40D2F3-27F7-452D-BA43-4F389A87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F312-7F30-4C49-AC1B-9E47ADEC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6E198C-B7A9-4426-B115-22B715BE12A4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21C2-6419-4884-87DF-9F788CFF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03A8-B504-4B28-8A6B-B1BFE043B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5A4DD-1036-41AF-8B78-C4AE06C9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6;&#1077;&#1090;&#1089;&#1082;&#1080;&#1081;-&#1089;&#1072;&#1076;-11.&#1088;&#1092;/?page_id=137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C074E-FF08-4DF1-A6DB-A50534AFF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60" y="1096740"/>
            <a:ext cx="9144000" cy="6255668"/>
          </a:xfrm>
          <a:prstGeom prst="rect">
            <a:avLst/>
          </a:prstGeom>
        </p:spPr>
      </p:pic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BC92E977-B7D4-4A46-A696-C4EA286F39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0879" y="1934281"/>
            <a:ext cx="5590310" cy="2437533"/>
          </a:xfrm>
        </p:spPr>
        <p:txBody>
          <a:bodyPr/>
          <a:lstStyle/>
          <a:p>
            <a:pPr eaLnBrk="1" hangingPunct="1"/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МИНИ-АГРОКОМПЛЕКС КАК МЕХАНИЗМ РАННЕЙ ПРОФОРИЕНТАЦИИ ДОШКОЛЬНИКОВ </a:t>
            </a:r>
            <a:b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НА СЕЛЬСКОХОЗЯЙСТВЕННЫЕ ПРОФЕССИИ </a:t>
            </a:r>
            <a:b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НАСТОЯЩЕГО И БУДУЩЕГО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75C2B883-C38A-4E86-9D6E-E0E5377D95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02259"/>
            <a:ext cx="6858000" cy="588962"/>
          </a:xfrm>
        </p:spPr>
        <p:txBody>
          <a:bodyPr/>
          <a:lstStyle/>
          <a:p>
            <a:pPr eaLnBrk="1" hangingPunct="1"/>
            <a:r>
              <a:rPr lang="ru-RU" altLang="ru-RU" sz="2800" b="1" spc="300" dirty="0">
                <a:solidFill>
                  <a:srgbClr val="2D3F10"/>
                </a:solidFill>
                <a:latin typeface="Times New Roman" panose="02020603050405020304" pitchFamily="18" charset="0"/>
                <a:cs typeface="Shruti" panose="020B0502040204020203" pitchFamily="34" charset="0"/>
              </a:rPr>
              <a:t>ИННОВАЦИОННЫЙ ПРОЕКТ</a:t>
            </a:r>
          </a:p>
        </p:txBody>
      </p:sp>
      <p:sp>
        <p:nvSpPr>
          <p:cNvPr id="2053" name="Подзаголовок 2">
            <a:extLst>
              <a:ext uri="{FF2B5EF4-FFF2-40B4-BE49-F238E27FC236}">
                <a16:creationId xmlns:a16="http://schemas.microsoft.com/office/drawing/2014/main" id="{8B3BAB1D-0E31-4186-8ADD-BD48349F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847" y="5329460"/>
            <a:ext cx="245225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1D3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МБДОУ д/с №11</a:t>
            </a:r>
          </a:p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1D3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Тимашевск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AC8FB1-7E35-4460-B66C-E894EC546971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50" y="2776132"/>
            <a:ext cx="766805" cy="753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2626F-4CC0-42F4-BE4C-98CDF7CF6798}"/>
              </a:ext>
            </a:extLst>
          </p:cNvPr>
          <p:cNvSpPr txBox="1"/>
          <p:nvPr/>
        </p:nvSpPr>
        <p:spPr>
          <a:xfrm>
            <a:off x="3619212" y="1565285"/>
            <a:ext cx="241534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600" dirty="0">
                <a:solidFill>
                  <a:srgbClr val="518107"/>
                </a:solidFill>
                <a:latin typeface="+mn-lt"/>
              </a:rPr>
              <a:t>КОНТАКТЫ:</a:t>
            </a:r>
          </a:p>
          <a:p>
            <a:pPr>
              <a:defRPr/>
            </a:pPr>
            <a:endParaRPr lang="ru-RU" spc="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18C06D-2068-4ABF-BE9B-C3CCAC2F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" y="3091161"/>
            <a:ext cx="673849" cy="792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CBD30E-66E7-4713-B771-224B93608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1" y="2816581"/>
            <a:ext cx="549160" cy="549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4B439-29B3-40B3-A2E9-8FFD142D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84" y="3553739"/>
            <a:ext cx="673850" cy="6738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6D20BA-5D09-4092-95E4-A4BAF7EBE375}"/>
              </a:ext>
            </a:extLst>
          </p:cNvPr>
          <p:cNvSpPr/>
          <p:nvPr/>
        </p:nvSpPr>
        <p:spPr>
          <a:xfrm>
            <a:off x="8041773" y="640112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5007D-CDF7-477C-B550-E509451C552B}"/>
              </a:ext>
            </a:extLst>
          </p:cNvPr>
          <p:cNvSpPr txBox="1"/>
          <p:nvPr/>
        </p:nvSpPr>
        <p:spPr>
          <a:xfrm>
            <a:off x="1713980" y="2767280"/>
            <a:ext cx="3112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352700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Краснодарский край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г. Тимашевск</a:t>
            </a:r>
          </a:p>
          <a:p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мкр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-н Сахарный завод, д.8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C7EC3-089B-4E99-9190-1F4A905BB31A}"/>
              </a:ext>
            </a:extLst>
          </p:cNvPr>
          <p:cNvSpPr txBox="1"/>
          <p:nvPr/>
        </p:nvSpPr>
        <p:spPr>
          <a:xfrm>
            <a:off x="6408285" y="2816581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8 (861) 305-35-77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0637F-ACD2-4FEC-8985-A530AE2D95C1}"/>
              </a:ext>
            </a:extLst>
          </p:cNvPr>
          <p:cNvSpPr txBox="1"/>
          <p:nvPr/>
        </p:nvSpPr>
        <p:spPr>
          <a:xfrm>
            <a:off x="6357586" y="3690609"/>
            <a:ext cx="214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mdou@inbox.ru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4FEDDB-54C1-4DEF-9AE4-BC17974F6C71}"/>
              </a:ext>
            </a:extLst>
          </p:cNvPr>
          <p:cNvGrpSpPr/>
          <p:nvPr/>
        </p:nvGrpSpPr>
        <p:grpSpPr>
          <a:xfrm>
            <a:off x="3171571" y="771307"/>
            <a:ext cx="5972429" cy="1590486"/>
            <a:chOff x="3171571" y="771307"/>
            <a:chExt cx="5972429" cy="15904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AE3866D-49E2-49ED-9F36-318EFF351043}"/>
                </a:ext>
              </a:extLst>
            </p:cNvPr>
            <p:cNvSpPr/>
            <p:nvPr/>
          </p:nvSpPr>
          <p:spPr>
            <a:xfrm>
              <a:off x="3171571" y="771799"/>
              <a:ext cx="5784318" cy="1589994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922B9A8-5480-4A09-9139-E71F00A4CB1D}"/>
                </a:ext>
              </a:extLst>
            </p:cNvPr>
            <p:cNvSpPr/>
            <p:nvPr/>
          </p:nvSpPr>
          <p:spPr>
            <a:xfrm>
              <a:off x="3862316" y="771307"/>
              <a:ext cx="5281684" cy="1561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разработка и экспериментальная проверка практико-ориентированной модели ранней профориентации детей на сельскохозяйственные профессии настоящего и будущего, востребованные современным обществом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ADAA0B6-3E74-4F1F-8248-0EFD657C1A3E}"/>
              </a:ext>
            </a:extLst>
          </p:cNvPr>
          <p:cNvGrpSpPr/>
          <p:nvPr/>
        </p:nvGrpSpPr>
        <p:grpSpPr>
          <a:xfrm>
            <a:off x="3641610" y="2503667"/>
            <a:ext cx="5294262" cy="1589994"/>
            <a:chOff x="3641610" y="2503667"/>
            <a:chExt cx="5294262" cy="1589994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127669B0-2449-4695-B2F1-7739304E9E58}"/>
                </a:ext>
              </a:extLst>
            </p:cNvPr>
            <p:cNvSpPr/>
            <p:nvPr/>
          </p:nvSpPr>
          <p:spPr>
            <a:xfrm>
              <a:off x="3641610" y="2503667"/>
              <a:ext cx="5294262" cy="1589994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B31CDAF-5573-4BCD-92C1-4858C84A345D}"/>
                </a:ext>
              </a:extLst>
            </p:cNvPr>
            <p:cNvSpPr/>
            <p:nvPr/>
          </p:nvSpPr>
          <p:spPr>
            <a:xfrm>
              <a:off x="3862316" y="3110742"/>
              <a:ext cx="33446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образовательный процесс ДОО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9477D-2555-421C-AFD2-20B7222257CF}"/>
              </a:ext>
            </a:extLst>
          </p:cNvPr>
          <p:cNvGrpSpPr/>
          <p:nvPr/>
        </p:nvGrpSpPr>
        <p:grpSpPr>
          <a:xfrm>
            <a:off x="2415653" y="4229023"/>
            <a:ext cx="6540235" cy="1608751"/>
            <a:chOff x="2415653" y="4229023"/>
            <a:chExt cx="6540235" cy="160875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339B35F3-7267-4915-A5B1-E5B72BD342D4}"/>
                </a:ext>
              </a:extLst>
            </p:cNvPr>
            <p:cNvSpPr/>
            <p:nvPr/>
          </p:nvSpPr>
          <p:spPr>
            <a:xfrm>
              <a:off x="2415653" y="4229023"/>
              <a:ext cx="6540235" cy="1608751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B062F44-E797-42B2-B349-95C9B7B3EB80}"/>
                </a:ext>
              </a:extLst>
            </p:cNvPr>
            <p:cNvSpPr/>
            <p:nvPr/>
          </p:nvSpPr>
          <p:spPr>
            <a:xfrm>
              <a:off x="3862316" y="4571733"/>
              <a:ext cx="49268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2D3F10"/>
                  </a:solidFill>
                </a:rPr>
                <a:t>ранняя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профориентация</a:t>
              </a:r>
              <a:r>
                <a:rPr lang="ru-RU" b="1" dirty="0">
                  <a:solidFill>
                    <a:srgbClr val="2D3F10"/>
                  </a:solidFill>
                </a:rPr>
                <a:t> детей </a:t>
              </a:r>
              <a:br>
                <a:rPr lang="ru-RU" b="1" dirty="0">
                  <a:solidFill>
                    <a:srgbClr val="2D3F10"/>
                  </a:solidFill>
                </a:rPr>
              </a:br>
              <a:r>
                <a:rPr lang="ru-RU" b="1" dirty="0">
                  <a:solidFill>
                    <a:srgbClr val="2D3F10"/>
                  </a:solidFill>
                </a:rPr>
                <a:t>на сельскохозяйственные профессии настоящего и будущего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DE75F8-6D2E-401E-9787-7E46D85662E6}"/>
              </a:ext>
            </a:extLst>
          </p:cNvPr>
          <p:cNvGrpSpPr/>
          <p:nvPr/>
        </p:nvGrpSpPr>
        <p:grpSpPr>
          <a:xfrm>
            <a:off x="457200" y="752211"/>
            <a:ext cx="3272760" cy="1603044"/>
            <a:chOff x="457200" y="752211"/>
            <a:chExt cx="3272760" cy="1603044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3B4A8B00-F365-412D-907C-37C1ECFC752C}"/>
                </a:ext>
              </a:extLst>
            </p:cNvPr>
            <p:cNvSpPr/>
            <p:nvPr/>
          </p:nvSpPr>
          <p:spPr>
            <a:xfrm>
              <a:off x="457200" y="752211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17665CE-37F1-4F52-8DD8-6E5627C996DD}"/>
                </a:ext>
              </a:extLst>
            </p:cNvPr>
            <p:cNvSpPr/>
            <p:nvPr/>
          </p:nvSpPr>
          <p:spPr>
            <a:xfrm>
              <a:off x="491404" y="1140900"/>
              <a:ext cx="3238556" cy="830997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Цель инновационного проекта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F357E34-C5C4-4D0F-A5C8-11506D9B29E0}"/>
              </a:ext>
            </a:extLst>
          </p:cNvPr>
          <p:cNvGrpSpPr/>
          <p:nvPr/>
        </p:nvGrpSpPr>
        <p:grpSpPr>
          <a:xfrm>
            <a:off x="457200" y="2490617"/>
            <a:ext cx="3261360" cy="1603044"/>
            <a:chOff x="457200" y="2490617"/>
            <a:chExt cx="3261360" cy="1603044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127D4DE-84FB-41CA-9217-D1DFE2906B2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61E190A-105A-4F63-8BFF-0BF6054A266F}"/>
                </a:ext>
              </a:extLst>
            </p:cNvPr>
            <p:cNvSpPr/>
            <p:nvPr/>
          </p:nvSpPr>
          <p:spPr>
            <a:xfrm>
              <a:off x="579755" y="2691974"/>
              <a:ext cx="3061855" cy="1200329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Объект инновационной деятельности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8A54CFD-3550-43EC-9F93-6F22DC228F01}"/>
              </a:ext>
            </a:extLst>
          </p:cNvPr>
          <p:cNvGrpSpPr/>
          <p:nvPr/>
        </p:nvGrpSpPr>
        <p:grpSpPr>
          <a:xfrm>
            <a:off x="480001" y="4234731"/>
            <a:ext cx="3261360" cy="1603044"/>
            <a:chOff x="480001" y="4234731"/>
            <a:chExt cx="3261360" cy="1603044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1BF435CE-1A0F-4C79-9522-26C4952B2A91}"/>
                </a:ext>
              </a:extLst>
            </p:cNvPr>
            <p:cNvSpPr/>
            <p:nvPr/>
          </p:nvSpPr>
          <p:spPr>
            <a:xfrm>
              <a:off x="480001" y="4234731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CF8E1E9-4FB9-4066-B35D-D3EBCCF1A324}"/>
                </a:ext>
              </a:extLst>
            </p:cNvPr>
            <p:cNvSpPr/>
            <p:nvPr/>
          </p:nvSpPr>
          <p:spPr>
            <a:xfrm>
              <a:off x="666181" y="4406080"/>
              <a:ext cx="2888999" cy="126034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2400" b="1" dirty="0">
                  <a:solidFill>
                    <a:schemeClr val="bg1"/>
                  </a:solidFill>
                </a:rPr>
                <a:t>Предмет инновационной деятельности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0E80D1B-A6DB-47EB-965B-4E1650D1F60F}"/>
              </a:ext>
            </a:extLst>
          </p:cNvPr>
          <p:cNvGrpSpPr/>
          <p:nvPr/>
        </p:nvGrpSpPr>
        <p:grpSpPr>
          <a:xfrm>
            <a:off x="639582" y="662436"/>
            <a:ext cx="7741287" cy="5539952"/>
            <a:chOff x="639582" y="662436"/>
            <a:chExt cx="7741287" cy="5539952"/>
          </a:xfrm>
        </p:grpSpPr>
        <p:sp>
          <p:nvSpPr>
            <p:cNvPr id="4" name="Стрелка: круговая 3">
              <a:extLst>
                <a:ext uri="{FF2B5EF4-FFF2-40B4-BE49-F238E27FC236}">
                  <a16:creationId xmlns:a16="http://schemas.microsoft.com/office/drawing/2014/main" id="{498CADA0-DB68-407A-A87E-444318C29DDE}"/>
                </a:ext>
              </a:extLst>
            </p:cNvPr>
            <p:cNvSpPr/>
            <p:nvPr/>
          </p:nvSpPr>
          <p:spPr>
            <a:xfrm>
              <a:off x="2114621" y="1104258"/>
              <a:ext cx="5074886" cy="4649484"/>
            </a:xfrm>
            <a:prstGeom prst="circularArrow">
              <a:avLst>
                <a:gd name="adj1" fmla="val 5544"/>
                <a:gd name="adj2" fmla="val 330680"/>
                <a:gd name="adj3" fmla="val 13529482"/>
                <a:gd name="adj4" fmla="val 17537844"/>
                <a:gd name="adj5" fmla="val 5757"/>
              </a:avLst>
            </a:prstGeom>
            <a:scene3d>
              <a:camera prst="orthographicFront"/>
              <a:lightRig rig="chilly" dir="t"/>
            </a:scene3d>
            <a:sp3d z="-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460700B-D3C0-433D-AF7B-D72F810F7059}"/>
                </a:ext>
              </a:extLst>
            </p:cNvPr>
            <p:cNvSpPr/>
            <p:nvPr/>
          </p:nvSpPr>
          <p:spPr>
            <a:xfrm>
              <a:off x="5753440" y="2152587"/>
              <a:ext cx="2627429" cy="1984932"/>
            </a:xfrm>
            <a:custGeom>
              <a:avLst/>
              <a:gdLst>
                <a:gd name="connsiteX0" fmla="*/ 0 w 2627430"/>
                <a:gd name="connsiteY0" fmla="*/ 317393 h 1904318"/>
                <a:gd name="connsiteX1" fmla="*/ 317393 w 2627430"/>
                <a:gd name="connsiteY1" fmla="*/ 0 h 1904318"/>
                <a:gd name="connsiteX2" fmla="*/ 2310037 w 2627430"/>
                <a:gd name="connsiteY2" fmla="*/ 0 h 1904318"/>
                <a:gd name="connsiteX3" fmla="*/ 2627430 w 2627430"/>
                <a:gd name="connsiteY3" fmla="*/ 317393 h 1904318"/>
                <a:gd name="connsiteX4" fmla="*/ 2627430 w 2627430"/>
                <a:gd name="connsiteY4" fmla="*/ 1586925 h 1904318"/>
                <a:gd name="connsiteX5" fmla="*/ 2310037 w 2627430"/>
                <a:gd name="connsiteY5" fmla="*/ 1904318 h 1904318"/>
                <a:gd name="connsiteX6" fmla="*/ 317393 w 2627430"/>
                <a:gd name="connsiteY6" fmla="*/ 1904318 h 1904318"/>
                <a:gd name="connsiteX7" fmla="*/ 0 w 2627430"/>
                <a:gd name="connsiteY7" fmla="*/ 1586925 h 1904318"/>
                <a:gd name="connsiteX8" fmla="*/ 0 w 2627430"/>
                <a:gd name="connsiteY8" fmla="*/ 317393 h 190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430" h="1904318">
                  <a:moveTo>
                    <a:pt x="0" y="317393"/>
                  </a:moveTo>
                  <a:cubicBezTo>
                    <a:pt x="0" y="142102"/>
                    <a:pt x="142102" y="0"/>
                    <a:pt x="317393" y="0"/>
                  </a:cubicBezTo>
                  <a:lnTo>
                    <a:pt x="2310037" y="0"/>
                  </a:lnTo>
                  <a:cubicBezTo>
                    <a:pt x="2485328" y="0"/>
                    <a:pt x="2627430" y="142102"/>
                    <a:pt x="2627430" y="317393"/>
                  </a:cubicBezTo>
                  <a:lnTo>
                    <a:pt x="2627430" y="1586925"/>
                  </a:lnTo>
                  <a:cubicBezTo>
                    <a:pt x="2627430" y="1762216"/>
                    <a:pt x="2485328" y="1904318"/>
                    <a:pt x="2310037" y="1904318"/>
                  </a:cubicBezTo>
                  <a:lnTo>
                    <a:pt x="317393" y="1904318"/>
                  </a:lnTo>
                  <a:cubicBezTo>
                    <a:pt x="142102" y="1904318"/>
                    <a:pt x="0" y="1762216"/>
                    <a:pt x="0" y="1586925"/>
                  </a:cubicBezTo>
                  <a:lnTo>
                    <a:pt x="0" y="31739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41" tIns="161541" rIns="161541" bIns="16154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E471D"/>
                  </a:solidFill>
                </a:rPr>
                <a:t>Разработать и реализовать механизмы ранней профориентации на сельскохозяйственные профессии настоящего и будущего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6714639-C1E4-48B8-90C3-DC0569F28D3A}"/>
                </a:ext>
              </a:extLst>
            </p:cNvPr>
            <p:cNvSpPr/>
            <p:nvPr/>
          </p:nvSpPr>
          <p:spPr>
            <a:xfrm>
              <a:off x="4625316" y="4217457"/>
              <a:ext cx="2404063" cy="1984931"/>
            </a:xfrm>
            <a:custGeom>
              <a:avLst/>
              <a:gdLst>
                <a:gd name="connsiteX0" fmla="*/ 0 w 2183012"/>
                <a:gd name="connsiteY0" fmla="*/ 283641 h 1701811"/>
                <a:gd name="connsiteX1" fmla="*/ 283641 w 2183012"/>
                <a:gd name="connsiteY1" fmla="*/ 0 h 1701811"/>
                <a:gd name="connsiteX2" fmla="*/ 1899371 w 2183012"/>
                <a:gd name="connsiteY2" fmla="*/ 0 h 1701811"/>
                <a:gd name="connsiteX3" fmla="*/ 2183012 w 2183012"/>
                <a:gd name="connsiteY3" fmla="*/ 283641 h 1701811"/>
                <a:gd name="connsiteX4" fmla="*/ 2183012 w 2183012"/>
                <a:gd name="connsiteY4" fmla="*/ 1418170 h 1701811"/>
                <a:gd name="connsiteX5" fmla="*/ 1899371 w 2183012"/>
                <a:gd name="connsiteY5" fmla="*/ 1701811 h 1701811"/>
                <a:gd name="connsiteX6" fmla="*/ 283641 w 2183012"/>
                <a:gd name="connsiteY6" fmla="*/ 1701811 h 1701811"/>
                <a:gd name="connsiteX7" fmla="*/ 0 w 2183012"/>
                <a:gd name="connsiteY7" fmla="*/ 1418170 h 1701811"/>
                <a:gd name="connsiteX8" fmla="*/ 0 w 2183012"/>
                <a:gd name="connsiteY8" fmla="*/ 283641 h 17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012" h="1701811">
                  <a:moveTo>
                    <a:pt x="0" y="283641"/>
                  </a:moveTo>
                  <a:cubicBezTo>
                    <a:pt x="0" y="126990"/>
                    <a:pt x="126990" y="0"/>
                    <a:pt x="283641" y="0"/>
                  </a:cubicBezTo>
                  <a:lnTo>
                    <a:pt x="1899371" y="0"/>
                  </a:lnTo>
                  <a:cubicBezTo>
                    <a:pt x="2056022" y="0"/>
                    <a:pt x="2183012" y="126990"/>
                    <a:pt x="2183012" y="283641"/>
                  </a:cubicBezTo>
                  <a:lnTo>
                    <a:pt x="2183012" y="1418170"/>
                  </a:lnTo>
                  <a:cubicBezTo>
                    <a:pt x="2183012" y="1574821"/>
                    <a:pt x="2056022" y="1701811"/>
                    <a:pt x="1899371" y="1701811"/>
                  </a:cubicBezTo>
                  <a:lnTo>
                    <a:pt x="283641" y="1701811"/>
                  </a:lnTo>
                  <a:cubicBezTo>
                    <a:pt x="126990" y="1701811"/>
                    <a:pt x="0" y="1574821"/>
                    <a:pt x="0" y="1418170"/>
                  </a:cubicBezTo>
                  <a:lnTo>
                    <a:pt x="0" y="283641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656" tIns="151656" rIns="151656" bIns="1516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E471D"/>
                  </a:solidFill>
                </a:rPr>
                <a:t>Обогатить практику ранней профориентации инновационным содержанием образования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D86EB31-AE1C-46B0-ADCC-217B7E77C740}"/>
                </a:ext>
              </a:extLst>
            </p:cNvPr>
            <p:cNvSpPr/>
            <p:nvPr/>
          </p:nvSpPr>
          <p:spPr>
            <a:xfrm>
              <a:off x="2073435" y="4210181"/>
              <a:ext cx="2404064" cy="1984932"/>
            </a:xfrm>
            <a:custGeom>
              <a:avLst/>
              <a:gdLst>
                <a:gd name="connsiteX0" fmla="*/ 0 w 2183012"/>
                <a:gd name="connsiteY0" fmla="*/ 281216 h 1687261"/>
                <a:gd name="connsiteX1" fmla="*/ 281216 w 2183012"/>
                <a:gd name="connsiteY1" fmla="*/ 0 h 1687261"/>
                <a:gd name="connsiteX2" fmla="*/ 1901796 w 2183012"/>
                <a:gd name="connsiteY2" fmla="*/ 0 h 1687261"/>
                <a:gd name="connsiteX3" fmla="*/ 2183012 w 2183012"/>
                <a:gd name="connsiteY3" fmla="*/ 281216 h 1687261"/>
                <a:gd name="connsiteX4" fmla="*/ 2183012 w 2183012"/>
                <a:gd name="connsiteY4" fmla="*/ 1406045 h 1687261"/>
                <a:gd name="connsiteX5" fmla="*/ 1901796 w 2183012"/>
                <a:gd name="connsiteY5" fmla="*/ 1687261 h 1687261"/>
                <a:gd name="connsiteX6" fmla="*/ 281216 w 2183012"/>
                <a:gd name="connsiteY6" fmla="*/ 1687261 h 1687261"/>
                <a:gd name="connsiteX7" fmla="*/ 0 w 2183012"/>
                <a:gd name="connsiteY7" fmla="*/ 1406045 h 1687261"/>
                <a:gd name="connsiteX8" fmla="*/ 0 w 2183012"/>
                <a:gd name="connsiteY8" fmla="*/ 281216 h 168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012" h="1687261">
                  <a:moveTo>
                    <a:pt x="0" y="281216"/>
                  </a:moveTo>
                  <a:cubicBezTo>
                    <a:pt x="0" y="125905"/>
                    <a:pt x="125905" y="0"/>
                    <a:pt x="281216" y="0"/>
                  </a:cubicBezTo>
                  <a:lnTo>
                    <a:pt x="1901796" y="0"/>
                  </a:lnTo>
                  <a:cubicBezTo>
                    <a:pt x="2057107" y="0"/>
                    <a:pt x="2183012" y="125905"/>
                    <a:pt x="2183012" y="281216"/>
                  </a:cubicBezTo>
                  <a:lnTo>
                    <a:pt x="2183012" y="1406045"/>
                  </a:lnTo>
                  <a:cubicBezTo>
                    <a:pt x="2183012" y="1561356"/>
                    <a:pt x="2057107" y="1687261"/>
                    <a:pt x="1901796" y="1687261"/>
                  </a:cubicBezTo>
                  <a:lnTo>
                    <a:pt x="281216" y="1687261"/>
                  </a:lnTo>
                  <a:cubicBezTo>
                    <a:pt x="125905" y="1687261"/>
                    <a:pt x="0" y="1561356"/>
                    <a:pt x="0" y="1406045"/>
                  </a:cubicBezTo>
                  <a:lnTo>
                    <a:pt x="0" y="281216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945" tIns="150945" rIns="150945" bIns="15094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и реализовать мониторинг эффективности реализации проекта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19F2DF-7533-4EF9-B806-BDF25C9F7489}"/>
                </a:ext>
              </a:extLst>
            </p:cNvPr>
            <p:cNvSpPr/>
            <p:nvPr/>
          </p:nvSpPr>
          <p:spPr>
            <a:xfrm>
              <a:off x="639582" y="2152587"/>
              <a:ext cx="2627429" cy="1984932"/>
            </a:xfrm>
            <a:custGeom>
              <a:avLst/>
              <a:gdLst>
                <a:gd name="connsiteX0" fmla="*/ 0 w 2545065"/>
                <a:gd name="connsiteY0" fmla="*/ 334270 h 2005577"/>
                <a:gd name="connsiteX1" fmla="*/ 334270 w 2545065"/>
                <a:gd name="connsiteY1" fmla="*/ 0 h 2005577"/>
                <a:gd name="connsiteX2" fmla="*/ 2210795 w 2545065"/>
                <a:gd name="connsiteY2" fmla="*/ 0 h 2005577"/>
                <a:gd name="connsiteX3" fmla="*/ 2545065 w 2545065"/>
                <a:gd name="connsiteY3" fmla="*/ 334270 h 2005577"/>
                <a:gd name="connsiteX4" fmla="*/ 2545065 w 2545065"/>
                <a:gd name="connsiteY4" fmla="*/ 1671307 h 2005577"/>
                <a:gd name="connsiteX5" fmla="*/ 2210795 w 2545065"/>
                <a:gd name="connsiteY5" fmla="*/ 2005577 h 2005577"/>
                <a:gd name="connsiteX6" fmla="*/ 334270 w 2545065"/>
                <a:gd name="connsiteY6" fmla="*/ 2005577 h 2005577"/>
                <a:gd name="connsiteX7" fmla="*/ 0 w 2545065"/>
                <a:gd name="connsiteY7" fmla="*/ 1671307 h 2005577"/>
                <a:gd name="connsiteX8" fmla="*/ 0 w 2545065"/>
                <a:gd name="connsiteY8" fmla="*/ 334270 h 200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5065" h="2005577">
                  <a:moveTo>
                    <a:pt x="0" y="334270"/>
                  </a:moveTo>
                  <a:cubicBezTo>
                    <a:pt x="0" y="149658"/>
                    <a:pt x="149658" y="0"/>
                    <a:pt x="334270" y="0"/>
                  </a:cubicBezTo>
                  <a:lnTo>
                    <a:pt x="2210795" y="0"/>
                  </a:lnTo>
                  <a:cubicBezTo>
                    <a:pt x="2395407" y="0"/>
                    <a:pt x="2545065" y="149658"/>
                    <a:pt x="2545065" y="334270"/>
                  </a:cubicBezTo>
                  <a:lnTo>
                    <a:pt x="2545065" y="1671307"/>
                  </a:lnTo>
                  <a:cubicBezTo>
                    <a:pt x="2545065" y="1855919"/>
                    <a:pt x="2395407" y="2005577"/>
                    <a:pt x="2210795" y="2005577"/>
                  </a:cubicBezTo>
                  <a:lnTo>
                    <a:pt x="334270" y="2005577"/>
                  </a:lnTo>
                  <a:cubicBezTo>
                    <a:pt x="149658" y="2005577"/>
                    <a:pt x="0" y="1855919"/>
                    <a:pt x="0" y="1671307"/>
                  </a:cubicBezTo>
                  <a:lnTo>
                    <a:pt x="0" y="33427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84" tIns="166484" rIns="166484" bIns="16648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нормативно-правовое и методическое обеспечение</a:t>
              </a: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AB45B481-C74F-4FC5-8D64-0C83976C73E9}"/>
                </a:ext>
              </a:extLst>
            </p:cNvPr>
            <p:cNvSpPr/>
            <p:nvPr/>
          </p:nvSpPr>
          <p:spPr>
            <a:xfrm>
              <a:off x="3349376" y="662436"/>
              <a:ext cx="2404064" cy="2204537"/>
            </a:xfrm>
            <a:custGeom>
              <a:avLst/>
              <a:gdLst>
                <a:gd name="connsiteX0" fmla="*/ 0 w 2404064"/>
                <a:gd name="connsiteY0" fmla="*/ 367430 h 2204537"/>
                <a:gd name="connsiteX1" fmla="*/ 367430 w 2404064"/>
                <a:gd name="connsiteY1" fmla="*/ 0 h 2204537"/>
                <a:gd name="connsiteX2" fmla="*/ 2036634 w 2404064"/>
                <a:gd name="connsiteY2" fmla="*/ 0 h 2204537"/>
                <a:gd name="connsiteX3" fmla="*/ 2404064 w 2404064"/>
                <a:gd name="connsiteY3" fmla="*/ 367430 h 2204537"/>
                <a:gd name="connsiteX4" fmla="*/ 2404064 w 2404064"/>
                <a:gd name="connsiteY4" fmla="*/ 1837107 h 2204537"/>
                <a:gd name="connsiteX5" fmla="*/ 2036634 w 2404064"/>
                <a:gd name="connsiteY5" fmla="*/ 2204537 h 2204537"/>
                <a:gd name="connsiteX6" fmla="*/ 367430 w 2404064"/>
                <a:gd name="connsiteY6" fmla="*/ 2204537 h 2204537"/>
                <a:gd name="connsiteX7" fmla="*/ 0 w 2404064"/>
                <a:gd name="connsiteY7" fmla="*/ 1837107 h 2204537"/>
                <a:gd name="connsiteX8" fmla="*/ 0 w 2404064"/>
                <a:gd name="connsiteY8" fmla="*/ 367430 h 22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4064" h="2204537">
                  <a:moveTo>
                    <a:pt x="0" y="367430"/>
                  </a:moveTo>
                  <a:cubicBezTo>
                    <a:pt x="0" y="164504"/>
                    <a:pt x="164504" y="0"/>
                    <a:pt x="367430" y="0"/>
                  </a:cubicBezTo>
                  <a:lnTo>
                    <a:pt x="2036634" y="0"/>
                  </a:lnTo>
                  <a:cubicBezTo>
                    <a:pt x="2239560" y="0"/>
                    <a:pt x="2404064" y="164504"/>
                    <a:pt x="2404064" y="367430"/>
                  </a:cubicBezTo>
                  <a:lnTo>
                    <a:pt x="2404064" y="1837107"/>
                  </a:lnTo>
                  <a:cubicBezTo>
                    <a:pt x="2404064" y="2040033"/>
                    <a:pt x="2239560" y="2204537"/>
                    <a:pt x="2036634" y="2204537"/>
                  </a:cubicBezTo>
                  <a:lnTo>
                    <a:pt x="367430" y="2204537"/>
                  </a:lnTo>
                  <a:cubicBezTo>
                    <a:pt x="164504" y="2204537"/>
                    <a:pt x="0" y="2040033"/>
                    <a:pt x="0" y="1837107"/>
                  </a:cubicBezTo>
                  <a:lnTo>
                    <a:pt x="0" y="36743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97" tIns="176197" rIns="176197" bIns="17619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и реализовать психолого-педагогические, организационные, кадровые и материально-технические условия</a:t>
              </a:r>
            </a:p>
          </p:txBody>
        </p:sp>
      </p:grpSp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F6232B82-38AF-4DAE-B1E1-9BE6F6C9C0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58056" y="0"/>
            <a:ext cx="7227887" cy="511708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 проекта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FD95BF-8196-45AC-B474-41D9C535C254}"/>
              </a:ext>
            </a:extLst>
          </p:cNvPr>
          <p:cNvGrpSpPr/>
          <p:nvPr/>
        </p:nvGrpSpPr>
        <p:grpSpPr>
          <a:xfrm>
            <a:off x="1337481" y="2391503"/>
            <a:ext cx="6708628" cy="1858703"/>
            <a:chOff x="2711268" y="2252010"/>
            <a:chExt cx="3715660" cy="160523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B41A5EEB-B9FA-4F65-A4B9-C28E491FB93F}"/>
                </a:ext>
              </a:extLst>
            </p:cNvPr>
            <p:cNvSpPr/>
            <p:nvPr/>
          </p:nvSpPr>
          <p:spPr>
            <a:xfrm>
              <a:off x="2711268" y="2252010"/>
              <a:ext cx="3715660" cy="1605237"/>
            </a:xfrm>
            <a:prstGeom prst="ellipse">
              <a:avLst/>
            </a:prstGeom>
            <a:gradFill>
              <a:gsLst>
                <a:gs pos="0">
                  <a:srgbClr val="6A96E5"/>
                </a:gs>
                <a:gs pos="37000">
                  <a:srgbClr val="158187"/>
                </a:gs>
                <a:gs pos="95000">
                  <a:srgbClr val="158187"/>
                </a:gs>
                <a:gs pos="100000">
                  <a:srgbClr val="618CD8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DD1A4C1-72AF-41D2-A3C9-6894F0F45239}"/>
                </a:ext>
              </a:extLst>
            </p:cNvPr>
            <p:cNvSpPr/>
            <p:nvPr/>
          </p:nvSpPr>
          <p:spPr>
            <a:xfrm>
              <a:off x="2820440" y="2636544"/>
              <a:ext cx="3503121" cy="797418"/>
            </a:xfrm>
            <a:prstGeom prst="rect">
              <a:avLst/>
            </a:prstGeom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Новая практико-ориентированная модель ранней профориентации воспитанников ДОО на сельскохозяйственные профессии настоящего и будущего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BC8DCC24-5588-4E25-B68A-B2ED3E9CE5A2}"/>
              </a:ext>
            </a:extLst>
          </p:cNvPr>
          <p:cNvSpPr/>
          <p:nvPr/>
        </p:nvSpPr>
        <p:spPr>
          <a:xfrm rot="10800000">
            <a:off x="4395580" y="3887780"/>
            <a:ext cx="510070" cy="456118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600" kern="1200" dirty="0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F44FE15F-AB4B-4F64-B412-140F290D924F}"/>
              </a:ext>
            </a:extLst>
          </p:cNvPr>
          <p:cNvSpPr/>
          <p:nvPr/>
        </p:nvSpPr>
        <p:spPr>
          <a:xfrm>
            <a:off x="2213839" y="4371425"/>
            <a:ext cx="4710511" cy="807847"/>
          </a:xfrm>
          <a:prstGeom prst="round2SameRect">
            <a:avLst/>
          </a:prstGeom>
          <a:solidFill>
            <a:srgbClr val="49712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3B1161ED-2408-4769-9B87-2F265E9DCD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8326" y="-70763"/>
            <a:ext cx="7227887" cy="511708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Основная идея проекта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F8B03D-072F-42F7-B2A8-78E3299D0F3D}"/>
              </a:ext>
            </a:extLst>
          </p:cNvPr>
          <p:cNvSpPr/>
          <p:nvPr/>
        </p:nvSpPr>
        <p:spPr>
          <a:xfrm>
            <a:off x="2778057" y="4586603"/>
            <a:ext cx="3582071" cy="40011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 - агрокомплекс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5ED43EDA-6CB7-4AC9-8F91-7FFD88C4E3CA}"/>
              </a:ext>
            </a:extLst>
          </p:cNvPr>
          <p:cNvSpPr/>
          <p:nvPr/>
        </p:nvSpPr>
        <p:spPr>
          <a:xfrm rot="10800000">
            <a:off x="4369251" y="2014176"/>
            <a:ext cx="562729" cy="647771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600" kern="1200" dirty="0"/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id="{14BBFEE6-B5FF-47D9-911B-10DF1A047284}"/>
              </a:ext>
            </a:extLst>
          </p:cNvPr>
          <p:cNvSpPr/>
          <p:nvPr/>
        </p:nvSpPr>
        <p:spPr>
          <a:xfrm>
            <a:off x="4819360" y="5228156"/>
            <a:ext cx="3226749" cy="1307672"/>
          </a:xfrm>
          <a:prstGeom prst="upArrow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7000">
                <a:schemeClr val="accent6">
                  <a:lumMod val="50000"/>
                </a:schemeClr>
              </a:gs>
              <a:gs pos="95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: стрелка вверх 24">
            <a:extLst>
              <a:ext uri="{FF2B5EF4-FFF2-40B4-BE49-F238E27FC236}">
                <a16:creationId xmlns:a16="http://schemas.microsoft.com/office/drawing/2014/main" id="{DE391A38-BEAA-4C42-A773-CCFEC1DD2311}"/>
              </a:ext>
            </a:extLst>
          </p:cNvPr>
          <p:cNvSpPr/>
          <p:nvPr/>
        </p:nvSpPr>
        <p:spPr>
          <a:xfrm>
            <a:off x="1097893" y="5228156"/>
            <a:ext cx="3226749" cy="1307672"/>
          </a:xfrm>
          <a:prstGeom prst="upArrow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7000">
                <a:schemeClr val="accent6">
                  <a:lumMod val="50000"/>
                </a:schemeClr>
              </a:gs>
              <a:gs pos="95000">
                <a:schemeClr val="accent6">
                  <a:lumMod val="75000"/>
                </a:schemeClr>
              </a:gs>
              <a:gs pos="100000">
                <a:srgbClr val="618CD8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9D3385-020D-4EBF-A7D5-73636B706B76}"/>
              </a:ext>
            </a:extLst>
          </p:cNvPr>
          <p:cNvSpPr/>
          <p:nvPr/>
        </p:nvSpPr>
        <p:spPr>
          <a:xfrm>
            <a:off x="731091" y="1143731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C1DBAD1-6B1C-4E83-80F4-DDDA985DFE45}"/>
              </a:ext>
            </a:extLst>
          </p:cNvPr>
          <p:cNvSpPr/>
          <p:nvPr/>
        </p:nvSpPr>
        <p:spPr>
          <a:xfrm>
            <a:off x="2711267" y="114659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C0AEBFA-AE47-43B8-8C36-7D38A43659A0}"/>
              </a:ext>
            </a:extLst>
          </p:cNvPr>
          <p:cNvSpPr/>
          <p:nvPr/>
        </p:nvSpPr>
        <p:spPr>
          <a:xfrm>
            <a:off x="4691443" y="113915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DAA3441-A2BA-4D60-A4AC-5F461D3D17B2}"/>
              </a:ext>
            </a:extLst>
          </p:cNvPr>
          <p:cNvSpPr/>
          <p:nvPr/>
        </p:nvSpPr>
        <p:spPr>
          <a:xfrm>
            <a:off x="6671619" y="114659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267538F-F364-4684-BE11-43D89211C648}"/>
              </a:ext>
            </a:extLst>
          </p:cNvPr>
          <p:cNvSpPr/>
          <p:nvPr/>
        </p:nvSpPr>
        <p:spPr>
          <a:xfrm>
            <a:off x="601378" y="511708"/>
            <a:ext cx="8102991" cy="991211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639" tIns="237639" rIns="1481833" bIns="237639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300" kern="120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E192DFE-B301-454A-A2AE-72A4105C6CD0}"/>
              </a:ext>
            </a:extLst>
          </p:cNvPr>
          <p:cNvSpPr/>
          <p:nvPr/>
        </p:nvSpPr>
        <p:spPr>
          <a:xfrm>
            <a:off x="747106" y="628948"/>
            <a:ext cx="7811531" cy="707886"/>
          </a:xfrm>
          <a:prstGeom prst="rect">
            <a:avLst/>
          </a:prstGeom>
          <a:effectLst>
            <a:outerShdw blurRad="50800" dist="25400" dir="5400000" algn="ctr" rotWithShape="0">
              <a:schemeClr val="accent6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функционирования практико-ориентированной предметно-развивающей образовательной среды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7C06F6-4A29-4F13-B466-375788ED1603}"/>
              </a:ext>
            </a:extLst>
          </p:cNvPr>
          <p:cNvSpPr/>
          <p:nvPr/>
        </p:nvSpPr>
        <p:spPr>
          <a:xfrm>
            <a:off x="715076" y="1513308"/>
            <a:ext cx="1988324" cy="492443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условия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C5258D6-3446-49C0-A26F-E4C3822FAFAB}"/>
              </a:ext>
            </a:extLst>
          </p:cNvPr>
          <p:cNvSpPr/>
          <p:nvPr/>
        </p:nvSpPr>
        <p:spPr>
          <a:xfrm>
            <a:off x="2609961" y="1498503"/>
            <a:ext cx="2073614" cy="52322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F72A64E-2AC3-4339-881E-40BB7F14CB88}"/>
              </a:ext>
            </a:extLst>
          </p:cNvPr>
          <p:cNvSpPr/>
          <p:nvPr/>
        </p:nvSpPr>
        <p:spPr>
          <a:xfrm>
            <a:off x="4598005" y="1566238"/>
            <a:ext cx="2073614" cy="30777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Кадровые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9C64F18-9516-487C-997F-A1B970483E05}"/>
              </a:ext>
            </a:extLst>
          </p:cNvPr>
          <p:cNvSpPr/>
          <p:nvPr/>
        </p:nvSpPr>
        <p:spPr>
          <a:xfrm>
            <a:off x="6578181" y="1510115"/>
            <a:ext cx="2073614" cy="52322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Материально-технические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938680-4DC5-4F31-A283-3213AA0F9424}"/>
              </a:ext>
            </a:extLst>
          </p:cNvPr>
          <p:cNvSpPr/>
          <p:nvPr/>
        </p:nvSpPr>
        <p:spPr>
          <a:xfrm>
            <a:off x="1009920" y="5711403"/>
            <a:ext cx="3226749" cy="83099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Включение детей в трудовую сельскохозяйственную деятельность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2D35BA-9E9C-410A-9A85-5530A139DFBB}"/>
              </a:ext>
            </a:extLst>
          </p:cNvPr>
          <p:cNvSpPr/>
          <p:nvPr/>
        </p:nvSpPr>
        <p:spPr>
          <a:xfrm>
            <a:off x="4749411" y="5704831"/>
            <a:ext cx="3366645" cy="83099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интереса к профессиям сельскохозяйственного направления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>
            <a:extLst>
              <a:ext uri="{FF2B5EF4-FFF2-40B4-BE49-F238E27FC236}">
                <a16:creationId xmlns:a16="http://schemas.microsoft.com/office/drawing/2014/main" id="{900FF0AA-99B4-4D72-838C-D07EE350420A}"/>
              </a:ext>
            </a:extLst>
          </p:cNvPr>
          <p:cNvSpPr txBox="1"/>
          <p:nvPr/>
        </p:nvSpPr>
        <p:spPr>
          <a:xfrm>
            <a:off x="2787809" y="3075364"/>
            <a:ext cx="3568382" cy="70727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kern="12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9EFBE14-0D09-4397-8952-3B265385FE04}"/>
              </a:ext>
            </a:extLst>
          </p:cNvPr>
          <p:cNvGrpSpPr/>
          <p:nvPr/>
        </p:nvGrpSpPr>
        <p:grpSpPr>
          <a:xfrm>
            <a:off x="331116" y="718256"/>
            <a:ext cx="8509014" cy="5407836"/>
            <a:chOff x="331116" y="718256"/>
            <a:chExt cx="8509014" cy="5407836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AB39D7-56F3-4E15-B128-7412D94BC1B6}"/>
                </a:ext>
              </a:extLst>
            </p:cNvPr>
            <p:cNvSpPr/>
            <p:nvPr/>
          </p:nvSpPr>
          <p:spPr>
            <a:xfrm>
              <a:off x="1906702" y="718256"/>
              <a:ext cx="5330595" cy="2532423"/>
            </a:xfrm>
            <a:prstGeom prst="ellipse">
              <a:avLst/>
            </a:prstGeom>
            <a:solidFill>
              <a:srgbClr val="AAE8C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07A8ED7E-2958-4F2A-9F24-60A8B5362127}"/>
                </a:ext>
              </a:extLst>
            </p:cNvPr>
            <p:cNvGrpSpPr/>
            <p:nvPr/>
          </p:nvGrpSpPr>
          <p:grpSpPr>
            <a:xfrm>
              <a:off x="331116" y="718257"/>
              <a:ext cx="8509014" cy="5407835"/>
              <a:chOff x="331116" y="718257"/>
              <a:chExt cx="8509014" cy="5407835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7954770B-EBE6-487C-A6CB-B8A40909FB66}"/>
                  </a:ext>
                </a:extLst>
              </p:cNvPr>
              <p:cNvSpPr/>
              <p:nvPr/>
            </p:nvSpPr>
            <p:spPr>
              <a:xfrm>
                <a:off x="2048743" y="718257"/>
                <a:ext cx="5046454" cy="1000233"/>
              </a:xfrm>
              <a:custGeom>
                <a:avLst/>
                <a:gdLst>
                  <a:gd name="connsiteX0" fmla="*/ 0 w 5046454"/>
                  <a:gd name="connsiteY0" fmla="*/ 500117 h 1000233"/>
                  <a:gd name="connsiteX1" fmla="*/ 2523227 w 5046454"/>
                  <a:gd name="connsiteY1" fmla="*/ 0 h 1000233"/>
                  <a:gd name="connsiteX2" fmla="*/ 5046454 w 5046454"/>
                  <a:gd name="connsiteY2" fmla="*/ 500117 h 1000233"/>
                  <a:gd name="connsiteX3" fmla="*/ 2523227 w 5046454"/>
                  <a:gd name="connsiteY3" fmla="*/ 1000234 h 1000233"/>
                  <a:gd name="connsiteX4" fmla="*/ 0 w 5046454"/>
                  <a:gd name="connsiteY4" fmla="*/ 500117 h 100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6454" h="1000233">
                    <a:moveTo>
                      <a:pt x="0" y="500117"/>
                    </a:moveTo>
                    <a:cubicBezTo>
                      <a:pt x="0" y="223910"/>
                      <a:pt x="1129687" y="0"/>
                      <a:pt x="2523227" y="0"/>
                    </a:cubicBezTo>
                    <a:cubicBezTo>
                      <a:pt x="3916767" y="0"/>
                      <a:pt x="5046454" y="223910"/>
                      <a:pt x="5046454" y="500117"/>
                    </a:cubicBezTo>
                    <a:cubicBezTo>
                      <a:pt x="5046454" y="776324"/>
                      <a:pt x="3916767" y="1000234"/>
                      <a:pt x="2523227" y="1000234"/>
                    </a:cubicBezTo>
                    <a:cubicBezTo>
                      <a:pt x="1129687" y="1000234"/>
                      <a:pt x="0" y="776324"/>
                      <a:pt x="0" y="500117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6816" tIns="164261" rIns="756816" bIns="164261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800" dirty="0"/>
                  <a:t>Инновационность</a:t>
                </a:r>
                <a:endParaRPr lang="ru-RU" sz="2800" kern="1200" dirty="0"/>
              </a:p>
            </p:txBody>
          </p:sp>
          <p:sp>
            <p:nvSpPr>
              <p:cNvPr id="8" name="Стрелка: влево 7">
                <a:extLst>
                  <a:ext uri="{FF2B5EF4-FFF2-40B4-BE49-F238E27FC236}">
                    <a16:creationId xmlns:a16="http://schemas.microsoft.com/office/drawing/2014/main" id="{EF86219F-2500-40E0-AABA-85C8293F61A3}"/>
                  </a:ext>
                </a:extLst>
              </p:cNvPr>
              <p:cNvSpPr/>
              <p:nvPr/>
            </p:nvSpPr>
            <p:spPr>
              <a:xfrm rot="18756162">
                <a:off x="2624549" y="1835917"/>
                <a:ext cx="979670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13C6B0D8-44D0-4099-9665-2F93AC00E00C}"/>
                  </a:ext>
                </a:extLst>
              </p:cNvPr>
              <p:cNvSpPr/>
              <p:nvPr/>
            </p:nvSpPr>
            <p:spPr>
              <a:xfrm>
                <a:off x="331116" y="2483878"/>
                <a:ext cx="2564314" cy="2562790"/>
              </a:xfrm>
              <a:custGeom>
                <a:avLst/>
                <a:gdLst>
                  <a:gd name="connsiteX0" fmla="*/ 0 w 2564314"/>
                  <a:gd name="connsiteY0" fmla="*/ 256279 h 2562790"/>
                  <a:gd name="connsiteX1" fmla="*/ 256279 w 2564314"/>
                  <a:gd name="connsiteY1" fmla="*/ 0 h 2562790"/>
                  <a:gd name="connsiteX2" fmla="*/ 2308035 w 2564314"/>
                  <a:gd name="connsiteY2" fmla="*/ 0 h 2562790"/>
                  <a:gd name="connsiteX3" fmla="*/ 2564314 w 2564314"/>
                  <a:gd name="connsiteY3" fmla="*/ 256279 h 2562790"/>
                  <a:gd name="connsiteX4" fmla="*/ 2564314 w 2564314"/>
                  <a:gd name="connsiteY4" fmla="*/ 2306511 h 2562790"/>
                  <a:gd name="connsiteX5" fmla="*/ 2308035 w 2564314"/>
                  <a:gd name="connsiteY5" fmla="*/ 2562790 h 2562790"/>
                  <a:gd name="connsiteX6" fmla="*/ 256279 w 2564314"/>
                  <a:gd name="connsiteY6" fmla="*/ 2562790 h 2562790"/>
                  <a:gd name="connsiteX7" fmla="*/ 0 w 2564314"/>
                  <a:gd name="connsiteY7" fmla="*/ 2306511 h 2562790"/>
                  <a:gd name="connsiteX8" fmla="*/ 0 w 2564314"/>
                  <a:gd name="connsiteY8" fmla="*/ 256279 h 256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4314" h="2562790">
                    <a:moveTo>
                      <a:pt x="0" y="256279"/>
                    </a:moveTo>
                    <a:cubicBezTo>
                      <a:pt x="0" y="114740"/>
                      <a:pt x="114740" y="0"/>
                      <a:pt x="256279" y="0"/>
                    </a:cubicBezTo>
                    <a:lnTo>
                      <a:pt x="2308035" y="0"/>
                    </a:lnTo>
                    <a:cubicBezTo>
                      <a:pt x="2449574" y="0"/>
                      <a:pt x="2564314" y="114740"/>
                      <a:pt x="2564314" y="256279"/>
                    </a:cubicBezTo>
                    <a:lnTo>
                      <a:pt x="2564314" y="2306511"/>
                    </a:lnTo>
                    <a:cubicBezTo>
                      <a:pt x="2564314" y="2448050"/>
                      <a:pt x="2449574" y="2562790"/>
                      <a:pt x="2308035" y="2562790"/>
                    </a:cubicBezTo>
                    <a:lnTo>
                      <a:pt x="256279" y="2562790"/>
                    </a:lnTo>
                    <a:cubicBezTo>
                      <a:pt x="114740" y="2562790"/>
                      <a:pt x="0" y="2448050"/>
                      <a:pt x="0" y="2306511"/>
                    </a:cubicBezTo>
                    <a:lnTo>
                      <a:pt x="0" y="25627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162" tIns="113162" rIns="113162" bIns="113162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А</a:t>
                </a:r>
                <a:r>
                  <a:rPr lang="ru-RU" sz="2000" kern="1200" dirty="0"/>
                  <a:t>вторская модель ранней профориентации воспитанников ДОО</a:t>
                </a:r>
              </a:p>
            </p:txBody>
          </p:sp>
          <p:sp>
            <p:nvSpPr>
              <p:cNvPr id="10" name="Стрелка: влево 9">
                <a:extLst>
                  <a:ext uri="{FF2B5EF4-FFF2-40B4-BE49-F238E27FC236}">
                    <a16:creationId xmlns:a16="http://schemas.microsoft.com/office/drawing/2014/main" id="{8AA8CA3F-D295-43D6-A6C3-91C7A2822030}"/>
                  </a:ext>
                </a:extLst>
              </p:cNvPr>
              <p:cNvSpPr/>
              <p:nvPr/>
            </p:nvSpPr>
            <p:spPr>
              <a:xfrm rot="16141301">
                <a:off x="3917286" y="2137536"/>
                <a:ext cx="1293406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54522A1B-5E78-4CCB-B789-DCC719D40159}"/>
                  </a:ext>
                </a:extLst>
              </p:cNvPr>
              <p:cNvSpPr/>
              <p:nvPr/>
            </p:nvSpPr>
            <p:spPr>
              <a:xfrm>
                <a:off x="3088658" y="3197892"/>
                <a:ext cx="2998174" cy="2928200"/>
              </a:xfrm>
              <a:custGeom>
                <a:avLst/>
                <a:gdLst>
                  <a:gd name="connsiteX0" fmla="*/ 0 w 2998174"/>
                  <a:gd name="connsiteY0" fmla="*/ 292820 h 2928200"/>
                  <a:gd name="connsiteX1" fmla="*/ 292820 w 2998174"/>
                  <a:gd name="connsiteY1" fmla="*/ 0 h 2928200"/>
                  <a:gd name="connsiteX2" fmla="*/ 2705354 w 2998174"/>
                  <a:gd name="connsiteY2" fmla="*/ 0 h 2928200"/>
                  <a:gd name="connsiteX3" fmla="*/ 2998174 w 2998174"/>
                  <a:gd name="connsiteY3" fmla="*/ 292820 h 2928200"/>
                  <a:gd name="connsiteX4" fmla="*/ 2998174 w 2998174"/>
                  <a:gd name="connsiteY4" fmla="*/ 2635380 h 2928200"/>
                  <a:gd name="connsiteX5" fmla="*/ 2705354 w 2998174"/>
                  <a:gd name="connsiteY5" fmla="*/ 2928200 h 2928200"/>
                  <a:gd name="connsiteX6" fmla="*/ 292820 w 2998174"/>
                  <a:gd name="connsiteY6" fmla="*/ 2928200 h 2928200"/>
                  <a:gd name="connsiteX7" fmla="*/ 0 w 2998174"/>
                  <a:gd name="connsiteY7" fmla="*/ 2635380 h 2928200"/>
                  <a:gd name="connsiteX8" fmla="*/ 0 w 2998174"/>
                  <a:gd name="connsiteY8" fmla="*/ 292820 h 292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8174" h="2928200">
                    <a:moveTo>
                      <a:pt x="0" y="292820"/>
                    </a:moveTo>
                    <a:cubicBezTo>
                      <a:pt x="0" y="131100"/>
                      <a:pt x="131100" y="0"/>
                      <a:pt x="292820" y="0"/>
                    </a:cubicBezTo>
                    <a:lnTo>
                      <a:pt x="2705354" y="0"/>
                    </a:lnTo>
                    <a:cubicBezTo>
                      <a:pt x="2867074" y="0"/>
                      <a:pt x="2998174" y="131100"/>
                      <a:pt x="2998174" y="292820"/>
                    </a:cubicBezTo>
                    <a:lnTo>
                      <a:pt x="2998174" y="2635380"/>
                    </a:lnTo>
                    <a:cubicBezTo>
                      <a:pt x="2998174" y="2797100"/>
                      <a:pt x="2867074" y="2928200"/>
                      <a:pt x="2705354" y="2928200"/>
                    </a:cubicBezTo>
                    <a:lnTo>
                      <a:pt x="292820" y="2928200"/>
                    </a:lnTo>
                    <a:cubicBezTo>
                      <a:pt x="131100" y="2928200"/>
                      <a:pt x="0" y="2797100"/>
                      <a:pt x="0" y="2635380"/>
                    </a:cubicBezTo>
                    <a:lnTo>
                      <a:pt x="0" y="29282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3864" tIns="123864" rIns="123864" bIns="12386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И</a:t>
                </a:r>
                <a:r>
                  <a:rPr lang="ru-RU" sz="2000" kern="1200" dirty="0"/>
                  <a:t>нновационное содержание инженерно-технологического образования (парциальная программа, дополнительные образовательные программы)</a:t>
                </a:r>
              </a:p>
            </p:txBody>
          </p:sp>
          <p:sp>
            <p:nvSpPr>
              <p:cNvPr id="12" name="Стрелка: влево 11">
                <a:extLst>
                  <a:ext uri="{FF2B5EF4-FFF2-40B4-BE49-F238E27FC236}">
                    <a16:creationId xmlns:a16="http://schemas.microsoft.com/office/drawing/2014/main" id="{41BDA60E-6B67-41A0-B0DD-1D443388B58B}"/>
                  </a:ext>
                </a:extLst>
              </p:cNvPr>
              <p:cNvSpPr/>
              <p:nvPr/>
            </p:nvSpPr>
            <p:spPr>
              <a:xfrm rot="13188329">
                <a:off x="5327449" y="1855938"/>
                <a:ext cx="1066787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D823B3D4-657D-43C0-97CC-338EDBDA6F02}"/>
                  </a:ext>
                </a:extLst>
              </p:cNvPr>
              <p:cNvSpPr/>
              <p:nvPr/>
            </p:nvSpPr>
            <p:spPr>
              <a:xfrm>
                <a:off x="6186548" y="2524853"/>
                <a:ext cx="2653582" cy="2555889"/>
              </a:xfrm>
              <a:custGeom>
                <a:avLst/>
                <a:gdLst>
                  <a:gd name="connsiteX0" fmla="*/ 0 w 2653582"/>
                  <a:gd name="connsiteY0" fmla="*/ 255589 h 2555889"/>
                  <a:gd name="connsiteX1" fmla="*/ 255589 w 2653582"/>
                  <a:gd name="connsiteY1" fmla="*/ 0 h 2555889"/>
                  <a:gd name="connsiteX2" fmla="*/ 2397993 w 2653582"/>
                  <a:gd name="connsiteY2" fmla="*/ 0 h 2555889"/>
                  <a:gd name="connsiteX3" fmla="*/ 2653582 w 2653582"/>
                  <a:gd name="connsiteY3" fmla="*/ 255589 h 2555889"/>
                  <a:gd name="connsiteX4" fmla="*/ 2653582 w 2653582"/>
                  <a:gd name="connsiteY4" fmla="*/ 2300300 h 2555889"/>
                  <a:gd name="connsiteX5" fmla="*/ 2397993 w 2653582"/>
                  <a:gd name="connsiteY5" fmla="*/ 2555889 h 2555889"/>
                  <a:gd name="connsiteX6" fmla="*/ 255589 w 2653582"/>
                  <a:gd name="connsiteY6" fmla="*/ 2555889 h 2555889"/>
                  <a:gd name="connsiteX7" fmla="*/ 0 w 2653582"/>
                  <a:gd name="connsiteY7" fmla="*/ 2300300 h 2555889"/>
                  <a:gd name="connsiteX8" fmla="*/ 0 w 2653582"/>
                  <a:gd name="connsiteY8" fmla="*/ 255589 h 255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582" h="2555889">
                    <a:moveTo>
                      <a:pt x="0" y="255589"/>
                    </a:moveTo>
                    <a:cubicBezTo>
                      <a:pt x="0" y="114431"/>
                      <a:pt x="114431" y="0"/>
                      <a:pt x="255589" y="0"/>
                    </a:cubicBezTo>
                    <a:lnTo>
                      <a:pt x="2397993" y="0"/>
                    </a:lnTo>
                    <a:cubicBezTo>
                      <a:pt x="2539151" y="0"/>
                      <a:pt x="2653582" y="114431"/>
                      <a:pt x="2653582" y="255589"/>
                    </a:cubicBezTo>
                    <a:lnTo>
                      <a:pt x="2653582" y="2300300"/>
                    </a:lnTo>
                    <a:cubicBezTo>
                      <a:pt x="2653582" y="2441458"/>
                      <a:pt x="2539151" y="2555889"/>
                      <a:pt x="2397993" y="2555889"/>
                    </a:cubicBezTo>
                    <a:lnTo>
                      <a:pt x="255589" y="2555889"/>
                    </a:lnTo>
                    <a:cubicBezTo>
                      <a:pt x="114431" y="2555889"/>
                      <a:pt x="0" y="2441458"/>
                      <a:pt x="0" y="2300300"/>
                    </a:cubicBezTo>
                    <a:lnTo>
                      <a:pt x="0" y="25558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959" tIns="112959" rIns="112959" bIns="112959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Н</a:t>
                </a:r>
                <a:r>
                  <a:rPr lang="ru-RU" sz="2000" kern="1200" dirty="0"/>
                  <a:t>ормативно-правовое и методическое обеспечение проекта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20FED08-02AA-4ABF-B38C-277AAE8B3886}"/>
              </a:ext>
            </a:extLst>
          </p:cNvPr>
          <p:cNvGrpSpPr/>
          <p:nvPr/>
        </p:nvGrpSpPr>
        <p:grpSpPr>
          <a:xfrm>
            <a:off x="213814" y="702078"/>
            <a:ext cx="5124735" cy="1059597"/>
            <a:chOff x="4162566" y="5295470"/>
            <a:chExt cx="5124735" cy="105959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4F04F461-2447-4D9D-9BDF-53C055943F03}"/>
                </a:ext>
              </a:extLst>
            </p:cNvPr>
            <p:cNvGrpSpPr/>
            <p:nvPr/>
          </p:nvGrpSpPr>
          <p:grpSpPr>
            <a:xfrm>
              <a:off x="4162566" y="5295470"/>
              <a:ext cx="4863152" cy="1059597"/>
              <a:chOff x="4162566" y="5295470"/>
              <a:chExt cx="4863152" cy="1059597"/>
            </a:xfrm>
          </p:grpSpPr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AAB55108-9801-4D99-B07B-4179C1EEC062}"/>
                  </a:ext>
                </a:extLst>
              </p:cNvPr>
              <p:cNvSpPr/>
              <p:nvPr/>
            </p:nvSpPr>
            <p:spPr>
              <a:xfrm>
                <a:off x="4162566" y="5295470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chemeClr val="accent3">
                      <a:lumMod val="67000"/>
                    </a:schemeClr>
                  </a:gs>
                  <a:gs pos="59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02153291-F374-4C9E-B62A-477516F57186}"/>
                  </a:ext>
                </a:extLst>
              </p:cNvPr>
              <p:cNvSpPr/>
              <p:nvPr/>
            </p:nvSpPr>
            <p:spPr>
              <a:xfrm>
                <a:off x="4314967" y="547457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</a:p>
            </p:txBody>
          </p:sp>
        </p:grp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72D5257-716E-415D-B157-5D0B0DEBA600}"/>
                </a:ext>
              </a:extLst>
            </p:cNvPr>
            <p:cNvSpPr/>
            <p:nvPr/>
          </p:nvSpPr>
          <p:spPr>
            <a:xfrm>
              <a:off x="4715301" y="55636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Информационное сопровождение и трансляция опыта инновационной деятельности.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198BAA9-D5A0-43C0-B2CF-5005564A66CF}"/>
              </a:ext>
            </a:extLst>
          </p:cNvPr>
          <p:cNvGrpSpPr/>
          <p:nvPr/>
        </p:nvGrpSpPr>
        <p:grpSpPr>
          <a:xfrm>
            <a:off x="213814" y="678716"/>
            <a:ext cx="5204347" cy="1059597"/>
            <a:chOff x="3095766" y="4140529"/>
            <a:chExt cx="5204347" cy="1059597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8D91CCC3-B17E-4A19-B82C-46CFE863BD18}"/>
                </a:ext>
              </a:extLst>
            </p:cNvPr>
            <p:cNvGrpSpPr/>
            <p:nvPr/>
          </p:nvGrpSpPr>
          <p:grpSpPr>
            <a:xfrm>
              <a:off x="3095766" y="4140529"/>
              <a:ext cx="4863152" cy="1059597"/>
              <a:chOff x="3095766" y="4140529"/>
              <a:chExt cx="4863152" cy="1059597"/>
            </a:xfrm>
          </p:grpSpPr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8162BA08-2179-4F4A-A39F-6202A5FCE7CD}"/>
                  </a:ext>
                </a:extLst>
              </p:cNvPr>
              <p:cNvSpPr/>
              <p:nvPr/>
            </p:nvSpPr>
            <p:spPr>
              <a:xfrm>
                <a:off x="3095766" y="4140529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8639991D-6169-42C1-AF5F-A889EFA9D913}"/>
                  </a:ext>
                </a:extLst>
              </p:cNvPr>
              <p:cNvSpPr/>
              <p:nvPr/>
            </p:nvSpPr>
            <p:spPr>
              <a:xfrm>
                <a:off x="3211772" y="431638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E2A90FFE-8B9A-4042-B817-F3CFC29BA1E2}"/>
                </a:ext>
              </a:extLst>
            </p:cNvPr>
            <p:cNvSpPr/>
            <p:nvPr/>
          </p:nvSpPr>
          <p:spPr>
            <a:xfrm>
              <a:off x="3728113" y="419327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работников.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2AF72C17-E3B8-4F10-BDA5-4EEBF20F31D2}"/>
              </a:ext>
            </a:extLst>
          </p:cNvPr>
          <p:cNvGrpSpPr/>
          <p:nvPr/>
        </p:nvGrpSpPr>
        <p:grpSpPr>
          <a:xfrm>
            <a:off x="220640" y="670280"/>
            <a:ext cx="4890445" cy="1059597"/>
            <a:chOff x="1883391" y="2985588"/>
            <a:chExt cx="4890445" cy="105959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8821762-5BE3-4422-B79C-49A4EAF9FA6C}"/>
                </a:ext>
              </a:extLst>
            </p:cNvPr>
            <p:cNvGrpSpPr/>
            <p:nvPr/>
          </p:nvGrpSpPr>
          <p:grpSpPr>
            <a:xfrm>
              <a:off x="1883391" y="2985588"/>
              <a:ext cx="4863152" cy="1059597"/>
              <a:chOff x="1883391" y="2985588"/>
              <a:chExt cx="4863152" cy="1059597"/>
            </a:xfrm>
          </p:grpSpPr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ADAF5F24-28FF-422C-85A3-90CD66FD1C82}"/>
                  </a:ext>
                </a:extLst>
              </p:cNvPr>
              <p:cNvSpPr/>
              <p:nvPr/>
            </p:nvSpPr>
            <p:spPr>
              <a:xfrm>
                <a:off x="1883391" y="2985588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D1FA4E8A-0359-42DC-99E9-766BB54A4D13}"/>
                  </a:ext>
                </a:extLst>
              </p:cNvPr>
              <p:cNvSpPr/>
              <p:nvPr/>
            </p:nvSpPr>
            <p:spPr>
              <a:xfrm>
                <a:off x="2031241" y="3161443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</a:t>
                </a:r>
              </a:p>
            </p:txBody>
          </p:sp>
        </p:grp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C4C83DC-DF71-4365-8A8B-6BD9C8B5B359}"/>
                </a:ext>
              </a:extLst>
            </p:cNvPr>
            <p:cNvSpPr/>
            <p:nvPr/>
          </p:nvSpPr>
          <p:spPr>
            <a:xfrm>
              <a:off x="2408230" y="3051862"/>
              <a:ext cx="43656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качество образования воспитанников в области формирования интереса и мотивации к сельскохозяйственному труду.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383F825-DE0B-44EB-AA46-D0585DD8ACFC}"/>
              </a:ext>
            </a:extLst>
          </p:cNvPr>
          <p:cNvGrpSpPr/>
          <p:nvPr/>
        </p:nvGrpSpPr>
        <p:grpSpPr>
          <a:xfrm>
            <a:off x="225186" y="674801"/>
            <a:ext cx="5217993" cy="1059597"/>
            <a:chOff x="980364" y="1830647"/>
            <a:chExt cx="5217993" cy="1059597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D9963C96-F9A7-4B7C-A174-409C5C498C19}"/>
                </a:ext>
              </a:extLst>
            </p:cNvPr>
            <p:cNvGrpSpPr/>
            <p:nvPr/>
          </p:nvGrpSpPr>
          <p:grpSpPr>
            <a:xfrm>
              <a:off x="980364" y="1830647"/>
              <a:ext cx="4863152" cy="1059597"/>
              <a:chOff x="980364" y="1830647"/>
              <a:chExt cx="4863152" cy="1059597"/>
            </a:xfrm>
          </p:grpSpPr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C0F3A7B5-F2ED-4308-8EB5-059E31323006}"/>
                  </a:ext>
                </a:extLst>
              </p:cNvPr>
              <p:cNvSpPr/>
              <p:nvPr/>
            </p:nvSpPr>
            <p:spPr>
              <a:xfrm>
                <a:off x="980364" y="1830647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0ED26AC0-D9DF-4DBB-A516-7BD7A8D0F4E0}"/>
                  </a:ext>
                </a:extLst>
              </p:cNvPr>
              <p:cNvSpPr/>
              <p:nvPr/>
            </p:nvSpPr>
            <p:spPr>
              <a:xfrm>
                <a:off x="1157784" y="2006502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</a:t>
                </a:r>
              </a:p>
            </p:txBody>
          </p:sp>
        </p:grp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F6DFBC5C-9E7B-4C7F-B600-09B6EA32EC71}"/>
                </a:ext>
              </a:extLst>
            </p:cNvPr>
            <p:cNvSpPr/>
            <p:nvPr/>
          </p:nvSpPr>
          <p:spPr>
            <a:xfrm>
              <a:off x="1626357" y="200650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Степень разработанности учебно-методического и научно-методического обеспечения инновационной деятельности в образовательной организации.</a:t>
              </a:r>
            </a:p>
          </p:txBody>
        </p:sp>
      </p:grpSp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B67D083-13B9-4863-BFE3-37C407FF20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306718"/>
            <a:ext cx="9144000" cy="8116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эффективности инновационной деятельности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49E6B7E-7404-4AAD-853F-2CCEF9DFE02B}"/>
              </a:ext>
            </a:extLst>
          </p:cNvPr>
          <p:cNvGrpSpPr/>
          <p:nvPr/>
        </p:nvGrpSpPr>
        <p:grpSpPr>
          <a:xfrm>
            <a:off x="232013" y="692944"/>
            <a:ext cx="4883624" cy="1059597"/>
            <a:chOff x="213814" y="675706"/>
            <a:chExt cx="4883624" cy="105959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9644A05-AC2D-4CBB-9FCA-7115EF765BC9}"/>
                </a:ext>
              </a:extLst>
            </p:cNvPr>
            <p:cNvGrpSpPr/>
            <p:nvPr/>
          </p:nvGrpSpPr>
          <p:grpSpPr>
            <a:xfrm>
              <a:off x="213814" y="675706"/>
              <a:ext cx="4863152" cy="1059597"/>
              <a:chOff x="213814" y="675706"/>
              <a:chExt cx="4863152" cy="1059597"/>
            </a:xfrm>
          </p:grpSpPr>
          <p:sp>
            <p:nvSpPr>
              <p:cNvPr id="5" name="Полилиния: фигура 4">
                <a:extLst>
                  <a:ext uri="{FF2B5EF4-FFF2-40B4-BE49-F238E27FC236}">
                    <a16:creationId xmlns:a16="http://schemas.microsoft.com/office/drawing/2014/main" id="{9E65A02B-7686-4718-92AC-88E26AB76E8E}"/>
                  </a:ext>
                </a:extLst>
              </p:cNvPr>
              <p:cNvSpPr/>
              <p:nvPr/>
            </p:nvSpPr>
            <p:spPr>
              <a:xfrm>
                <a:off x="213814" y="675706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7C854D-827A-4952-9172-947C9A219C99}"/>
                  </a:ext>
                </a:extLst>
              </p:cNvPr>
              <p:cNvSpPr/>
              <p:nvPr/>
            </p:nvSpPr>
            <p:spPr>
              <a:xfrm>
                <a:off x="322996" y="81386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</a:t>
                </a:r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CE14505-D65C-4C9D-836A-B3C93FE501A7}"/>
                </a:ext>
              </a:extLst>
            </p:cNvPr>
            <p:cNvSpPr/>
            <p:nvPr/>
          </p:nvSpPr>
          <p:spPr>
            <a:xfrm>
              <a:off x="702859" y="728450"/>
              <a:ext cx="43945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Полнота разработанных нормативно-правовых документов по проблеме инновационной деятельности. Наличие нормативно-правовой базы по проблеме. 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0DFB77-8AC0-4E9A-AF1F-956F18A9AEF6}"/>
              </a:ext>
            </a:extLst>
          </p:cNvPr>
          <p:cNvGrpSpPr/>
          <p:nvPr/>
        </p:nvGrpSpPr>
        <p:grpSpPr>
          <a:xfrm>
            <a:off x="980364" y="1830647"/>
            <a:ext cx="5217993" cy="1059597"/>
            <a:chOff x="980364" y="1830647"/>
            <a:chExt cx="5217993" cy="105959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C6E61C93-684D-4FC8-B134-A2B794E68917}"/>
                </a:ext>
              </a:extLst>
            </p:cNvPr>
            <p:cNvGrpSpPr/>
            <p:nvPr/>
          </p:nvGrpSpPr>
          <p:grpSpPr>
            <a:xfrm>
              <a:off x="980364" y="1830647"/>
              <a:ext cx="4863152" cy="1059597"/>
              <a:chOff x="980364" y="1830647"/>
              <a:chExt cx="4863152" cy="1059597"/>
            </a:xfrm>
          </p:grpSpPr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0B9A991C-0FAF-4501-9EA7-EA2F029F9B7C}"/>
                  </a:ext>
                </a:extLst>
              </p:cNvPr>
              <p:cNvSpPr/>
              <p:nvPr/>
            </p:nvSpPr>
            <p:spPr>
              <a:xfrm>
                <a:off x="980364" y="1830647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C7A1D88-392B-4CC4-8229-E924E93C41D4}"/>
                  </a:ext>
                </a:extLst>
              </p:cNvPr>
              <p:cNvSpPr/>
              <p:nvPr/>
            </p:nvSpPr>
            <p:spPr>
              <a:xfrm>
                <a:off x="1157784" y="2006502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</a:t>
                </a: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68ABC28-C675-4D93-A5CE-3E25EDFDC16B}"/>
                </a:ext>
              </a:extLst>
            </p:cNvPr>
            <p:cNvSpPr/>
            <p:nvPr/>
          </p:nvSpPr>
          <p:spPr>
            <a:xfrm>
              <a:off x="1626357" y="200650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Степень разработанности учебно-методического и научно-методического обеспечения инновационной деятельности в образовательной организации.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1F3CA4E-0D07-4A20-812C-FA2DACEE250E}"/>
              </a:ext>
            </a:extLst>
          </p:cNvPr>
          <p:cNvGrpSpPr/>
          <p:nvPr/>
        </p:nvGrpSpPr>
        <p:grpSpPr>
          <a:xfrm>
            <a:off x="1883391" y="2985588"/>
            <a:ext cx="4921536" cy="1059597"/>
            <a:chOff x="1883391" y="2985588"/>
            <a:chExt cx="4921536" cy="105959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677EB0E5-9988-4504-BAF2-AB8014590536}"/>
                </a:ext>
              </a:extLst>
            </p:cNvPr>
            <p:cNvGrpSpPr/>
            <p:nvPr/>
          </p:nvGrpSpPr>
          <p:grpSpPr>
            <a:xfrm>
              <a:off x="1883391" y="2985588"/>
              <a:ext cx="4863152" cy="1059597"/>
              <a:chOff x="1883391" y="2985588"/>
              <a:chExt cx="4863152" cy="1059597"/>
            </a:xfrm>
          </p:grpSpPr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F1B8E1F5-9E29-454F-80C8-70672EE4442D}"/>
                  </a:ext>
                </a:extLst>
              </p:cNvPr>
              <p:cNvSpPr/>
              <p:nvPr/>
            </p:nvSpPr>
            <p:spPr>
              <a:xfrm>
                <a:off x="1883391" y="2985588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6DA3D2-BBA2-4DDB-9C9B-1F8B723EAE10}"/>
                  </a:ext>
                </a:extLst>
              </p:cNvPr>
              <p:cNvSpPr/>
              <p:nvPr/>
            </p:nvSpPr>
            <p:spPr>
              <a:xfrm>
                <a:off x="2031241" y="3161443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</a:t>
                </a: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D31CEA7-27FC-4CFD-885A-6F52BA9D6549}"/>
                </a:ext>
              </a:extLst>
            </p:cNvPr>
            <p:cNvSpPr/>
            <p:nvPr/>
          </p:nvSpPr>
          <p:spPr>
            <a:xfrm>
              <a:off x="2339072" y="3052860"/>
              <a:ext cx="44658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качество образования воспитанников в области формирования интереса и мотивации к сельскохозяйственному труду.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198954F-57CE-4659-B826-537EFC87F945}"/>
              </a:ext>
            </a:extLst>
          </p:cNvPr>
          <p:cNvGrpSpPr/>
          <p:nvPr/>
        </p:nvGrpSpPr>
        <p:grpSpPr>
          <a:xfrm>
            <a:off x="3095766" y="4140529"/>
            <a:ext cx="5204347" cy="1059597"/>
            <a:chOff x="3095766" y="4140529"/>
            <a:chExt cx="5204347" cy="1059597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C979D29-8487-4508-A924-CA2912C797A1}"/>
                </a:ext>
              </a:extLst>
            </p:cNvPr>
            <p:cNvGrpSpPr/>
            <p:nvPr/>
          </p:nvGrpSpPr>
          <p:grpSpPr>
            <a:xfrm>
              <a:off x="3095766" y="4140529"/>
              <a:ext cx="4863152" cy="1059597"/>
              <a:chOff x="3095766" y="4140529"/>
              <a:chExt cx="4863152" cy="1059597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5D33396D-6AB1-4D24-859C-311ABDC15D26}"/>
                  </a:ext>
                </a:extLst>
              </p:cNvPr>
              <p:cNvSpPr/>
              <p:nvPr/>
            </p:nvSpPr>
            <p:spPr>
              <a:xfrm>
                <a:off x="3095766" y="4140529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6BF4A8D-A0A8-4C22-893D-44F19579D30E}"/>
                  </a:ext>
                </a:extLst>
              </p:cNvPr>
              <p:cNvSpPr/>
              <p:nvPr/>
            </p:nvSpPr>
            <p:spPr>
              <a:xfrm>
                <a:off x="3211772" y="431638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2E65ACF-74FE-4F34-BD18-3A7E1D4A0855}"/>
                </a:ext>
              </a:extLst>
            </p:cNvPr>
            <p:cNvSpPr/>
            <p:nvPr/>
          </p:nvSpPr>
          <p:spPr>
            <a:xfrm>
              <a:off x="3728113" y="419327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работников.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A75AE16-4673-42A8-8E83-64D1FFF9317A}"/>
              </a:ext>
            </a:extLst>
          </p:cNvPr>
          <p:cNvGrpSpPr/>
          <p:nvPr/>
        </p:nvGrpSpPr>
        <p:grpSpPr>
          <a:xfrm>
            <a:off x="4162566" y="5295470"/>
            <a:ext cx="5124735" cy="1059597"/>
            <a:chOff x="4162566" y="5295470"/>
            <a:chExt cx="5124735" cy="1059597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C0A2753-6363-4FE8-9A18-07213E1BAC70}"/>
                </a:ext>
              </a:extLst>
            </p:cNvPr>
            <p:cNvGrpSpPr/>
            <p:nvPr/>
          </p:nvGrpSpPr>
          <p:grpSpPr>
            <a:xfrm>
              <a:off x="4162566" y="5295470"/>
              <a:ext cx="4863152" cy="1059597"/>
              <a:chOff x="4162566" y="5295470"/>
              <a:chExt cx="4863152" cy="1059597"/>
            </a:xfrm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FC4F63DB-27BE-4B3C-AB86-1B93D0DD9103}"/>
                  </a:ext>
                </a:extLst>
              </p:cNvPr>
              <p:cNvSpPr/>
              <p:nvPr/>
            </p:nvSpPr>
            <p:spPr>
              <a:xfrm>
                <a:off x="4162566" y="5295470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chemeClr val="accent3">
                      <a:lumMod val="67000"/>
                    </a:schemeClr>
                  </a:gs>
                  <a:gs pos="59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9081DD1-B4FC-4127-99F6-1845B1DD5D3A}"/>
                  </a:ext>
                </a:extLst>
              </p:cNvPr>
              <p:cNvSpPr/>
              <p:nvPr/>
            </p:nvSpPr>
            <p:spPr>
              <a:xfrm>
                <a:off x="4314967" y="547457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FE13671-401E-421A-9012-45AAE9E484C6}"/>
                </a:ext>
              </a:extLst>
            </p:cNvPr>
            <p:cNvSpPr/>
            <p:nvPr/>
          </p:nvSpPr>
          <p:spPr>
            <a:xfrm>
              <a:off x="4715301" y="55636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Информационное сопровождение и трансляция опыта инновационной деятельности.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D4B94-9AB3-48EA-AB42-52CF153C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5" y="667740"/>
            <a:ext cx="8649509" cy="5522519"/>
          </a:xfrm>
          <a:prstGeom prst="rect">
            <a:avLst/>
          </a:prstGeom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EB5BA76B-551C-41BC-AA80-39523F9F19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2189"/>
            <a:ext cx="9144000" cy="581452"/>
          </a:xfrm>
          <a:noFill/>
        </p:spPr>
        <p:txBody>
          <a:bodyPr/>
          <a:lstStyle/>
          <a:p>
            <a:pPr eaLnBrk="1" hangingPunct="1"/>
            <a:r>
              <a:rPr lang="ru-RU" altLang="ru-RU" sz="18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Разработанная модель ранней профориентации воспитанников ДОО </a:t>
            </a:r>
            <a:br>
              <a:rPr lang="ru-RU" altLang="ru-RU" sz="18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altLang="ru-RU" sz="18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сельскохозяйственные профессии настоящего и будущего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0FFF02B-FB76-45D7-8E2E-50B0AF41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8966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AEBD395E-7C14-4A77-AB5A-7F9D2CB2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38"/>
            <a:ext cx="8966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B088560-A055-41B9-8F4E-0C5685A664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4680"/>
            <a:ext cx="9144000" cy="423080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Методическое пособие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DFBA65-15B9-4EAD-8DE1-ECC87CB765FD}"/>
              </a:ext>
            </a:extLst>
          </p:cNvPr>
          <p:cNvGrpSpPr/>
          <p:nvPr/>
        </p:nvGrpSpPr>
        <p:grpSpPr>
          <a:xfrm>
            <a:off x="3171571" y="1038231"/>
            <a:ext cx="5784318" cy="4114817"/>
            <a:chOff x="3171571" y="771799"/>
            <a:chExt cx="5784318" cy="202363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5BF1628-24DA-4A86-8EF7-FE69FE0C6138}"/>
                </a:ext>
              </a:extLst>
            </p:cNvPr>
            <p:cNvSpPr/>
            <p:nvPr/>
          </p:nvSpPr>
          <p:spPr>
            <a:xfrm>
              <a:off x="3171571" y="771799"/>
              <a:ext cx="5784318" cy="2023638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924BDCD-717B-4A90-B377-6A434106DC6D}"/>
                </a:ext>
              </a:extLst>
            </p:cNvPr>
            <p:cNvSpPr/>
            <p:nvPr/>
          </p:nvSpPr>
          <p:spPr>
            <a:xfrm>
              <a:off x="3971043" y="972663"/>
              <a:ext cx="4572001" cy="1496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560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 пособии рассматривается система работы детско-родительского клуба в детском саду, направленная на формирование у детей старшего дошкольного возраста позитивного отношения к профессиям, связанным с сельскохозяйственным трудом взрослых, посредством ранней профориентации дошкольников и освоения навыков совместной работы с родителями. </a:t>
              </a:r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1F2E2E7B-13ED-4D26-AC06-141119ED1FF5}"/>
              </a:ext>
            </a:extLst>
          </p:cNvPr>
          <p:cNvSpPr/>
          <p:nvPr/>
        </p:nvSpPr>
        <p:spPr>
          <a:xfrm>
            <a:off x="457200" y="1037230"/>
            <a:ext cx="3261360" cy="4115816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94" tIns="151564" rIns="239194" bIns="151564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211C97-62CF-4B6A-9704-16B10A81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1232457"/>
            <a:ext cx="2787101" cy="375949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D89C8B9-367B-4EEA-A09D-B0E8893D44D3}"/>
              </a:ext>
            </a:extLst>
          </p:cNvPr>
          <p:cNvGrpSpPr/>
          <p:nvPr/>
        </p:nvGrpSpPr>
        <p:grpSpPr>
          <a:xfrm>
            <a:off x="3656963" y="5370820"/>
            <a:ext cx="5298926" cy="1101285"/>
            <a:chOff x="3636946" y="2503656"/>
            <a:chExt cx="5298926" cy="12356325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EA0001B-6C96-407F-B4A4-0FE759FF44A6}"/>
                </a:ext>
              </a:extLst>
            </p:cNvPr>
            <p:cNvSpPr/>
            <p:nvPr/>
          </p:nvSpPr>
          <p:spPr>
            <a:xfrm>
              <a:off x="3641610" y="2503656"/>
              <a:ext cx="5294262" cy="6962485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indent="-457200" defTabSz="120015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7892E97-FACD-4492-80A7-34529CAC1CC4}"/>
                </a:ext>
              </a:extLst>
            </p:cNvPr>
            <p:cNvSpPr/>
            <p:nvPr/>
          </p:nvSpPr>
          <p:spPr>
            <a:xfrm>
              <a:off x="3636946" y="10716107"/>
              <a:ext cx="5261667" cy="414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CBF87AA-FB4D-4DA7-BCE9-CFCAC73D8A01}"/>
              </a:ext>
            </a:extLst>
          </p:cNvPr>
          <p:cNvGrpSpPr/>
          <p:nvPr/>
        </p:nvGrpSpPr>
        <p:grpSpPr>
          <a:xfrm>
            <a:off x="472553" y="5305836"/>
            <a:ext cx="3261360" cy="791546"/>
            <a:chOff x="457200" y="2490617"/>
            <a:chExt cx="3261360" cy="160304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CB2C0D9-44DB-4080-9498-0E8410675D9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F108EBB-673B-4531-84B2-92B87A435BB8}"/>
                </a:ext>
              </a:extLst>
            </p:cNvPr>
            <p:cNvSpPr/>
            <p:nvPr/>
          </p:nvSpPr>
          <p:spPr>
            <a:xfrm>
              <a:off x="579755" y="2691974"/>
              <a:ext cx="3061855" cy="91305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Ссылка на продукты инновационной деятельности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D8C00D-A91E-4D87-AD4B-3A3306B018E8}"/>
              </a:ext>
            </a:extLst>
          </p:cNvPr>
          <p:cNvSpPr/>
          <p:nvPr/>
        </p:nvSpPr>
        <p:spPr>
          <a:xfrm>
            <a:off x="3971043" y="5496427"/>
            <a:ext cx="436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https://детский-сад-11.рф/?page_id=13778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6FF0DF-A109-4107-9AF9-4690674DA407}"/>
              </a:ext>
            </a:extLst>
          </p:cNvPr>
          <p:cNvSpPr/>
          <p:nvPr/>
        </p:nvSpPr>
        <p:spPr>
          <a:xfrm>
            <a:off x="-54591" y="109182"/>
            <a:ext cx="925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Диссеминация инновационного опыта: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742D7-E9D7-4D22-BC9A-17EFAFDB6171}"/>
              </a:ext>
            </a:extLst>
          </p:cNvPr>
          <p:cNvSpPr txBox="1"/>
          <p:nvPr/>
        </p:nvSpPr>
        <p:spPr>
          <a:xfrm>
            <a:off x="562577" y="1241013"/>
            <a:ext cx="7722323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FE5B8B-DD5C-467B-86D8-EB40E1C63389}"/>
              </a:ext>
            </a:extLst>
          </p:cNvPr>
          <p:cNvGrpSpPr/>
          <p:nvPr/>
        </p:nvGrpSpPr>
        <p:grpSpPr>
          <a:xfrm>
            <a:off x="131353" y="670368"/>
            <a:ext cx="2802170" cy="2758632"/>
            <a:chOff x="2509646" y="2113708"/>
            <a:chExt cx="2998174" cy="2956653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7DFB111-EA5B-4B22-AFB7-189EB81B5200}"/>
                </a:ext>
              </a:extLst>
            </p:cNvPr>
            <p:cNvSpPr/>
            <p:nvPr/>
          </p:nvSpPr>
          <p:spPr>
            <a:xfrm>
              <a:off x="2509646" y="2113708"/>
              <a:ext cx="2998174" cy="29566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4A4E6B01-AEDC-42EC-9F39-BE773B45A8E9}"/>
                </a:ext>
              </a:extLst>
            </p:cNvPr>
            <p:cNvSpPr txBox="1"/>
            <p:nvPr/>
          </p:nvSpPr>
          <p:spPr>
            <a:xfrm>
              <a:off x="2572433" y="2491123"/>
              <a:ext cx="2826646" cy="25639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Семинар-практикум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«Организация эффективного сетевого взаимодействия по вопросам ФГОС ДО, новых педагогических технологий, анализа зарубежных образовательных технологий» МБУ «ЦРО»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МО Тимашевский район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/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2A9CB7-BB9D-4376-9C67-D628DBBB1205}"/>
              </a:ext>
            </a:extLst>
          </p:cNvPr>
          <p:cNvGrpSpPr/>
          <p:nvPr/>
        </p:nvGrpSpPr>
        <p:grpSpPr>
          <a:xfrm>
            <a:off x="3194620" y="664680"/>
            <a:ext cx="2802170" cy="2758632"/>
            <a:chOff x="2538953" y="2440533"/>
            <a:chExt cx="2998174" cy="29989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1368B4-7194-488D-A18C-570DAFC70B0E}"/>
                </a:ext>
              </a:extLst>
            </p:cNvPr>
            <p:cNvSpPr/>
            <p:nvPr/>
          </p:nvSpPr>
          <p:spPr>
            <a:xfrm>
              <a:off x="2538953" y="2440533"/>
              <a:ext cx="2998174" cy="29989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B693EE25-050C-4868-921C-540AEC165EC6}"/>
                </a:ext>
              </a:extLst>
            </p:cNvPr>
            <p:cNvSpPr txBox="1"/>
            <p:nvPr/>
          </p:nvSpPr>
          <p:spPr>
            <a:xfrm>
              <a:off x="2638941" y="3424153"/>
              <a:ext cx="2826645" cy="9294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Педагогический форум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«Управление модернизацией и качеством образования в условиях реализации национального проекта «Образование» МБУ «ЦРО» МО Тимашевский район</a:t>
              </a:r>
            </a:p>
          </p:txBody>
        </p:sp>
      </p:grp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B2CD0D80-4D85-4BD6-A195-49453E45B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367643"/>
              </p:ext>
            </p:extLst>
          </p:nvPr>
        </p:nvGraphicFramePr>
        <p:xfrm>
          <a:off x="780232" y="5922642"/>
          <a:ext cx="7722323" cy="96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94293EB-0AED-4A92-A573-D4E76B39346C}"/>
              </a:ext>
            </a:extLst>
          </p:cNvPr>
          <p:cNvGrpSpPr/>
          <p:nvPr/>
        </p:nvGrpSpPr>
        <p:grpSpPr>
          <a:xfrm>
            <a:off x="6231953" y="664680"/>
            <a:ext cx="2802170" cy="2758632"/>
            <a:chOff x="2784789" y="2451182"/>
            <a:chExt cx="2998174" cy="295665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8A7687E-B0CB-488E-BE35-674392F9512C}"/>
                </a:ext>
              </a:extLst>
            </p:cNvPr>
            <p:cNvSpPr/>
            <p:nvPr/>
          </p:nvSpPr>
          <p:spPr>
            <a:xfrm>
              <a:off x="2784789" y="2451182"/>
              <a:ext cx="2998174" cy="29566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рямоугольник: скругленные углы 4">
              <a:extLst>
                <a:ext uri="{FF2B5EF4-FFF2-40B4-BE49-F238E27FC236}">
                  <a16:creationId xmlns:a16="http://schemas.microsoft.com/office/drawing/2014/main" id="{E2BDC04A-7ABB-4D21-BB6A-002A37B2FE9E}"/>
                </a:ext>
              </a:extLst>
            </p:cNvPr>
            <p:cNvSpPr txBox="1"/>
            <p:nvPr/>
          </p:nvSpPr>
          <p:spPr>
            <a:xfrm>
              <a:off x="2844198" y="3410412"/>
              <a:ext cx="2853000" cy="11751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Семинар «Основные средства повышения уровня профессиональной компетентности педагогических работников, как необходимого условия повышения качества современного образования» МБУ «ЦРО» МО Тимашевский район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48FB4B6-EF8C-4DD1-83FD-47DBBE193C00}"/>
              </a:ext>
            </a:extLst>
          </p:cNvPr>
          <p:cNvSpPr txBox="1"/>
          <p:nvPr/>
        </p:nvSpPr>
        <p:spPr>
          <a:xfrm>
            <a:off x="1428129" y="6170568"/>
            <a:ext cx="63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18107"/>
                </a:solidFill>
                <a:latin typeface="+mn-lt"/>
              </a:rPr>
              <a:t>ГОРОД                     РАЙОН                   КРАЙ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54CE33E-7C53-4EA3-B524-45364DB83947}"/>
              </a:ext>
            </a:extLst>
          </p:cNvPr>
          <p:cNvGrpSpPr/>
          <p:nvPr/>
        </p:nvGrpSpPr>
        <p:grpSpPr>
          <a:xfrm>
            <a:off x="1376984" y="3335791"/>
            <a:ext cx="3200780" cy="2706536"/>
            <a:chOff x="4179267" y="5561974"/>
            <a:chExt cx="2998174" cy="292820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73CA736B-8A09-4AB6-A752-D4C918D96E52}"/>
                </a:ext>
              </a:extLst>
            </p:cNvPr>
            <p:cNvSpPr/>
            <p:nvPr/>
          </p:nvSpPr>
          <p:spPr>
            <a:xfrm>
              <a:off x="4179267" y="5561974"/>
              <a:ext cx="2998174" cy="292820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id="{36F6CE04-51E9-49FD-8575-2F16111163DD}"/>
                </a:ext>
              </a:extLst>
            </p:cNvPr>
            <p:cNvSpPr txBox="1"/>
            <p:nvPr/>
          </p:nvSpPr>
          <p:spPr>
            <a:xfrm>
              <a:off x="4243053" y="5670272"/>
              <a:ext cx="2826646" cy="25794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IV краевой фестиваль образовательных инноваций «От инновационных идей до методических пособий»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ГБОУ ИРО Краснодарского края</a:t>
              </a:r>
              <a:endParaRPr lang="ru-RU" sz="2000" kern="12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7B7AF6D-61F8-41FD-84A8-E99622524ABC}"/>
              </a:ext>
            </a:extLst>
          </p:cNvPr>
          <p:cNvGrpSpPr/>
          <p:nvPr/>
        </p:nvGrpSpPr>
        <p:grpSpPr>
          <a:xfrm>
            <a:off x="4743103" y="3335789"/>
            <a:ext cx="3017661" cy="2706537"/>
            <a:chOff x="4179267" y="5561974"/>
            <a:chExt cx="2998174" cy="2928200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4161AF0-9BE1-4CB5-9A6A-FCCBCAC1CE2B}"/>
                </a:ext>
              </a:extLst>
            </p:cNvPr>
            <p:cNvSpPr/>
            <p:nvPr/>
          </p:nvSpPr>
          <p:spPr>
            <a:xfrm>
              <a:off x="4179267" y="5561974"/>
              <a:ext cx="2998174" cy="292820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id="{6F6D3E1E-E19D-43A9-918A-C6262ED20DA0}"/>
                </a:ext>
              </a:extLst>
            </p:cNvPr>
            <p:cNvSpPr txBox="1"/>
            <p:nvPr/>
          </p:nvSpPr>
          <p:spPr>
            <a:xfrm>
              <a:off x="4329155" y="5656665"/>
              <a:ext cx="2826646" cy="27638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I научно-практическая конференция «Реализация естественно-научного профиля и организация </a:t>
              </a:r>
              <a:r>
                <a:rPr lang="ru-RU" dirty="0" err="1"/>
                <a:t>агроклассов</a:t>
              </a:r>
              <a:r>
                <a:rPr lang="ru-RU" dirty="0"/>
                <a:t>: модели, ресурсы, возможности сетевого взаимодействия»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г. Усть-Лабинск</a:t>
              </a:r>
              <a:endParaRPr lang="ru-RU" sz="20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552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Тема Office</vt:lpstr>
      <vt:lpstr>МИНИ-АГРОКОМПЛЕКС КАК МЕХАНИЗМ РАННЕЙ ПРОФОРИЕНТАЦИИ ДОШКОЛЬНИКОВ  НА СЕЛЬСКОХОЗЯЙСТВЕННЫЕ ПРОФЕССИИ  НАСТОЯЩЕГО И БУДУЩЕГО</vt:lpstr>
      <vt:lpstr>Презентация PowerPoint</vt:lpstr>
      <vt:lpstr>Задачи проекта</vt:lpstr>
      <vt:lpstr>Основная идея проекта</vt:lpstr>
      <vt:lpstr>Презентация PowerPoint</vt:lpstr>
      <vt:lpstr>Критерии эффективности инновационной деятельности</vt:lpstr>
      <vt:lpstr>Разработанная модель ранней профориентации воспитанников ДОО  на сельскохозяйственные профессии настоящего и будущего</vt:lpstr>
      <vt:lpstr>Методическое пособие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316</cp:revision>
  <dcterms:created xsi:type="dcterms:W3CDTF">2018-09-02T18:58:20Z</dcterms:created>
  <dcterms:modified xsi:type="dcterms:W3CDTF">2020-02-11T10:05:26Z</dcterms:modified>
</cp:coreProperties>
</file>