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8" r:id="rId2"/>
    <p:sldId id="446" r:id="rId3"/>
    <p:sldId id="469" r:id="rId4"/>
    <p:sldId id="472" r:id="rId5"/>
    <p:sldId id="502" r:id="rId6"/>
    <p:sldId id="504" r:id="rId7"/>
    <p:sldId id="501" r:id="rId8"/>
    <p:sldId id="500" r:id="rId9"/>
    <p:sldId id="454" r:id="rId10"/>
    <p:sldId id="455" r:id="rId11"/>
    <p:sldId id="457" r:id="rId12"/>
    <p:sldId id="520" r:id="rId13"/>
    <p:sldId id="448" r:id="rId14"/>
    <p:sldId id="473" r:id="rId15"/>
    <p:sldId id="503" r:id="rId16"/>
    <p:sldId id="517" r:id="rId17"/>
    <p:sldId id="514" r:id="rId18"/>
    <p:sldId id="478" r:id="rId19"/>
    <p:sldId id="518" r:id="rId20"/>
    <p:sldId id="519" r:id="rId21"/>
    <p:sldId id="470" r:id="rId22"/>
    <p:sldId id="515" r:id="rId23"/>
    <p:sldId id="516" r:id="rId24"/>
    <p:sldId id="481" r:id="rId25"/>
    <p:sldId id="493" r:id="rId26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CCFFCC"/>
    <a:srgbClr val="66FFFF"/>
    <a:srgbClr val="66CCFF"/>
    <a:srgbClr val="99CCFF"/>
    <a:srgbClr val="CCECFF"/>
    <a:srgbClr val="A50021"/>
    <a:srgbClr val="FFFF00"/>
    <a:srgbClr val="CC0000"/>
  </p:clrMru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4660"/>
  </p:normalViewPr>
  <p:slideViewPr>
    <p:cSldViewPr>
      <p:cViewPr>
        <p:scale>
          <a:sx n="70" d="100"/>
          <a:sy n="70" d="100"/>
        </p:scale>
        <p:origin x="-1392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901C9B-4911-4325-B892-8EEAF22E1135}" type="doc">
      <dgm:prSet loTypeId="urn:microsoft.com/office/officeart/2005/8/layout/funnel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0017B7D-39B6-4572-8E95-6D322FFB9189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endParaRPr lang="ru-RU" sz="2400" b="1" dirty="0">
            <a:solidFill>
              <a:schemeClr val="accent2"/>
            </a:solidFill>
          </a:endParaRPr>
        </a:p>
      </dgm:t>
    </dgm:pt>
    <dgm:pt modelId="{4A0E0094-26F4-47E6-B246-FE32AA9BFBDD}" type="parTrans" cxnId="{DEBCC437-7C63-400C-9DE4-832154357C2D}">
      <dgm:prSet/>
      <dgm:spPr/>
      <dgm:t>
        <a:bodyPr/>
        <a:lstStyle/>
        <a:p>
          <a:endParaRPr lang="ru-RU"/>
        </a:p>
      </dgm:t>
    </dgm:pt>
    <dgm:pt modelId="{94D2FAAB-88D2-402E-88C1-946DAE4CE839}" type="sibTrans" cxnId="{DEBCC437-7C63-400C-9DE4-832154357C2D}">
      <dgm:prSet/>
      <dgm:spPr/>
      <dgm:t>
        <a:bodyPr/>
        <a:lstStyle/>
        <a:p>
          <a:endParaRPr lang="ru-RU"/>
        </a:p>
      </dgm:t>
    </dgm:pt>
    <dgm:pt modelId="{CBE07B40-CE06-4D90-BB49-47BD7F34ABCF}">
      <dgm:prSet phldrT="[Текст]" custT="1"/>
      <dgm:spPr/>
      <dgm:t>
        <a:bodyPr/>
        <a:lstStyle/>
        <a:p>
          <a:endParaRPr lang="ru-RU" sz="1800" b="1" dirty="0"/>
        </a:p>
      </dgm:t>
    </dgm:pt>
    <dgm:pt modelId="{6F7EE3E3-6971-427C-8C36-D3A87A07F44C}" type="parTrans" cxnId="{9931960D-3610-4228-8E1D-81701357735F}">
      <dgm:prSet/>
      <dgm:spPr/>
      <dgm:t>
        <a:bodyPr/>
        <a:lstStyle/>
        <a:p>
          <a:endParaRPr lang="ru-RU"/>
        </a:p>
      </dgm:t>
    </dgm:pt>
    <dgm:pt modelId="{008965DF-828D-48C5-9926-5F861A26F8F0}" type="sibTrans" cxnId="{9931960D-3610-4228-8E1D-81701357735F}">
      <dgm:prSet/>
      <dgm:spPr/>
      <dgm:t>
        <a:bodyPr/>
        <a:lstStyle/>
        <a:p>
          <a:endParaRPr lang="ru-RU"/>
        </a:p>
      </dgm:t>
    </dgm:pt>
    <dgm:pt modelId="{808B773C-5AC5-4E48-8115-5DC087EB9F0B}">
      <dgm:prSet phldrT="[Текст]"/>
      <dgm:spPr/>
      <dgm:t>
        <a:bodyPr/>
        <a:lstStyle/>
        <a:p>
          <a:r>
            <a:rPr lang="ru-RU" b="1" dirty="0" smtClean="0">
              <a:solidFill>
                <a:schemeClr val="accent2"/>
              </a:solidFill>
            </a:rPr>
            <a:t>Низкий процент выпускников, желающих получить профессию в аграрном направлении</a:t>
          </a:r>
          <a:endParaRPr lang="ru-RU" b="1" dirty="0">
            <a:solidFill>
              <a:schemeClr val="accent2"/>
            </a:solidFill>
          </a:endParaRPr>
        </a:p>
      </dgm:t>
    </dgm:pt>
    <dgm:pt modelId="{514C8B44-6176-486D-86C7-5A72FC836570}" type="parTrans" cxnId="{A86199BC-9501-42E7-B0E7-A352DED96AEB}">
      <dgm:prSet/>
      <dgm:spPr/>
      <dgm:t>
        <a:bodyPr/>
        <a:lstStyle/>
        <a:p>
          <a:endParaRPr lang="ru-RU"/>
        </a:p>
      </dgm:t>
    </dgm:pt>
    <dgm:pt modelId="{94AB78D7-1540-4A70-B2D6-A11BCAA6309D}" type="sibTrans" cxnId="{A86199BC-9501-42E7-B0E7-A352DED96AEB}">
      <dgm:prSet/>
      <dgm:spPr/>
      <dgm:t>
        <a:bodyPr/>
        <a:lstStyle/>
        <a:p>
          <a:endParaRPr lang="ru-RU"/>
        </a:p>
      </dgm:t>
    </dgm:pt>
    <dgm:pt modelId="{8394A220-3EC4-498E-AC1C-C4A3FF4CA5CA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F80545-B178-46AA-9C67-3D7AED5EBAF0}" type="sibTrans" cxnId="{68877859-C77E-49B7-8640-E258644388CF}">
      <dgm:prSet/>
      <dgm:spPr/>
      <dgm:t>
        <a:bodyPr/>
        <a:lstStyle/>
        <a:p>
          <a:endParaRPr lang="ru-RU"/>
        </a:p>
      </dgm:t>
    </dgm:pt>
    <dgm:pt modelId="{8DBF252B-7A7E-48C5-A594-3671801E4C96}" type="parTrans" cxnId="{68877859-C77E-49B7-8640-E258644388CF}">
      <dgm:prSet/>
      <dgm:spPr/>
      <dgm:t>
        <a:bodyPr/>
        <a:lstStyle/>
        <a:p>
          <a:endParaRPr lang="ru-RU"/>
        </a:p>
      </dgm:t>
    </dgm:pt>
    <dgm:pt modelId="{D90D7986-2806-43B5-BDE1-41C97911F198}" type="pres">
      <dgm:prSet presAssocID="{29901C9B-4911-4325-B892-8EEAF22E113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41282D-AB03-47AB-852F-040869630D02}" type="pres">
      <dgm:prSet presAssocID="{29901C9B-4911-4325-B892-8EEAF22E1135}" presName="ellipse" presStyleLbl="trBgShp" presStyleIdx="0" presStyleCnt="1" custScaleX="134437"/>
      <dgm:spPr/>
    </dgm:pt>
    <dgm:pt modelId="{1C4AD598-B405-49BA-9021-F07B62CB1172}" type="pres">
      <dgm:prSet presAssocID="{29901C9B-4911-4325-B892-8EEAF22E1135}" presName="arrow1" presStyleLbl="fgShp" presStyleIdx="0" presStyleCnt="1" custScaleX="156279" custScaleY="110639"/>
      <dgm:spPr/>
    </dgm:pt>
    <dgm:pt modelId="{EDA6244F-0FCC-4064-B0CA-F66CE2C42B54}" type="pres">
      <dgm:prSet presAssocID="{29901C9B-4911-4325-B892-8EEAF22E1135}" presName="rectangle" presStyleLbl="revTx" presStyleIdx="0" presStyleCnt="1" custScaleX="168992" custLinFactNeighborY="-82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D1A892-5E93-4CB5-AFBA-943C37C28F18}" type="pres">
      <dgm:prSet presAssocID="{CBE07B40-CE06-4D90-BB49-47BD7F34ABCF}" presName="item1" presStyleLbl="node1" presStyleIdx="0" presStyleCnt="3" custScaleX="132517" custScaleY="119671" custLinFactNeighborX="-12620" custLinFactNeighborY="165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C4BBC5-C2DA-418B-A11D-FC5A3B81CDBF}" type="pres">
      <dgm:prSet presAssocID="{8394A220-3EC4-498E-AC1C-C4A3FF4CA5CA}" presName="item2" presStyleLbl="node1" presStyleIdx="1" presStyleCnt="3" custScaleX="131524" custScaleY="123256" custLinFactNeighborX="-27390" custLinFactNeighborY="-102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852692-7C46-4440-BAF0-641AC215EC0A}" type="pres">
      <dgm:prSet presAssocID="{808B773C-5AC5-4E48-8115-5DC087EB9F0B}" presName="item3" presStyleLbl="node1" presStyleIdx="2" presStyleCnt="3" custScaleX="133075" custScaleY="127892" custLinFactNeighborX="47390" custLinFactNeighborY="121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80BE90-1587-4A1E-9806-F10CE7202047}" type="pres">
      <dgm:prSet presAssocID="{29901C9B-4911-4325-B892-8EEAF22E1135}" presName="funnel" presStyleLbl="trAlignAcc1" presStyleIdx="0" presStyleCnt="1" custScaleX="131561"/>
      <dgm:spPr/>
    </dgm:pt>
  </dgm:ptLst>
  <dgm:cxnLst>
    <dgm:cxn modelId="{DEBCC437-7C63-400C-9DE4-832154357C2D}" srcId="{29901C9B-4911-4325-B892-8EEAF22E1135}" destId="{80017B7D-39B6-4572-8E95-6D322FFB9189}" srcOrd="0" destOrd="0" parTransId="{4A0E0094-26F4-47E6-B246-FE32AA9BFBDD}" sibTransId="{94D2FAAB-88D2-402E-88C1-946DAE4CE839}"/>
    <dgm:cxn modelId="{5D0BCA64-4B0D-4113-BDC2-92261A777052}" type="presOf" srcId="{29901C9B-4911-4325-B892-8EEAF22E1135}" destId="{D90D7986-2806-43B5-BDE1-41C97911F198}" srcOrd="0" destOrd="0" presId="urn:microsoft.com/office/officeart/2005/8/layout/funnel1"/>
    <dgm:cxn modelId="{3E4236AD-9F40-4EAF-BF69-FC3C0F5237A6}" type="presOf" srcId="{CBE07B40-CE06-4D90-BB49-47BD7F34ABCF}" destId="{F3C4BBC5-C2DA-418B-A11D-FC5A3B81CDBF}" srcOrd="0" destOrd="0" presId="urn:microsoft.com/office/officeart/2005/8/layout/funnel1"/>
    <dgm:cxn modelId="{A86199BC-9501-42E7-B0E7-A352DED96AEB}" srcId="{29901C9B-4911-4325-B892-8EEAF22E1135}" destId="{808B773C-5AC5-4E48-8115-5DC087EB9F0B}" srcOrd="3" destOrd="0" parTransId="{514C8B44-6176-486D-86C7-5A72FC836570}" sibTransId="{94AB78D7-1540-4A70-B2D6-A11BCAA6309D}"/>
    <dgm:cxn modelId="{68877859-C77E-49B7-8640-E258644388CF}" srcId="{29901C9B-4911-4325-B892-8EEAF22E1135}" destId="{8394A220-3EC4-498E-AC1C-C4A3FF4CA5CA}" srcOrd="2" destOrd="0" parTransId="{8DBF252B-7A7E-48C5-A594-3671801E4C96}" sibTransId="{0FF80545-B178-46AA-9C67-3D7AED5EBAF0}"/>
    <dgm:cxn modelId="{A558C0C1-B41A-41C1-82DA-09CE3CF7D015}" type="presOf" srcId="{8394A220-3EC4-498E-AC1C-C4A3FF4CA5CA}" destId="{20D1A892-5E93-4CB5-AFBA-943C37C28F18}" srcOrd="0" destOrd="0" presId="urn:microsoft.com/office/officeart/2005/8/layout/funnel1"/>
    <dgm:cxn modelId="{3D6AC3E8-AE83-411B-85B1-B2E17930F5D8}" type="presOf" srcId="{808B773C-5AC5-4E48-8115-5DC087EB9F0B}" destId="{EDA6244F-0FCC-4064-B0CA-F66CE2C42B54}" srcOrd="0" destOrd="0" presId="urn:microsoft.com/office/officeart/2005/8/layout/funnel1"/>
    <dgm:cxn modelId="{747B367B-3EF2-4CCB-B4F0-60ECC5FD847E}" type="presOf" srcId="{80017B7D-39B6-4572-8E95-6D322FFB9189}" destId="{27852692-7C46-4440-BAF0-641AC215EC0A}" srcOrd="0" destOrd="0" presId="urn:microsoft.com/office/officeart/2005/8/layout/funnel1"/>
    <dgm:cxn modelId="{9931960D-3610-4228-8E1D-81701357735F}" srcId="{29901C9B-4911-4325-B892-8EEAF22E1135}" destId="{CBE07B40-CE06-4D90-BB49-47BD7F34ABCF}" srcOrd="1" destOrd="0" parTransId="{6F7EE3E3-6971-427C-8C36-D3A87A07F44C}" sibTransId="{008965DF-828D-48C5-9926-5F861A26F8F0}"/>
    <dgm:cxn modelId="{69146431-9633-4F61-9A99-39DC64340318}" type="presParOf" srcId="{D90D7986-2806-43B5-BDE1-41C97911F198}" destId="{A941282D-AB03-47AB-852F-040869630D02}" srcOrd="0" destOrd="0" presId="urn:microsoft.com/office/officeart/2005/8/layout/funnel1"/>
    <dgm:cxn modelId="{D4A8AECC-BDD0-4DE0-9A22-D39E501290BE}" type="presParOf" srcId="{D90D7986-2806-43B5-BDE1-41C97911F198}" destId="{1C4AD598-B405-49BA-9021-F07B62CB1172}" srcOrd="1" destOrd="0" presId="urn:microsoft.com/office/officeart/2005/8/layout/funnel1"/>
    <dgm:cxn modelId="{9825D54D-52F1-413F-A982-8E23004A554A}" type="presParOf" srcId="{D90D7986-2806-43B5-BDE1-41C97911F198}" destId="{EDA6244F-0FCC-4064-B0CA-F66CE2C42B54}" srcOrd="2" destOrd="0" presId="urn:microsoft.com/office/officeart/2005/8/layout/funnel1"/>
    <dgm:cxn modelId="{C7E01FF9-8D89-4639-8074-9546678BF718}" type="presParOf" srcId="{D90D7986-2806-43B5-BDE1-41C97911F198}" destId="{20D1A892-5E93-4CB5-AFBA-943C37C28F18}" srcOrd="3" destOrd="0" presId="urn:microsoft.com/office/officeart/2005/8/layout/funnel1"/>
    <dgm:cxn modelId="{2FBC3584-6BE5-49F2-B4E7-91184E06B629}" type="presParOf" srcId="{D90D7986-2806-43B5-BDE1-41C97911F198}" destId="{F3C4BBC5-C2DA-418B-A11D-FC5A3B81CDBF}" srcOrd="4" destOrd="0" presId="urn:microsoft.com/office/officeart/2005/8/layout/funnel1"/>
    <dgm:cxn modelId="{60778C89-ED35-4588-8E92-CFACDAD22E18}" type="presParOf" srcId="{D90D7986-2806-43B5-BDE1-41C97911F198}" destId="{27852692-7C46-4440-BAF0-641AC215EC0A}" srcOrd="5" destOrd="0" presId="urn:microsoft.com/office/officeart/2005/8/layout/funnel1"/>
    <dgm:cxn modelId="{92E049B5-9505-4FC2-824A-129D4D749659}" type="presParOf" srcId="{D90D7986-2806-43B5-BDE1-41C97911F198}" destId="{2280BE90-1587-4A1E-9806-F10CE7202047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201346-45C2-4EE7-A04A-4C9FC7AA4640}" type="doc">
      <dgm:prSet loTypeId="urn:microsoft.com/office/officeart/2005/8/layout/chevron2" loCatId="process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ru-RU"/>
        </a:p>
      </dgm:t>
    </dgm:pt>
    <dgm:pt modelId="{F5EC4571-C617-4ED2-A505-EFACDDADF14F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6"/>
              </a:solidFill>
            </a:rPr>
            <a:t>Районный</a:t>
          </a:r>
          <a:endParaRPr lang="ru-RU" sz="1400" b="1" dirty="0">
            <a:solidFill>
              <a:schemeClr val="accent6"/>
            </a:solidFill>
          </a:endParaRPr>
        </a:p>
      </dgm:t>
    </dgm:pt>
    <dgm:pt modelId="{89DD1695-7BB7-4C01-BB93-C7964F8F5DE9}" type="parTrans" cxnId="{1B6E8507-FEAC-4839-8DCF-3193A57D364E}">
      <dgm:prSet/>
      <dgm:spPr/>
      <dgm:t>
        <a:bodyPr/>
        <a:lstStyle/>
        <a:p>
          <a:endParaRPr lang="ru-RU"/>
        </a:p>
      </dgm:t>
    </dgm:pt>
    <dgm:pt modelId="{33E8D868-9F9E-4381-B2CA-6BD328D6C366}" type="sibTrans" cxnId="{1B6E8507-FEAC-4839-8DCF-3193A57D364E}">
      <dgm:prSet/>
      <dgm:spPr/>
      <dgm:t>
        <a:bodyPr/>
        <a:lstStyle/>
        <a:p>
          <a:endParaRPr lang="ru-RU"/>
        </a:p>
      </dgm:t>
    </dgm:pt>
    <dgm:pt modelId="{5079A809-A3A6-42E4-9687-998E23D39F6B}">
      <dgm:prSet phldrT="[Текст]" custT="1"/>
      <dgm:spPr/>
      <dgm:t>
        <a:bodyPr/>
        <a:lstStyle/>
        <a:p>
          <a:r>
            <a:rPr lang="ru-RU" sz="1600" dirty="0" smtClean="0"/>
            <a:t>августовская конференция педагогической общественности по теме: «Образование: современные </a:t>
          </a:r>
          <a:r>
            <a:rPr lang="ru-RU" sz="1500" dirty="0" smtClean="0"/>
            <a:t>вызовы</a:t>
          </a:r>
          <a:r>
            <a:rPr lang="ru-RU" sz="1600" dirty="0" smtClean="0"/>
            <a:t>, ожидания, реальность» (29.08.2019 г.)</a:t>
          </a:r>
          <a:endParaRPr lang="ru-RU" sz="1600" dirty="0"/>
        </a:p>
      </dgm:t>
    </dgm:pt>
    <dgm:pt modelId="{3C25D740-F545-4035-866F-6CD8138BD92D}" type="parTrans" cxnId="{48523686-15FF-4E41-880B-E7E58F0A1F39}">
      <dgm:prSet/>
      <dgm:spPr/>
      <dgm:t>
        <a:bodyPr/>
        <a:lstStyle/>
        <a:p>
          <a:endParaRPr lang="ru-RU"/>
        </a:p>
      </dgm:t>
    </dgm:pt>
    <dgm:pt modelId="{D783FD15-583F-4110-9F09-745F1F1BE683}" type="sibTrans" cxnId="{48523686-15FF-4E41-880B-E7E58F0A1F39}">
      <dgm:prSet/>
      <dgm:spPr/>
      <dgm:t>
        <a:bodyPr/>
        <a:lstStyle/>
        <a:p>
          <a:endParaRPr lang="ru-RU"/>
        </a:p>
      </dgm:t>
    </dgm:pt>
    <dgm:pt modelId="{EA20792B-8475-4A88-B34A-433CB04275F6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6"/>
              </a:solidFill>
            </a:rPr>
            <a:t>Краевой </a:t>
          </a:r>
          <a:endParaRPr lang="ru-RU" sz="1400" b="1" dirty="0">
            <a:solidFill>
              <a:schemeClr val="accent6"/>
            </a:solidFill>
          </a:endParaRPr>
        </a:p>
      </dgm:t>
    </dgm:pt>
    <dgm:pt modelId="{049063FF-4845-4985-BAC7-9A9369131B68}" type="parTrans" cxnId="{D05CA6AD-2F23-4DDA-883B-7A76121C1C72}">
      <dgm:prSet/>
      <dgm:spPr/>
      <dgm:t>
        <a:bodyPr/>
        <a:lstStyle/>
        <a:p>
          <a:endParaRPr lang="ru-RU"/>
        </a:p>
      </dgm:t>
    </dgm:pt>
    <dgm:pt modelId="{68BB90EA-BC81-472E-88D4-494AC280DB9A}" type="sibTrans" cxnId="{D05CA6AD-2F23-4DDA-883B-7A76121C1C72}">
      <dgm:prSet/>
      <dgm:spPr/>
      <dgm:t>
        <a:bodyPr/>
        <a:lstStyle/>
        <a:p>
          <a:endParaRPr lang="ru-RU"/>
        </a:p>
      </dgm:t>
    </dgm:pt>
    <dgm:pt modelId="{F845B19B-DFD1-4BCE-B4BB-A1729F7C8CBF}">
      <dgm:prSet phldrT="[Текст]" custT="1"/>
      <dgm:spPr/>
      <dgm:t>
        <a:bodyPr/>
        <a:lstStyle/>
        <a:p>
          <a:r>
            <a:rPr lang="ru-RU" sz="1600" dirty="0" smtClean="0"/>
            <a:t>«Технологический профиль обучения: модели, ресурсы, возможности сетевого взаимодействия» по теме «Модель сетевого взаимодействия как средство формирования профессиональной пробы и дальнейшего самоопределения обучающихся » (ГБОУ «ИРО КК» 24.04.2019 г.)</a:t>
          </a:r>
          <a:endParaRPr lang="ru-RU" sz="1600" dirty="0"/>
        </a:p>
      </dgm:t>
    </dgm:pt>
    <dgm:pt modelId="{90BEDCDB-49EB-43D0-ACFE-3E3C189BA294}" type="parTrans" cxnId="{F5C8F2F9-09D2-432A-BC62-EADCF8F7FA65}">
      <dgm:prSet/>
      <dgm:spPr/>
      <dgm:t>
        <a:bodyPr/>
        <a:lstStyle/>
        <a:p>
          <a:endParaRPr lang="ru-RU"/>
        </a:p>
      </dgm:t>
    </dgm:pt>
    <dgm:pt modelId="{288532A9-FE92-49D8-936A-3104841B9572}" type="sibTrans" cxnId="{F5C8F2F9-09D2-432A-BC62-EADCF8F7FA65}">
      <dgm:prSet/>
      <dgm:spPr/>
      <dgm:t>
        <a:bodyPr/>
        <a:lstStyle/>
        <a:p>
          <a:endParaRPr lang="ru-RU"/>
        </a:p>
      </dgm:t>
    </dgm:pt>
    <dgm:pt modelId="{827ED9BE-D80C-4384-91CB-AD4D7578828B}">
      <dgm:prSet phldrT="[Текст]" custT="1"/>
      <dgm:spPr/>
      <dgm:t>
        <a:bodyPr/>
        <a:lstStyle/>
        <a:p>
          <a:r>
            <a:rPr lang="ru-RU" sz="1400" b="1" dirty="0" err="1" smtClean="0">
              <a:solidFill>
                <a:schemeClr val="accent6"/>
              </a:solidFill>
            </a:rPr>
            <a:t>Всерос</a:t>
          </a:r>
          <a:r>
            <a:rPr lang="ru-RU" sz="1400" b="1" dirty="0" smtClean="0">
              <a:solidFill>
                <a:schemeClr val="accent6"/>
              </a:solidFill>
            </a:rPr>
            <a:t> </a:t>
          </a:r>
          <a:r>
            <a:rPr lang="ru-RU" sz="1400" b="1" dirty="0" err="1" smtClean="0">
              <a:solidFill>
                <a:schemeClr val="accent6"/>
              </a:solidFill>
            </a:rPr>
            <a:t>сийский</a:t>
          </a:r>
          <a:endParaRPr lang="ru-RU" sz="200" b="1" dirty="0"/>
        </a:p>
      </dgm:t>
    </dgm:pt>
    <dgm:pt modelId="{A0ECD335-A8B1-415B-9C14-D6DD31709F4F}" type="parTrans" cxnId="{D57AEABD-F3B0-4223-AB6C-6253CAE26BD0}">
      <dgm:prSet/>
      <dgm:spPr/>
      <dgm:t>
        <a:bodyPr/>
        <a:lstStyle/>
        <a:p>
          <a:endParaRPr lang="ru-RU"/>
        </a:p>
      </dgm:t>
    </dgm:pt>
    <dgm:pt modelId="{525BA747-D0B7-4395-AC8C-F4E8F47F09B3}" type="sibTrans" cxnId="{D57AEABD-F3B0-4223-AB6C-6253CAE26BD0}">
      <dgm:prSet/>
      <dgm:spPr/>
      <dgm:t>
        <a:bodyPr/>
        <a:lstStyle/>
        <a:p>
          <a:endParaRPr lang="ru-RU"/>
        </a:p>
      </dgm:t>
    </dgm:pt>
    <dgm:pt modelId="{78741EE5-BE97-44C2-9714-FB93CB64A457}">
      <dgm:prSet phldrT="[Текст]" custT="1"/>
      <dgm:spPr/>
      <dgm:t>
        <a:bodyPr/>
        <a:lstStyle/>
        <a:p>
          <a:r>
            <a:rPr lang="ru-RU" sz="1500" dirty="0" smtClean="0"/>
            <a:t>на Всероссийском "Конкурсе практик 2019" (союз «</a:t>
          </a:r>
          <a:r>
            <a:rPr lang="ru-RU" sz="1500" dirty="0" err="1" smtClean="0"/>
            <a:t>Ворлдскиллс</a:t>
          </a:r>
          <a:r>
            <a:rPr lang="ru-RU" sz="1500" dirty="0" smtClean="0"/>
            <a:t> Россия»05.09.2019 г.);</a:t>
          </a:r>
          <a:endParaRPr lang="ru-RU" sz="1500" dirty="0"/>
        </a:p>
      </dgm:t>
    </dgm:pt>
    <dgm:pt modelId="{194A5696-A0BA-47C5-B816-731AC14CC4A4}" type="parTrans" cxnId="{730E938D-CB61-428D-91DF-43A554FF17DD}">
      <dgm:prSet/>
      <dgm:spPr/>
      <dgm:t>
        <a:bodyPr/>
        <a:lstStyle/>
        <a:p>
          <a:endParaRPr lang="ru-RU"/>
        </a:p>
      </dgm:t>
    </dgm:pt>
    <dgm:pt modelId="{B5DE6522-24E3-4205-98EE-187DA4FDD242}" type="sibTrans" cxnId="{730E938D-CB61-428D-91DF-43A554FF17DD}">
      <dgm:prSet/>
      <dgm:spPr/>
      <dgm:t>
        <a:bodyPr/>
        <a:lstStyle/>
        <a:p>
          <a:endParaRPr lang="ru-RU"/>
        </a:p>
      </dgm:t>
    </dgm:pt>
    <dgm:pt modelId="{A94F4E10-6A51-4243-AF32-C28B755D4C80}">
      <dgm:prSet phldrT="[Текст]" custT="1"/>
      <dgm:spPr/>
      <dgm:t>
        <a:bodyPr/>
        <a:lstStyle/>
        <a:p>
          <a:r>
            <a:rPr lang="ru-RU" sz="1600" dirty="0" smtClean="0"/>
            <a:t>фестивале образовательных инноваций  - мастер-класс «Сетевое взаимодействие на основе кластерного подхода в подготовке квалифицированных специалистов сельского хозяйства. Алгоритм построения.» (ГБОУ «ИРО КК» 24.09.2019 г.)</a:t>
          </a:r>
          <a:endParaRPr lang="ru-RU" sz="1600" dirty="0"/>
        </a:p>
      </dgm:t>
    </dgm:pt>
    <dgm:pt modelId="{98F6CA07-CB79-47CA-9562-60FC23ED54B0}" type="parTrans" cxnId="{18261715-C005-4838-9860-5218EC7A6106}">
      <dgm:prSet/>
      <dgm:spPr/>
      <dgm:t>
        <a:bodyPr/>
        <a:lstStyle/>
        <a:p>
          <a:endParaRPr lang="ru-RU"/>
        </a:p>
      </dgm:t>
    </dgm:pt>
    <dgm:pt modelId="{16781ACC-3034-4587-8410-5B0E8AB5DB0B}" type="sibTrans" cxnId="{18261715-C005-4838-9860-5218EC7A6106}">
      <dgm:prSet/>
      <dgm:spPr/>
      <dgm:t>
        <a:bodyPr/>
        <a:lstStyle/>
        <a:p>
          <a:endParaRPr lang="ru-RU"/>
        </a:p>
      </dgm:t>
    </dgm:pt>
    <dgm:pt modelId="{F1E80F3F-19F8-4AAF-B431-2C3A5E2EE7F9}">
      <dgm:prSet phldrT="[Текст]" custT="1"/>
      <dgm:spPr/>
      <dgm:t>
        <a:bodyPr/>
        <a:lstStyle/>
        <a:p>
          <a:r>
            <a:rPr lang="ru-RU" sz="1600" dirty="0" smtClean="0"/>
            <a:t>I научно-практической конференции «Реализация </a:t>
          </a:r>
          <a:r>
            <a:rPr lang="ru-RU" sz="1600" dirty="0" err="1" smtClean="0"/>
            <a:t>естественно-научного</a:t>
          </a:r>
          <a:r>
            <a:rPr lang="ru-RU" sz="1600" dirty="0" smtClean="0"/>
            <a:t> профиля обучения и организация </a:t>
          </a:r>
          <a:r>
            <a:rPr lang="ru-RU" sz="1600" dirty="0" err="1" smtClean="0"/>
            <a:t>агроклассов</a:t>
          </a:r>
          <a:r>
            <a:rPr lang="ru-RU" sz="1600" dirty="0" smtClean="0"/>
            <a:t>: модели, ресурсы, возможности сетевого взаимодействия» (ГБОУ «ИРО КК» 27.11.2019г.)</a:t>
          </a:r>
          <a:endParaRPr lang="ru-RU" sz="1600" dirty="0"/>
        </a:p>
      </dgm:t>
    </dgm:pt>
    <dgm:pt modelId="{AC6F2145-5038-4BED-9D14-A99344DB3C06}" type="parTrans" cxnId="{5246107F-1ACD-4114-9614-E36682F7D64C}">
      <dgm:prSet/>
      <dgm:spPr/>
      <dgm:t>
        <a:bodyPr/>
        <a:lstStyle/>
        <a:p>
          <a:endParaRPr lang="ru-RU"/>
        </a:p>
      </dgm:t>
    </dgm:pt>
    <dgm:pt modelId="{2EF00051-07DF-4093-9526-B0BCB475905A}" type="sibTrans" cxnId="{5246107F-1ACD-4114-9614-E36682F7D64C}">
      <dgm:prSet/>
      <dgm:spPr/>
      <dgm:t>
        <a:bodyPr/>
        <a:lstStyle/>
        <a:p>
          <a:endParaRPr lang="ru-RU"/>
        </a:p>
      </dgm:t>
    </dgm:pt>
    <dgm:pt modelId="{424353CC-ED8A-467A-BE2C-EC5707648C97}">
      <dgm:prSet phldrT="[Текст]" custT="1"/>
      <dgm:spPr/>
      <dgm:t>
        <a:bodyPr/>
        <a:lstStyle/>
        <a:p>
          <a:r>
            <a:rPr lang="ru-RU" sz="1600" dirty="0" smtClean="0"/>
            <a:t>«Реализация ФГОС СОО: первые шаги, лучшие практики» с докладом на тему «Модель </a:t>
          </a:r>
          <a:r>
            <a:rPr lang="ru-RU" sz="1600" dirty="0" err="1" smtClean="0"/>
            <a:t>предпрофильного</a:t>
          </a:r>
          <a:r>
            <a:rPr lang="ru-RU" sz="1600" dirty="0" smtClean="0"/>
            <a:t> и профильного обучения по </a:t>
          </a:r>
          <a:r>
            <a:rPr lang="ru-RU" sz="1600" dirty="0" err="1" smtClean="0"/>
            <a:t>агротехнологическому</a:t>
          </a:r>
          <a:r>
            <a:rPr lang="ru-RU" sz="1600" dirty="0" smtClean="0"/>
            <a:t> направлению как фактор достижения нового качества образования в сельской школе» (ГБОУ «ИРО КК» 20.12.2019г.)</a:t>
          </a:r>
          <a:endParaRPr lang="ru-RU" sz="1600" dirty="0"/>
        </a:p>
      </dgm:t>
    </dgm:pt>
    <dgm:pt modelId="{F14F5A79-2C4C-4D4B-A786-38F17679EAD5}" type="parTrans" cxnId="{5256C052-64CE-454B-93E2-B38FD541D63A}">
      <dgm:prSet/>
      <dgm:spPr/>
      <dgm:t>
        <a:bodyPr/>
        <a:lstStyle/>
        <a:p>
          <a:endParaRPr lang="ru-RU"/>
        </a:p>
      </dgm:t>
    </dgm:pt>
    <dgm:pt modelId="{A6F4C355-2B4B-489A-B49D-39AD2F734BED}" type="sibTrans" cxnId="{5256C052-64CE-454B-93E2-B38FD541D63A}">
      <dgm:prSet/>
      <dgm:spPr/>
      <dgm:t>
        <a:bodyPr/>
        <a:lstStyle/>
        <a:p>
          <a:endParaRPr lang="ru-RU"/>
        </a:p>
      </dgm:t>
    </dgm:pt>
    <dgm:pt modelId="{B6B7FB75-9F7D-4BE6-96F5-09E6EB863741}" type="pres">
      <dgm:prSet presAssocID="{2B201346-45C2-4EE7-A04A-4C9FC7AA464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ED7D61-4742-4231-A957-5FDF2ED69AB1}" type="pres">
      <dgm:prSet presAssocID="{F5EC4571-C617-4ED2-A505-EFACDDADF14F}" presName="composite" presStyleCnt="0"/>
      <dgm:spPr/>
    </dgm:pt>
    <dgm:pt modelId="{4784056F-0941-4A57-8060-BC9C462A5C39}" type="pres">
      <dgm:prSet presAssocID="{F5EC4571-C617-4ED2-A505-EFACDDADF14F}" presName="parentText" presStyleLbl="alignNode1" presStyleIdx="0" presStyleCnt="3" custScaleX="145604" custLinFactNeighborX="2064" custLinFactNeighborY="-103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4591D2-2B5A-4412-9F19-F6BF5285E307}" type="pres">
      <dgm:prSet presAssocID="{F5EC4571-C617-4ED2-A505-EFACDDADF14F}" presName="descendantText" presStyleLbl="alignAcc1" presStyleIdx="0" presStyleCnt="3" custScaleX="92372" custScaleY="100000" custLinFactNeighborX="2098" custLinFactNeighborY="-16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BB7335-97B8-4B4B-B3FB-53752C605C2E}" type="pres">
      <dgm:prSet presAssocID="{33E8D868-9F9E-4381-B2CA-6BD328D6C366}" presName="sp" presStyleCnt="0"/>
      <dgm:spPr/>
    </dgm:pt>
    <dgm:pt modelId="{9E176288-97D7-423D-AE8D-66702B76F721}" type="pres">
      <dgm:prSet presAssocID="{EA20792B-8475-4A88-B34A-433CB04275F6}" presName="composite" presStyleCnt="0"/>
      <dgm:spPr/>
    </dgm:pt>
    <dgm:pt modelId="{4585C8D4-1BD1-4686-83BA-6EC787D7B45C}" type="pres">
      <dgm:prSet presAssocID="{EA20792B-8475-4A88-B34A-433CB04275F6}" presName="parentText" presStyleLbl="alignNode1" presStyleIdx="1" presStyleCnt="3" custScaleX="128445" custLinFactNeighborX="5992" custLinFactNeighborY="-106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2AD7EE-1B7F-42ED-AE6B-DE663A6F8E76}" type="pres">
      <dgm:prSet presAssocID="{EA20792B-8475-4A88-B34A-433CB04275F6}" presName="descendantText" presStyleLbl="alignAcc1" presStyleIdx="1" presStyleCnt="3" custScaleX="97027" custScaleY="543683" custLinFactNeighborX="-763" custLinFactNeighborY="-17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330476-2E4C-4886-BAC2-25B331995230}" type="pres">
      <dgm:prSet presAssocID="{68BB90EA-BC81-472E-88D4-494AC280DB9A}" presName="sp" presStyleCnt="0"/>
      <dgm:spPr/>
    </dgm:pt>
    <dgm:pt modelId="{E8E5F446-D88F-497A-A318-A202914FFA67}" type="pres">
      <dgm:prSet presAssocID="{827ED9BE-D80C-4384-91CB-AD4D7578828B}" presName="composite" presStyleCnt="0"/>
      <dgm:spPr/>
    </dgm:pt>
    <dgm:pt modelId="{216783F4-C45A-4BC7-B892-FCC01D3F0D6F}" type="pres">
      <dgm:prSet presAssocID="{827ED9BE-D80C-4384-91CB-AD4D7578828B}" presName="parentText" presStyleLbl="alignNode1" presStyleIdx="2" presStyleCnt="3" custScaleX="125314" custScaleY="1213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D23621-FF98-4035-A4F0-B3C1B75718C1}" type="pres">
      <dgm:prSet presAssocID="{827ED9BE-D80C-4384-91CB-AD4D7578828B}" presName="descendantText" presStyleLbl="alignAcc1" presStyleIdx="2" presStyleCnt="3" custScaleX="94740" custLinFactNeighborX="557" custLinFactNeighborY="445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19B81E-519E-495C-BE1A-574C710C2D4B}" type="presOf" srcId="{F5EC4571-C617-4ED2-A505-EFACDDADF14F}" destId="{4784056F-0941-4A57-8060-BC9C462A5C39}" srcOrd="0" destOrd="0" presId="urn:microsoft.com/office/officeart/2005/8/layout/chevron2"/>
    <dgm:cxn modelId="{18261715-C005-4838-9860-5218EC7A6106}" srcId="{EA20792B-8475-4A88-B34A-433CB04275F6}" destId="{A94F4E10-6A51-4243-AF32-C28B755D4C80}" srcOrd="1" destOrd="0" parTransId="{98F6CA07-CB79-47CA-9562-60FC23ED54B0}" sibTransId="{16781ACC-3034-4587-8410-5B0E8AB5DB0B}"/>
    <dgm:cxn modelId="{D05CA6AD-2F23-4DDA-883B-7A76121C1C72}" srcId="{2B201346-45C2-4EE7-A04A-4C9FC7AA4640}" destId="{EA20792B-8475-4A88-B34A-433CB04275F6}" srcOrd="1" destOrd="0" parTransId="{049063FF-4845-4985-BAC7-9A9369131B68}" sibTransId="{68BB90EA-BC81-472E-88D4-494AC280DB9A}"/>
    <dgm:cxn modelId="{B78D5810-733C-4594-97F6-26E62F1089E2}" type="presOf" srcId="{EA20792B-8475-4A88-B34A-433CB04275F6}" destId="{4585C8D4-1BD1-4686-83BA-6EC787D7B45C}" srcOrd="0" destOrd="0" presId="urn:microsoft.com/office/officeart/2005/8/layout/chevron2"/>
    <dgm:cxn modelId="{D57AEABD-F3B0-4223-AB6C-6253CAE26BD0}" srcId="{2B201346-45C2-4EE7-A04A-4C9FC7AA4640}" destId="{827ED9BE-D80C-4384-91CB-AD4D7578828B}" srcOrd="2" destOrd="0" parTransId="{A0ECD335-A8B1-415B-9C14-D6DD31709F4F}" sibTransId="{525BA747-D0B7-4395-AC8C-F4E8F47F09B3}"/>
    <dgm:cxn modelId="{F5C8F2F9-09D2-432A-BC62-EADCF8F7FA65}" srcId="{EA20792B-8475-4A88-B34A-433CB04275F6}" destId="{F845B19B-DFD1-4BCE-B4BB-A1729F7C8CBF}" srcOrd="0" destOrd="0" parTransId="{90BEDCDB-49EB-43D0-ACFE-3E3C189BA294}" sibTransId="{288532A9-FE92-49D8-936A-3104841B9572}"/>
    <dgm:cxn modelId="{3F4CA176-9FAA-407B-BC8F-49A0C3DFF89A}" type="presOf" srcId="{827ED9BE-D80C-4384-91CB-AD4D7578828B}" destId="{216783F4-C45A-4BC7-B892-FCC01D3F0D6F}" srcOrd="0" destOrd="0" presId="urn:microsoft.com/office/officeart/2005/8/layout/chevron2"/>
    <dgm:cxn modelId="{5256C052-64CE-454B-93E2-B38FD541D63A}" srcId="{EA20792B-8475-4A88-B34A-433CB04275F6}" destId="{424353CC-ED8A-467A-BE2C-EC5707648C97}" srcOrd="3" destOrd="0" parTransId="{F14F5A79-2C4C-4D4B-A786-38F17679EAD5}" sibTransId="{A6F4C355-2B4B-489A-B49D-39AD2F734BED}"/>
    <dgm:cxn modelId="{1F56E303-195A-41A2-A145-ECF3482B3CE0}" type="presOf" srcId="{F1E80F3F-19F8-4AAF-B431-2C3A5E2EE7F9}" destId="{B32AD7EE-1B7F-42ED-AE6B-DE663A6F8E76}" srcOrd="0" destOrd="2" presId="urn:microsoft.com/office/officeart/2005/8/layout/chevron2"/>
    <dgm:cxn modelId="{5246107F-1ACD-4114-9614-E36682F7D64C}" srcId="{EA20792B-8475-4A88-B34A-433CB04275F6}" destId="{F1E80F3F-19F8-4AAF-B431-2C3A5E2EE7F9}" srcOrd="2" destOrd="0" parTransId="{AC6F2145-5038-4BED-9D14-A99344DB3C06}" sibTransId="{2EF00051-07DF-4093-9526-B0BCB475905A}"/>
    <dgm:cxn modelId="{D81D82B0-6322-4B39-AF8C-593F45180299}" type="presOf" srcId="{78741EE5-BE97-44C2-9714-FB93CB64A457}" destId="{08D23621-FF98-4035-A4F0-B3C1B75718C1}" srcOrd="0" destOrd="0" presId="urn:microsoft.com/office/officeart/2005/8/layout/chevron2"/>
    <dgm:cxn modelId="{E7F482B9-6C58-408F-BEFE-875CC2C1A113}" type="presOf" srcId="{424353CC-ED8A-467A-BE2C-EC5707648C97}" destId="{B32AD7EE-1B7F-42ED-AE6B-DE663A6F8E76}" srcOrd="0" destOrd="3" presId="urn:microsoft.com/office/officeart/2005/8/layout/chevron2"/>
    <dgm:cxn modelId="{48523686-15FF-4E41-880B-E7E58F0A1F39}" srcId="{F5EC4571-C617-4ED2-A505-EFACDDADF14F}" destId="{5079A809-A3A6-42E4-9687-998E23D39F6B}" srcOrd="0" destOrd="0" parTransId="{3C25D740-F545-4035-866F-6CD8138BD92D}" sibTransId="{D783FD15-583F-4110-9F09-745F1F1BE683}"/>
    <dgm:cxn modelId="{831B2FB2-A8E1-49A2-8FC0-6AA66204453F}" type="presOf" srcId="{F845B19B-DFD1-4BCE-B4BB-A1729F7C8CBF}" destId="{B32AD7EE-1B7F-42ED-AE6B-DE663A6F8E76}" srcOrd="0" destOrd="0" presId="urn:microsoft.com/office/officeart/2005/8/layout/chevron2"/>
    <dgm:cxn modelId="{0ABEEBF8-C700-4450-9369-7D6DFF2B18B8}" type="presOf" srcId="{5079A809-A3A6-42E4-9687-998E23D39F6B}" destId="{C94591D2-2B5A-4412-9F19-F6BF5285E307}" srcOrd="0" destOrd="0" presId="urn:microsoft.com/office/officeart/2005/8/layout/chevron2"/>
    <dgm:cxn modelId="{1B6E8507-FEAC-4839-8DCF-3193A57D364E}" srcId="{2B201346-45C2-4EE7-A04A-4C9FC7AA4640}" destId="{F5EC4571-C617-4ED2-A505-EFACDDADF14F}" srcOrd="0" destOrd="0" parTransId="{89DD1695-7BB7-4C01-BB93-C7964F8F5DE9}" sibTransId="{33E8D868-9F9E-4381-B2CA-6BD328D6C366}"/>
    <dgm:cxn modelId="{018C1004-6097-4720-AE6D-2C8F8D40CEC3}" type="presOf" srcId="{A94F4E10-6A51-4243-AF32-C28B755D4C80}" destId="{B32AD7EE-1B7F-42ED-AE6B-DE663A6F8E76}" srcOrd="0" destOrd="1" presId="urn:microsoft.com/office/officeart/2005/8/layout/chevron2"/>
    <dgm:cxn modelId="{74966693-1C65-4C38-8680-B5235AB9253D}" type="presOf" srcId="{2B201346-45C2-4EE7-A04A-4C9FC7AA4640}" destId="{B6B7FB75-9F7D-4BE6-96F5-09E6EB863741}" srcOrd="0" destOrd="0" presId="urn:microsoft.com/office/officeart/2005/8/layout/chevron2"/>
    <dgm:cxn modelId="{730E938D-CB61-428D-91DF-43A554FF17DD}" srcId="{827ED9BE-D80C-4384-91CB-AD4D7578828B}" destId="{78741EE5-BE97-44C2-9714-FB93CB64A457}" srcOrd="0" destOrd="0" parTransId="{194A5696-A0BA-47C5-B816-731AC14CC4A4}" sibTransId="{B5DE6522-24E3-4205-98EE-187DA4FDD242}"/>
    <dgm:cxn modelId="{9187EA45-2591-4F9D-A04B-DB403258D050}" type="presParOf" srcId="{B6B7FB75-9F7D-4BE6-96F5-09E6EB863741}" destId="{7DED7D61-4742-4231-A957-5FDF2ED69AB1}" srcOrd="0" destOrd="0" presId="urn:microsoft.com/office/officeart/2005/8/layout/chevron2"/>
    <dgm:cxn modelId="{7792474D-9034-44E9-A4F9-AAC591F8AC78}" type="presParOf" srcId="{7DED7D61-4742-4231-A957-5FDF2ED69AB1}" destId="{4784056F-0941-4A57-8060-BC9C462A5C39}" srcOrd="0" destOrd="0" presId="urn:microsoft.com/office/officeart/2005/8/layout/chevron2"/>
    <dgm:cxn modelId="{5FB93283-2C5E-423D-99B3-8C9A3E1CA7D9}" type="presParOf" srcId="{7DED7D61-4742-4231-A957-5FDF2ED69AB1}" destId="{C94591D2-2B5A-4412-9F19-F6BF5285E307}" srcOrd="1" destOrd="0" presId="urn:microsoft.com/office/officeart/2005/8/layout/chevron2"/>
    <dgm:cxn modelId="{B6FC5D86-AF32-4B27-A360-E3EA50F3F69A}" type="presParOf" srcId="{B6B7FB75-9F7D-4BE6-96F5-09E6EB863741}" destId="{25BB7335-97B8-4B4B-B3FB-53752C605C2E}" srcOrd="1" destOrd="0" presId="urn:microsoft.com/office/officeart/2005/8/layout/chevron2"/>
    <dgm:cxn modelId="{52CE9BB0-73CD-49CD-963B-D382A5DFB4DB}" type="presParOf" srcId="{B6B7FB75-9F7D-4BE6-96F5-09E6EB863741}" destId="{9E176288-97D7-423D-AE8D-66702B76F721}" srcOrd="2" destOrd="0" presId="urn:microsoft.com/office/officeart/2005/8/layout/chevron2"/>
    <dgm:cxn modelId="{F42D79F0-5E8A-4889-B8F8-15AC72401499}" type="presParOf" srcId="{9E176288-97D7-423D-AE8D-66702B76F721}" destId="{4585C8D4-1BD1-4686-83BA-6EC787D7B45C}" srcOrd="0" destOrd="0" presId="urn:microsoft.com/office/officeart/2005/8/layout/chevron2"/>
    <dgm:cxn modelId="{4FB005D2-CC08-42C5-823D-C965EC6E799F}" type="presParOf" srcId="{9E176288-97D7-423D-AE8D-66702B76F721}" destId="{B32AD7EE-1B7F-42ED-AE6B-DE663A6F8E76}" srcOrd="1" destOrd="0" presId="urn:microsoft.com/office/officeart/2005/8/layout/chevron2"/>
    <dgm:cxn modelId="{B455074F-656D-4DB7-92FA-23DB6A74ADE9}" type="presParOf" srcId="{B6B7FB75-9F7D-4BE6-96F5-09E6EB863741}" destId="{79330476-2E4C-4886-BAC2-25B331995230}" srcOrd="3" destOrd="0" presId="urn:microsoft.com/office/officeart/2005/8/layout/chevron2"/>
    <dgm:cxn modelId="{CF75C849-CB70-4E8E-BD20-C94E41CAC24C}" type="presParOf" srcId="{B6B7FB75-9F7D-4BE6-96F5-09E6EB863741}" destId="{E8E5F446-D88F-497A-A318-A202914FFA67}" srcOrd="4" destOrd="0" presId="urn:microsoft.com/office/officeart/2005/8/layout/chevron2"/>
    <dgm:cxn modelId="{EFE049CD-BB2D-4B2D-9CF9-72883B3E8CB0}" type="presParOf" srcId="{E8E5F446-D88F-497A-A318-A202914FFA67}" destId="{216783F4-C45A-4BC7-B892-FCC01D3F0D6F}" srcOrd="0" destOrd="0" presId="urn:microsoft.com/office/officeart/2005/8/layout/chevron2"/>
    <dgm:cxn modelId="{B2B37049-12EF-4BD2-B4CB-BD9242DC75EB}" type="presParOf" srcId="{E8E5F446-D88F-497A-A318-A202914FFA67}" destId="{08D23621-FF98-4035-A4F0-B3C1B75718C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941282D-AB03-47AB-852F-040869630D02}">
      <dsp:nvSpPr>
        <dsp:cNvPr id="0" name=""/>
        <dsp:cNvSpPr/>
      </dsp:nvSpPr>
      <dsp:spPr>
        <a:xfrm>
          <a:off x="560573" y="251577"/>
          <a:ext cx="6712244" cy="1733952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AD598-B405-49BA-9021-F07B62CB1172}">
      <dsp:nvSpPr>
        <dsp:cNvPr id="0" name=""/>
        <dsp:cNvSpPr/>
      </dsp:nvSpPr>
      <dsp:spPr>
        <a:xfrm>
          <a:off x="3168352" y="4464497"/>
          <a:ext cx="1512167" cy="685152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A6244F-0FCC-4064-B0CA-F66CE2C42B54}">
      <dsp:nvSpPr>
        <dsp:cNvPr id="0" name=""/>
        <dsp:cNvSpPr/>
      </dsp:nvSpPr>
      <dsp:spPr>
        <a:xfrm>
          <a:off x="5" y="4896539"/>
          <a:ext cx="7848860" cy="116112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chemeClr val="accent2"/>
              </a:solidFill>
            </a:rPr>
            <a:t>Низкий процент выпускников, желающих получить профессию в аграрном направлении</a:t>
          </a:r>
          <a:endParaRPr lang="ru-RU" sz="2500" b="1" kern="1200" dirty="0">
            <a:solidFill>
              <a:schemeClr val="accent2"/>
            </a:solidFill>
          </a:endParaRPr>
        </a:p>
      </dsp:txBody>
      <dsp:txXfrm>
        <a:off x="5" y="4896539"/>
        <a:ext cx="7848860" cy="1161129"/>
      </dsp:txXfrm>
    </dsp:sp>
    <dsp:sp modelId="{20D1A892-5E93-4CB5-AFBA-943C37C28F18}">
      <dsp:nvSpPr>
        <dsp:cNvPr id="0" name=""/>
        <dsp:cNvSpPr/>
      </dsp:nvSpPr>
      <dsp:spPr>
        <a:xfrm>
          <a:off x="2732524" y="2236184"/>
          <a:ext cx="2308039" cy="208430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32524" y="2236184"/>
        <a:ext cx="2308039" cy="2084302"/>
      </dsp:txXfrm>
    </dsp:sp>
    <dsp:sp modelId="{F3C4BBC5-C2DA-418B-A11D-FC5A3B81CDBF}">
      <dsp:nvSpPr>
        <dsp:cNvPr id="0" name=""/>
        <dsp:cNvSpPr/>
      </dsp:nvSpPr>
      <dsp:spPr>
        <a:xfrm>
          <a:off x="1237645" y="432056"/>
          <a:ext cx="2290744" cy="2146741"/>
        </a:xfrm>
        <a:prstGeom prst="ellipse">
          <a:avLst/>
        </a:prstGeom>
        <a:solidFill>
          <a:schemeClr val="accent2">
            <a:hueOff val="-7200000"/>
            <a:satOff val="-25001"/>
            <a:lumOff val="3000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/>
        </a:p>
      </dsp:txBody>
      <dsp:txXfrm>
        <a:off x="1237645" y="432056"/>
        <a:ext cx="2290744" cy="2146741"/>
      </dsp:txXfrm>
    </dsp:sp>
    <dsp:sp modelId="{27852692-7C46-4440-BAF0-641AC215EC0A}">
      <dsp:nvSpPr>
        <dsp:cNvPr id="0" name=""/>
        <dsp:cNvSpPr/>
      </dsp:nvSpPr>
      <dsp:spPr>
        <a:xfrm>
          <a:off x="4306974" y="360040"/>
          <a:ext cx="2317758" cy="2227486"/>
        </a:xfrm>
        <a:prstGeom prst="ellipse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>
            <a:solidFill>
              <a:schemeClr val="accent2"/>
            </a:solidFill>
          </a:endParaRPr>
        </a:p>
      </dsp:txBody>
      <dsp:txXfrm>
        <a:off x="4306974" y="360040"/>
        <a:ext cx="2317758" cy="2227486"/>
      </dsp:txXfrm>
    </dsp:sp>
    <dsp:sp modelId="{2280BE90-1587-4A1E-9806-F10CE7202047}">
      <dsp:nvSpPr>
        <dsp:cNvPr id="0" name=""/>
        <dsp:cNvSpPr/>
      </dsp:nvSpPr>
      <dsp:spPr>
        <a:xfrm>
          <a:off x="360052" y="38704"/>
          <a:ext cx="7128766" cy="4334881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784056F-0941-4A57-8060-BC9C462A5C39}">
      <dsp:nvSpPr>
        <dsp:cNvPr id="0" name=""/>
        <dsp:cNvSpPr/>
      </dsp:nvSpPr>
      <dsp:spPr>
        <a:xfrm rot="5400000">
          <a:off x="31252" y="66815"/>
          <a:ext cx="979814" cy="9986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6"/>
              </a:solidFill>
            </a:rPr>
            <a:t>Районный</a:t>
          </a:r>
          <a:endParaRPr lang="ru-RU" sz="1400" b="1" kern="1200" dirty="0">
            <a:solidFill>
              <a:schemeClr val="accent6"/>
            </a:solidFill>
          </a:endParaRPr>
        </a:p>
      </dsp:txBody>
      <dsp:txXfrm rot="5400000">
        <a:off x="31252" y="66815"/>
        <a:ext cx="979814" cy="998654"/>
      </dsp:txXfrm>
    </dsp:sp>
    <dsp:sp modelId="{C94591D2-2B5A-4412-9F19-F6BF5285E307}">
      <dsp:nvSpPr>
        <dsp:cNvPr id="0" name=""/>
        <dsp:cNvSpPr/>
      </dsp:nvSpPr>
      <dsp:spPr>
        <a:xfrm rot="5400000">
          <a:off x="3829213" y="-2533045"/>
          <a:ext cx="636879" cy="58469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августовская конференция педагогической общественности по теме: «Образование: современные </a:t>
          </a:r>
          <a:r>
            <a:rPr lang="ru-RU" sz="1500" kern="1200" dirty="0" smtClean="0"/>
            <a:t>вызовы</a:t>
          </a:r>
          <a:r>
            <a:rPr lang="ru-RU" sz="1600" kern="1200" dirty="0" smtClean="0"/>
            <a:t>, ожидания, реальность» (29.08.2019 г.)</a:t>
          </a:r>
          <a:endParaRPr lang="ru-RU" sz="1600" kern="1200" dirty="0"/>
        </a:p>
      </dsp:txBody>
      <dsp:txXfrm rot="5400000">
        <a:off x="3829213" y="-2533045"/>
        <a:ext cx="636879" cy="5846990"/>
      </dsp:txXfrm>
    </dsp:sp>
    <dsp:sp modelId="{4585C8D4-1BD1-4686-83BA-6EC787D7B45C}">
      <dsp:nvSpPr>
        <dsp:cNvPr id="0" name=""/>
        <dsp:cNvSpPr/>
      </dsp:nvSpPr>
      <dsp:spPr>
        <a:xfrm rot="5400000">
          <a:off x="-650" y="2425278"/>
          <a:ext cx="979814" cy="8809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6"/>
              </a:solidFill>
            </a:rPr>
            <a:t>Краевой </a:t>
          </a:r>
          <a:endParaRPr lang="ru-RU" sz="1400" b="1" kern="1200" dirty="0">
            <a:solidFill>
              <a:schemeClr val="accent6"/>
            </a:solidFill>
          </a:endParaRPr>
        </a:p>
      </dsp:txBody>
      <dsp:txXfrm rot="5400000">
        <a:off x="-650" y="2425278"/>
        <a:ext cx="979814" cy="880965"/>
      </dsp:txXfrm>
    </dsp:sp>
    <dsp:sp modelId="{B32AD7EE-1B7F-42ED-AE6B-DE663A6F8E76}">
      <dsp:nvSpPr>
        <dsp:cNvPr id="0" name=""/>
        <dsp:cNvSpPr/>
      </dsp:nvSpPr>
      <dsp:spPr>
        <a:xfrm rot="5400000">
          <a:off x="2799366" y="-1001023"/>
          <a:ext cx="3462604" cy="73692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«Технологический профиль обучения: модели, ресурсы, возможности сетевого взаимодействия» по теме «Модель сетевого взаимодействия как средство формирования профессиональной пробы и дальнейшего самоопределения обучающихся » (ГБОУ «ИРО КК» 24.04.2019 г.)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фестивале образовательных инноваций  - мастер-класс «Сетевое взаимодействие на основе кластерного подхода в подготовке квалифицированных специалистов сельского хозяйства. Алгоритм построения.» (ГБОУ «ИРО КК» 24.09.2019 г.)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I научно-практической конференции «Реализация </a:t>
          </a:r>
          <a:r>
            <a:rPr lang="ru-RU" sz="1600" kern="1200" dirty="0" err="1" smtClean="0"/>
            <a:t>естественно-научного</a:t>
          </a:r>
          <a:r>
            <a:rPr lang="ru-RU" sz="1600" kern="1200" dirty="0" smtClean="0"/>
            <a:t> профиля обучения и организация </a:t>
          </a:r>
          <a:r>
            <a:rPr lang="ru-RU" sz="1600" kern="1200" dirty="0" err="1" smtClean="0"/>
            <a:t>агроклассов</a:t>
          </a:r>
          <a:r>
            <a:rPr lang="ru-RU" sz="1600" kern="1200" dirty="0" smtClean="0"/>
            <a:t>: модели, ресурсы, возможности сетевого взаимодействия» (ГБОУ «ИРО КК» 27.11.2019г.)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«Реализация ФГОС СОО: первые шаги, лучшие практики» с докладом на тему «Модель </a:t>
          </a:r>
          <a:r>
            <a:rPr lang="ru-RU" sz="1600" kern="1200" dirty="0" err="1" smtClean="0"/>
            <a:t>предпрофильного</a:t>
          </a:r>
          <a:r>
            <a:rPr lang="ru-RU" sz="1600" kern="1200" dirty="0" smtClean="0"/>
            <a:t> и профильного обучения по </a:t>
          </a:r>
          <a:r>
            <a:rPr lang="ru-RU" sz="1600" kern="1200" dirty="0" err="1" smtClean="0"/>
            <a:t>агротехнологическому</a:t>
          </a:r>
          <a:r>
            <a:rPr lang="ru-RU" sz="1600" kern="1200" dirty="0" smtClean="0"/>
            <a:t> направлению как фактор достижения нового качества образования в сельской школе» (ГБОУ «ИРО КК» 20.12.2019г.)</a:t>
          </a:r>
          <a:endParaRPr lang="ru-RU" sz="1600" kern="1200" dirty="0"/>
        </a:p>
      </dsp:txBody>
      <dsp:txXfrm rot="5400000">
        <a:off x="2799366" y="-1001023"/>
        <a:ext cx="3462604" cy="7369249"/>
      </dsp:txXfrm>
    </dsp:sp>
    <dsp:sp modelId="{216783F4-C45A-4BC7-B892-FCC01D3F0D6F}">
      <dsp:nvSpPr>
        <dsp:cNvPr id="0" name=""/>
        <dsp:cNvSpPr/>
      </dsp:nvSpPr>
      <dsp:spPr>
        <a:xfrm rot="5400000">
          <a:off x="-156884" y="4603683"/>
          <a:ext cx="1188612" cy="8594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>
              <a:solidFill>
                <a:schemeClr val="accent6"/>
              </a:solidFill>
            </a:rPr>
            <a:t>Всерос</a:t>
          </a:r>
          <a:r>
            <a:rPr lang="ru-RU" sz="1400" b="1" kern="1200" dirty="0" smtClean="0">
              <a:solidFill>
                <a:schemeClr val="accent6"/>
              </a:solidFill>
            </a:rPr>
            <a:t> </a:t>
          </a:r>
          <a:r>
            <a:rPr lang="ru-RU" sz="1400" b="1" kern="1200" dirty="0" err="1" smtClean="0">
              <a:solidFill>
                <a:schemeClr val="accent6"/>
              </a:solidFill>
            </a:rPr>
            <a:t>сийский</a:t>
          </a:r>
          <a:endParaRPr lang="ru-RU" sz="200" b="1" kern="1200" dirty="0"/>
        </a:p>
      </dsp:txBody>
      <dsp:txXfrm rot="5400000">
        <a:off x="-156884" y="4603683"/>
        <a:ext cx="1188612" cy="859491"/>
      </dsp:txXfrm>
    </dsp:sp>
    <dsp:sp modelId="{08D23621-FF98-4035-A4F0-B3C1B75718C1}">
      <dsp:nvSpPr>
        <dsp:cNvPr id="0" name=""/>
        <dsp:cNvSpPr/>
      </dsp:nvSpPr>
      <dsp:spPr>
        <a:xfrm rot="5400000">
          <a:off x="4301746" y="1548196"/>
          <a:ext cx="636879" cy="71955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на Всероссийском "Конкурсе практик 2019" (союз «</a:t>
          </a:r>
          <a:r>
            <a:rPr lang="ru-RU" sz="1500" kern="1200" dirty="0" err="1" smtClean="0"/>
            <a:t>Ворлдскиллс</a:t>
          </a:r>
          <a:r>
            <a:rPr lang="ru-RU" sz="1500" kern="1200" dirty="0" smtClean="0"/>
            <a:t> Россия»05.09.2019 г.);</a:t>
          </a:r>
          <a:endParaRPr lang="ru-RU" sz="1500" kern="1200" dirty="0"/>
        </a:p>
      </dsp:txBody>
      <dsp:txXfrm rot="5400000">
        <a:off x="4301746" y="1548196"/>
        <a:ext cx="636879" cy="7195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970" tIns="45985" rIns="91970" bIns="45985" numCol="1" anchor="t" anchorCtr="0" compatLnSpc="1">
            <a:prstTxWarp prst="textNoShape">
              <a:avLst/>
            </a:prstTxWarp>
          </a:bodyPr>
          <a:lstStyle>
            <a:lvl1pPr defTabSz="919163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970" tIns="45985" rIns="91970" bIns="45985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970" tIns="45985" rIns="91970" bIns="45985" numCol="1" anchor="b" anchorCtr="0" compatLnSpc="1">
            <a:prstTxWarp prst="textNoShape">
              <a:avLst/>
            </a:prstTxWarp>
          </a:bodyPr>
          <a:lstStyle>
            <a:lvl1pPr defTabSz="919163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970" tIns="45985" rIns="91970" bIns="45985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/>
            </a:lvl1pPr>
          </a:lstStyle>
          <a:p>
            <a:pPr>
              <a:defRPr/>
            </a:pPr>
            <a:fld id="{E8F4F7A7-CDF1-4467-8DB4-9A1C75E07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970" tIns="45985" rIns="91970" bIns="45985" numCol="1" anchor="t" anchorCtr="0" compatLnSpc="1">
            <a:prstTxWarp prst="textNoShape">
              <a:avLst/>
            </a:prstTxWarp>
          </a:bodyPr>
          <a:lstStyle>
            <a:lvl1pPr defTabSz="919163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970" tIns="45985" rIns="91970" bIns="45985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/>
            </a:lvl1pPr>
          </a:lstStyle>
          <a:p>
            <a:pPr>
              <a:defRPr/>
            </a:pPr>
            <a:fld id="{AF381663-C573-49A6-B6AF-2B4164EB562F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716463"/>
            <a:ext cx="5438775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970" tIns="45985" rIns="91970" bIns="459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970" tIns="45985" rIns="91970" bIns="45985" numCol="1" anchor="b" anchorCtr="0" compatLnSpc="1">
            <a:prstTxWarp prst="textNoShape">
              <a:avLst/>
            </a:prstTxWarp>
          </a:bodyPr>
          <a:lstStyle>
            <a:lvl1pPr defTabSz="919163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970" tIns="45985" rIns="91970" bIns="45985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/>
            </a:lvl1pPr>
          </a:lstStyle>
          <a:p>
            <a:pPr>
              <a:defRPr/>
            </a:pPr>
            <a:fld id="{4AC03B94-317A-4260-A7E0-9F3F892D12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2EA2B0-FBE9-4C45-BAE1-DE106EE61377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04F7A2-9705-4769-AAF8-466F007D1CFB}" type="slidenum">
              <a:rPr lang="ru-RU" smtClean="0"/>
              <a:pPr/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4BCB4-812F-4EB5-9ABE-DB665DAFAB30}" type="slidenum">
              <a:rPr lang="ru-RU" smtClean="0"/>
              <a:pPr/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4BCB4-812F-4EB5-9ABE-DB665DAFAB30}" type="slidenum">
              <a:rPr lang="ru-RU" smtClean="0"/>
              <a:pPr/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547C7F-0C56-4FF0-AB32-FA6EEA0B4874}" type="slidenum">
              <a:rPr lang="ru-RU" smtClean="0"/>
              <a:pPr/>
              <a:t>18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547C7F-0C56-4FF0-AB32-FA6EEA0B4874}" type="slidenum">
              <a:rPr lang="ru-RU" smtClean="0"/>
              <a:pPr/>
              <a:t>19</a:t>
            </a:fld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630F42-1A05-42F9-A61F-ACFB0E51036F}" type="slidenum">
              <a:rPr lang="ru-RU" smtClean="0"/>
              <a:pPr/>
              <a:t>20</a:t>
            </a:fld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630F42-1A05-42F9-A61F-ACFB0E51036F}" type="slidenum">
              <a:rPr lang="ru-RU" smtClean="0"/>
              <a:pPr/>
              <a:t>21</a:t>
            </a:fld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630F42-1A05-42F9-A61F-ACFB0E51036F}" type="slidenum">
              <a:rPr lang="ru-RU" smtClean="0"/>
              <a:pPr/>
              <a:t>22</a:t>
            </a:fld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630F42-1A05-42F9-A61F-ACFB0E51036F}" type="slidenum">
              <a:rPr lang="ru-RU" smtClean="0"/>
              <a:pPr/>
              <a:t>23</a:t>
            </a:fld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4453CD-3252-4C6C-8BB0-CA425FF7716D}" type="slidenum">
              <a:rPr lang="ru-RU" smtClean="0"/>
              <a:pPr/>
              <a:t>24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7E320A-E8C1-4255-B750-D359EA07D99B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CD2698-1712-4B74-87E1-A3F1A105A979}" type="slidenum">
              <a:rPr lang="ru-RU" smtClean="0"/>
              <a:pPr/>
              <a:t>25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043A80-8214-40AF-BFC2-40BC99CDB5BD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7FD133-FE1D-40C6-8B21-5B1605D27D7F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76FACA-3663-4D4D-8E32-6CE3CEC1CDFA}" type="slidenum">
              <a:rPr lang="ru-RU" smtClean="0"/>
              <a:pPr/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665DE2-59B0-4811-8C3E-434AC2B8184A}" type="slidenum">
              <a:rPr lang="ru-RU" smtClean="0"/>
              <a:pPr/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F50681-3EDA-417B-B8CD-9BE9E8E2D0C2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6EF215-152D-49B1-A9C0-42A5A554A0EF}" type="slidenum">
              <a:rPr lang="ru-RU" smtClean="0"/>
              <a:pPr/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5AB8B3-A409-4FB5-96A2-40D67F72EB28}" type="slidenum">
              <a:rPr lang="ru-RU" smtClean="0"/>
              <a:pPr/>
              <a:t>12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64364-6088-4B4A-88A3-AE9E887A78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0BD98-C8D3-4CC4-8AFD-6B8625CBF9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17316-07B6-440C-8AB8-CF4E90D169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79CAC-9A37-4618-A5B6-5AE23ADFBD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1C969-DA44-4E27-9D72-DA8BD4FD0F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49D51-BE7D-4F82-96BD-68A2EED223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6373C-84C9-4D3F-8F06-7F71CF3E94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34BC0-5359-42A1-B9E0-409288E923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AC2E2-D033-4AD4-A9D1-23D8E39227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DDCC0-1FA8-4A78-8690-6CE5BFBFCB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7825B-965F-4A3F-BF81-C04BB14C24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2100A95-3A89-4D5E-9B2C-5424412CFC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katk.org/novosti/2328-prakticheskie-zanyatiya-s-uchastiem-shkolnikov-i-vospitannikov-detskogo-sada" TargetMode="Externa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kanzori.ru/164294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kuban24.tv/item/v-kanevskom-rajone-srazu-tri-shkoly-i-litsej-poluchili-novoe-oborudovani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kanevskaya.tv/news/obshhestvo/chetyre-shkoly-kanevskogo-rajona-poluchili-novoe-oborudovanie-43603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://www.kanevskadm.ru/" TargetMode="External"/><Relationship Id="rId4" Type="http://schemas.openxmlformats.org/officeDocument/2006/relationships/hyperlink" Target="mailto:school5@kan.kubannet.r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107950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8459788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5" name="Rectangle 3"/>
          <p:cNvSpPr>
            <a:spLocks noChangeArrowheads="1"/>
          </p:cNvSpPr>
          <p:nvPr/>
        </p:nvSpPr>
        <p:spPr bwMode="auto">
          <a:xfrm>
            <a:off x="2843213" y="0"/>
            <a:ext cx="5545137" cy="1125538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endParaRPr lang="ru-RU" sz="1050" b="1" dirty="0">
              <a:solidFill>
                <a:srgbClr val="003399"/>
              </a:solidFill>
            </a:endParaRPr>
          </a:p>
          <a:p>
            <a:pPr algn="ctr">
              <a:defRPr/>
            </a:pPr>
            <a:r>
              <a:rPr lang="ru-RU" b="1" dirty="0">
                <a:solidFill>
                  <a:srgbClr val="003399"/>
                </a:solidFill>
              </a:rPr>
              <a:t>Отчет о реализации                                                                                 проекта краевой инновационной                          площадки- 2017 </a:t>
            </a:r>
            <a:r>
              <a:rPr lang="ru-RU" altLang="ru-RU" b="1" dirty="0">
                <a:solidFill>
                  <a:srgbClr val="003399"/>
                </a:solidFill>
              </a:rPr>
              <a:t>за 2019 год</a:t>
            </a:r>
          </a:p>
          <a:p>
            <a:pPr algn="ctr">
              <a:defRPr/>
            </a:pPr>
            <a:r>
              <a:rPr lang="ru-RU" sz="1100" b="1" dirty="0">
                <a:solidFill>
                  <a:srgbClr val="003399"/>
                </a:solidFill>
              </a:rPr>
              <a:t/>
            </a:r>
            <a:br>
              <a:rPr lang="ru-RU" sz="1100" b="1" dirty="0">
                <a:solidFill>
                  <a:srgbClr val="003399"/>
                </a:solidFill>
              </a:rPr>
            </a:br>
            <a:endParaRPr lang="ru-RU" sz="1100" b="1" dirty="0"/>
          </a:p>
        </p:txBody>
      </p:sp>
      <p:pic>
        <p:nvPicPr>
          <p:cNvPr id="13" name="Picture 5" descr="D:\Презентация школа\Школа\DSCN0116.jpg"/>
          <p:cNvPicPr>
            <a:picLocks noChangeAspect="1" noChangeArrowheads="1"/>
          </p:cNvPicPr>
          <p:nvPr/>
        </p:nvPicPr>
        <p:blipFill>
          <a:blip r:embed="rId3" cstate="print">
            <a:lum bright="10000" contrast="-20000"/>
          </a:blip>
          <a:stretch>
            <a:fillRect/>
          </a:stretch>
        </p:blipFill>
        <p:spPr bwMode="auto">
          <a:xfrm>
            <a:off x="3923928" y="908720"/>
            <a:ext cx="4565554" cy="379920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3078" name="TextBox 14"/>
          <p:cNvSpPr txBox="1">
            <a:spLocks noChangeArrowheads="1"/>
          </p:cNvSpPr>
          <p:nvPr/>
        </p:nvSpPr>
        <p:spPr bwMode="auto">
          <a:xfrm>
            <a:off x="3995738" y="4941888"/>
            <a:ext cx="4464050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b="1" i="1">
                <a:solidFill>
                  <a:srgbClr val="002060"/>
                </a:solidFill>
              </a:rPr>
              <a:t>МБОУ СОШ № 5 </a:t>
            </a:r>
          </a:p>
          <a:p>
            <a:pPr algn="ctr">
              <a:lnSpc>
                <a:spcPct val="114000"/>
              </a:lnSpc>
            </a:pPr>
            <a:r>
              <a:rPr lang="ru-RU" b="1" i="1">
                <a:solidFill>
                  <a:srgbClr val="002060"/>
                </a:solidFill>
              </a:rPr>
              <a:t>муниципального образования Каневской район</a:t>
            </a:r>
          </a:p>
          <a:p>
            <a:pPr algn="ctr">
              <a:lnSpc>
                <a:spcPct val="114000"/>
              </a:lnSpc>
            </a:pPr>
            <a:endParaRPr lang="ru-RU" sz="800" b="1">
              <a:solidFill>
                <a:srgbClr val="002060"/>
              </a:solidFill>
            </a:endParaRPr>
          </a:p>
        </p:txBody>
      </p:sp>
      <p:pic>
        <p:nvPicPr>
          <p:cNvPr id="3079" name="Picture 2" descr="Logo-innovacionnyi-poisk.png"/>
          <p:cNvPicPr>
            <a:picLocks noChangeAspect="1" noChangeArrowheads="1"/>
          </p:cNvPicPr>
          <p:nvPr/>
        </p:nvPicPr>
        <p:blipFill>
          <a:blip r:embed="rId4" cstate="print">
            <a:lum bright="10000" contrast="-20000"/>
          </a:blip>
          <a:srcRect/>
          <a:stretch>
            <a:fillRect/>
          </a:stretch>
        </p:blipFill>
        <p:spPr bwMode="auto">
          <a:xfrm>
            <a:off x="-252413" y="-242888"/>
            <a:ext cx="3268663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683568" y="1934880"/>
            <a:ext cx="7776864" cy="2308324"/>
          </a:xfrm>
          <a:prstGeom prst="rect">
            <a:avLst/>
          </a:prstGeom>
          <a:solidFill>
            <a:srgbClr val="99CCFF">
              <a:alpha val="74902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«СЕТЕВОЕ ВЗАИМОДЕЙСТВИЕ НА ОСНОВЕ КЛАСТЕРНОГО ПОДХОДА В ПОДГОТОВКЕ КВАЛИФИЦИРОВАННЫХ СПЕЦИАЛИСТОВ СЕЛЬСКОГО ХОЗЯЙСТВА»</a:t>
            </a: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293096"/>
            <a:ext cx="3322323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ChangeArrowheads="1"/>
          </p:cNvSpPr>
          <p:nvPr/>
        </p:nvSpPr>
        <p:spPr bwMode="auto">
          <a:xfrm>
            <a:off x="107950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1" name="Rectangle 9"/>
          <p:cNvSpPr>
            <a:spLocks noChangeArrowheads="1"/>
          </p:cNvSpPr>
          <p:nvPr/>
        </p:nvSpPr>
        <p:spPr bwMode="auto">
          <a:xfrm>
            <a:off x="8459788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8" name="Rectangle 3"/>
          <p:cNvSpPr>
            <a:spLocks noChangeArrowheads="1"/>
          </p:cNvSpPr>
          <p:nvPr/>
        </p:nvSpPr>
        <p:spPr bwMode="auto">
          <a:xfrm>
            <a:off x="755650" y="0"/>
            <a:ext cx="7632883" cy="836613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endParaRPr lang="ru-RU" sz="800" b="1"/>
          </a:p>
        </p:txBody>
      </p:sp>
      <p:sp>
        <p:nvSpPr>
          <p:cNvPr id="17413" name="Прямоугольник 12"/>
          <p:cNvSpPr>
            <a:spLocks noChangeArrowheads="1"/>
          </p:cNvSpPr>
          <p:nvPr/>
        </p:nvSpPr>
        <p:spPr bwMode="auto">
          <a:xfrm>
            <a:off x="1835696" y="260648"/>
            <a:ext cx="57608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399"/>
                </a:solidFill>
              </a:rPr>
              <a:t>Преемственность профориентации</a:t>
            </a:r>
          </a:p>
        </p:txBody>
      </p:sp>
      <p:sp>
        <p:nvSpPr>
          <p:cNvPr id="17414" name="Содержимое 2"/>
          <p:cNvSpPr>
            <a:spLocks/>
          </p:cNvSpPr>
          <p:nvPr/>
        </p:nvSpPr>
        <p:spPr bwMode="auto">
          <a:xfrm>
            <a:off x="4788025" y="1341438"/>
            <a:ext cx="3455864" cy="115145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25400" algn="ctr">
            <a:solidFill>
              <a:srgbClr val="4F81BD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1600" b="1" i="1" dirty="0">
                <a:solidFill>
                  <a:srgbClr val="1F497D"/>
                </a:solidFill>
                <a:latin typeface="Bookman Old Style" pitchFamily="18" charset="0"/>
                <a:cs typeface="Times New Roman" pitchFamily="18" charset="0"/>
              </a:rPr>
              <a:t>В 10-11 классах </a:t>
            </a:r>
            <a:r>
              <a:rPr lang="ru-RU" sz="1600" b="1" i="1" dirty="0" smtClean="0">
                <a:solidFill>
                  <a:srgbClr val="1F497D"/>
                </a:solidFill>
                <a:latin typeface="Bookman Old Style" pitchFamily="18" charset="0"/>
                <a:cs typeface="Times New Roman" pitchFamily="18" charset="0"/>
              </a:rPr>
              <a:t>продолжаем реализацию </a:t>
            </a:r>
            <a:r>
              <a:rPr lang="ru-RU" sz="1600" b="1" i="1" dirty="0" err="1" smtClean="0">
                <a:solidFill>
                  <a:srgbClr val="1F497D"/>
                </a:solidFill>
                <a:latin typeface="Bookman Old Style" pitchFamily="18" charset="0"/>
                <a:cs typeface="Times New Roman" pitchFamily="18" charset="0"/>
              </a:rPr>
              <a:t>агротехнологического</a:t>
            </a:r>
            <a:r>
              <a:rPr lang="ru-RU" sz="1600" b="1" i="1" dirty="0" smtClean="0">
                <a:solidFill>
                  <a:srgbClr val="1F497D"/>
                </a:solidFill>
                <a:latin typeface="Bookman Old Style" pitchFamily="18" charset="0"/>
                <a:cs typeface="Times New Roman" pitchFamily="18" charset="0"/>
              </a:rPr>
              <a:t> профиля</a:t>
            </a:r>
            <a:endParaRPr lang="ru-RU" sz="2800" b="1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5" y="1196752"/>
            <a:ext cx="3553715" cy="53674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416" name="Содержимое 2"/>
          <p:cNvSpPr>
            <a:spLocks/>
          </p:cNvSpPr>
          <p:nvPr/>
        </p:nvSpPr>
        <p:spPr bwMode="auto">
          <a:xfrm>
            <a:off x="2627313" y="3716338"/>
            <a:ext cx="5761037" cy="936625"/>
          </a:xfrm>
          <a:prstGeom prst="wedgeRoundRectCallout">
            <a:avLst>
              <a:gd name="adj1" fmla="val -56708"/>
              <a:gd name="adj2" fmla="val 140616"/>
              <a:gd name="adj3" fmla="val 16667"/>
            </a:avLst>
          </a:prstGeom>
          <a:gradFill rotWithShape="1">
            <a:gsLst>
              <a:gs pos="0">
                <a:srgbClr val="CCEC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25400" algn="ctr">
            <a:solidFill>
              <a:srgbClr val="4F81BD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/>
            <a:endParaRPr lang="ru-RU" sz="2400" b="1" i="1">
              <a:solidFill>
                <a:srgbClr val="1F497D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 t="80573" r="729" b="10158"/>
          <a:stretch>
            <a:fillRect/>
          </a:stretch>
        </p:blipFill>
        <p:spPr bwMode="auto">
          <a:xfrm>
            <a:off x="2699792" y="3789040"/>
            <a:ext cx="5616624" cy="792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ChangeArrowheads="1"/>
          </p:cNvSpPr>
          <p:nvPr/>
        </p:nvSpPr>
        <p:spPr bwMode="auto">
          <a:xfrm>
            <a:off x="107950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8459788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6" name="Rectangle 3"/>
          <p:cNvSpPr>
            <a:spLocks noChangeArrowheads="1"/>
          </p:cNvSpPr>
          <p:nvPr/>
        </p:nvSpPr>
        <p:spPr bwMode="auto">
          <a:xfrm>
            <a:off x="755650" y="0"/>
            <a:ext cx="7776790" cy="836613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endParaRPr lang="ru-RU" sz="800" b="1"/>
          </a:p>
        </p:txBody>
      </p:sp>
      <p:sp>
        <p:nvSpPr>
          <p:cNvPr id="24581" name="Прямоугольник 12"/>
          <p:cNvSpPr>
            <a:spLocks noChangeArrowheads="1"/>
          </p:cNvSpPr>
          <p:nvPr/>
        </p:nvSpPr>
        <p:spPr bwMode="auto">
          <a:xfrm>
            <a:off x="755576" y="44450"/>
            <a:ext cx="77768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6"/>
                </a:solidFill>
              </a:rPr>
              <a:t>Реализуем летние профильные лагеря </a:t>
            </a:r>
          </a:p>
          <a:p>
            <a:pPr algn="ctr">
              <a:defRPr/>
            </a:pPr>
            <a:endParaRPr lang="ru-RU" sz="2400" b="1" dirty="0">
              <a:solidFill>
                <a:srgbClr val="003399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27584" y="1167606"/>
            <a:ext cx="3905250" cy="5314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 descr="https://kanschool5.ru/images/stories/2019/07/leto19-pldp-10072019/leto19-pldp-10072019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87768">
            <a:off x="4761045" y="1268300"/>
            <a:ext cx="3816424" cy="50885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ChangeArrowheads="1"/>
          </p:cNvSpPr>
          <p:nvPr/>
        </p:nvSpPr>
        <p:spPr bwMode="auto">
          <a:xfrm>
            <a:off x="107950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8459788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92" name="Rectangle 3"/>
          <p:cNvSpPr>
            <a:spLocks noChangeArrowheads="1"/>
          </p:cNvSpPr>
          <p:nvPr/>
        </p:nvSpPr>
        <p:spPr bwMode="auto">
          <a:xfrm>
            <a:off x="755650" y="0"/>
            <a:ext cx="7632883" cy="836613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endParaRPr lang="ru-RU" sz="800" b="1"/>
          </a:p>
        </p:txBody>
      </p:sp>
      <p:sp>
        <p:nvSpPr>
          <p:cNvPr id="20485" name="Прямоугольник 18"/>
          <p:cNvSpPr>
            <a:spLocks noChangeArrowheads="1"/>
          </p:cNvSpPr>
          <p:nvPr/>
        </p:nvSpPr>
        <p:spPr bwMode="auto">
          <a:xfrm>
            <a:off x="1979613" y="214313"/>
            <a:ext cx="51847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3399"/>
                </a:solidFill>
              </a:rPr>
              <a:t>МБОУ СОШ № 5 + КККАТК + ЦЗН</a:t>
            </a:r>
          </a:p>
        </p:txBody>
      </p:sp>
      <p:sp>
        <p:nvSpPr>
          <p:cNvPr id="20488" name="Содержимое 2"/>
          <p:cNvSpPr>
            <a:spLocks/>
          </p:cNvSpPr>
          <p:nvPr/>
        </p:nvSpPr>
        <p:spPr bwMode="auto">
          <a:xfrm>
            <a:off x="5004048" y="1484784"/>
            <a:ext cx="3167831" cy="141334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25400" algn="ctr">
            <a:solidFill>
              <a:srgbClr val="4F81BD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i="1" dirty="0">
                <a:solidFill>
                  <a:srgbClr val="1F497D"/>
                </a:solidFill>
                <a:latin typeface="Bookman Old Style" pitchFamily="18" charset="0"/>
                <a:cs typeface="Times New Roman" pitchFamily="18" charset="0"/>
              </a:rPr>
              <a:t>Выявление ЦЗН профессиональных склонностей</a:t>
            </a:r>
          </a:p>
        </p:txBody>
      </p:sp>
      <p:pic>
        <p:nvPicPr>
          <p:cNvPr id="20498" name="Picture 18" descr="https://kanschool5.ru/images/stories/2019/07/leto19-pldp-05072019/leto19-pldp-05072019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204102"/>
            <a:ext cx="4871864" cy="36538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96" name="Picture 16" descr="https://kanschool5.ru/images/stories/2019/07/leto19-pldp-05072019/leto19-pldp-05072019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980728"/>
            <a:ext cx="3863752" cy="28978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ChangeArrowheads="1"/>
          </p:cNvSpPr>
          <p:nvPr/>
        </p:nvSpPr>
        <p:spPr bwMode="auto">
          <a:xfrm>
            <a:off x="107950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07" name="Rectangle 9"/>
          <p:cNvSpPr>
            <a:spLocks noChangeArrowheads="1"/>
          </p:cNvSpPr>
          <p:nvPr/>
        </p:nvSpPr>
        <p:spPr bwMode="auto">
          <a:xfrm>
            <a:off x="8459788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6" name="Rectangle 3"/>
          <p:cNvSpPr>
            <a:spLocks noChangeArrowheads="1"/>
          </p:cNvSpPr>
          <p:nvPr/>
        </p:nvSpPr>
        <p:spPr bwMode="auto">
          <a:xfrm>
            <a:off x="755650" y="0"/>
            <a:ext cx="7632883" cy="836613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endParaRPr lang="ru-RU" sz="800" b="1"/>
          </a:p>
        </p:txBody>
      </p:sp>
      <p:sp>
        <p:nvSpPr>
          <p:cNvPr id="21511" name="Содержимое 2"/>
          <p:cNvSpPr>
            <a:spLocks/>
          </p:cNvSpPr>
          <p:nvPr/>
        </p:nvSpPr>
        <p:spPr bwMode="auto">
          <a:xfrm>
            <a:off x="1187624" y="3501008"/>
            <a:ext cx="6840761" cy="4048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25400" algn="ctr">
            <a:solidFill>
              <a:srgbClr val="4F81BD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i="1" dirty="0" smtClean="0">
                <a:solidFill>
                  <a:srgbClr val="1F497D"/>
                </a:solidFill>
                <a:latin typeface="Bookman Old Style" pitchFamily="18" charset="0"/>
                <a:cs typeface="Times New Roman" pitchFamily="18" charset="0"/>
              </a:rPr>
              <a:t>Внеурочная занятость «Мир профессий»</a:t>
            </a:r>
            <a:endParaRPr lang="ru-RU" sz="2000" b="1" i="1" dirty="0">
              <a:solidFill>
                <a:srgbClr val="1F497D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21514" name="Прямоугольник 18"/>
          <p:cNvSpPr>
            <a:spLocks noChangeArrowheads="1"/>
          </p:cNvSpPr>
          <p:nvPr/>
        </p:nvSpPr>
        <p:spPr bwMode="auto">
          <a:xfrm>
            <a:off x="1979613" y="214313"/>
            <a:ext cx="51847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99"/>
                </a:solidFill>
              </a:rPr>
              <a:t>МБОУ СОШ № 5 + КККАТК</a:t>
            </a:r>
            <a:endParaRPr lang="ru-RU" sz="2400" b="1" dirty="0">
              <a:solidFill>
                <a:srgbClr val="003399"/>
              </a:solidFill>
            </a:endParaRPr>
          </a:p>
        </p:txBody>
      </p:sp>
      <p:pic>
        <p:nvPicPr>
          <p:cNvPr id="15" name="Picture 2" descr="http://www.katk.org/images/stories/gallery/00_2020/01-30_masterklass/pic_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08720"/>
            <a:ext cx="3708343" cy="24706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4" descr="http://www.katk.org/images/stories/gallery/00_2020/01-30_masterklass/pic_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05064"/>
            <a:ext cx="3957914" cy="26369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2" descr="http://www.katk.org/images/stories/gallery/00_2020/01-30_masterklass/pic_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908720"/>
            <a:ext cx="3672269" cy="24466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9" descr="\\192.168.30.1\фото\2016\2016г. ЛДП+Профиль\29.06 профиль\DSC00727.JPG"/>
          <p:cNvPicPr>
            <a:picLocks noChangeAspect="1" noChangeArrowheads="1"/>
          </p:cNvPicPr>
          <p:nvPr/>
        </p:nvPicPr>
        <p:blipFill>
          <a:blip r:embed="rId6" cstate="print"/>
          <a:srcRect l="11270" t="7513" r="13011" b="17354"/>
          <a:stretch>
            <a:fillRect/>
          </a:stretch>
        </p:blipFill>
        <p:spPr bwMode="auto">
          <a:xfrm>
            <a:off x="467544" y="4005064"/>
            <a:ext cx="3600400" cy="26793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ChangeArrowheads="1"/>
          </p:cNvSpPr>
          <p:nvPr/>
        </p:nvSpPr>
        <p:spPr bwMode="auto">
          <a:xfrm>
            <a:off x="107950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15" name="Rectangle 9"/>
          <p:cNvSpPr>
            <a:spLocks noChangeArrowheads="1"/>
          </p:cNvSpPr>
          <p:nvPr/>
        </p:nvSpPr>
        <p:spPr bwMode="auto">
          <a:xfrm>
            <a:off x="8459788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22" name="Rectangle 3"/>
          <p:cNvSpPr>
            <a:spLocks noChangeArrowheads="1"/>
          </p:cNvSpPr>
          <p:nvPr/>
        </p:nvSpPr>
        <p:spPr bwMode="auto">
          <a:xfrm>
            <a:off x="539552" y="0"/>
            <a:ext cx="8064896" cy="836613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endParaRPr lang="ru-RU" sz="800" b="1"/>
          </a:p>
        </p:txBody>
      </p:sp>
      <p:sp>
        <p:nvSpPr>
          <p:cNvPr id="10248" name="Прямоугольник 18"/>
          <p:cNvSpPr>
            <a:spLocks noChangeArrowheads="1"/>
          </p:cNvSpPr>
          <p:nvPr/>
        </p:nvSpPr>
        <p:spPr bwMode="auto">
          <a:xfrm>
            <a:off x="1908175" y="0"/>
            <a:ext cx="53276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6"/>
                </a:solidFill>
              </a:rPr>
              <a:t>КККАТК предоставляет производственные лаборатории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7584" y="4869160"/>
            <a:ext cx="2735263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6"/>
                </a:solidFill>
                <a:latin typeface="+mn-lt"/>
                <a:cs typeface="+mn-cs"/>
              </a:rPr>
              <a:t>Занятия в лаборатории строителей</a:t>
            </a:r>
            <a:endParaRPr lang="ru-RU" sz="2000" b="1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2080" y="1340768"/>
            <a:ext cx="28797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6"/>
                </a:solidFill>
                <a:latin typeface="+mn-lt"/>
                <a:cs typeface="+mn-cs"/>
              </a:rPr>
              <a:t>Знакомство с профессией</a:t>
            </a:r>
            <a:endParaRPr lang="ru-RU" sz="2000" b="1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pic>
        <p:nvPicPr>
          <p:cNvPr id="15" name="Picture 171" descr="https://kanschool5.ru/images/stories/2019/07/leto19-pldp-11072019/leto19-pldp-11072019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96752"/>
            <a:ext cx="3888432" cy="29163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4" descr="http://www.katk.org/images/stories/gallery/00_2020/01-30_masterklass/pic_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212976"/>
            <a:ext cx="5134610" cy="34208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ChangeArrowheads="1"/>
          </p:cNvSpPr>
          <p:nvPr/>
        </p:nvSpPr>
        <p:spPr bwMode="auto">
          <a:xfrm>
            <a:off x="107950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1" name="Rectangle 9"/>
          <p:cNvSpPr>
            <a:spLocks noChangeArrowheads="1"/>
          </p:cNvSpPr>
          <p:nvPr/>
        </p:nvSpPr>
        <p:spPr bwMode="auto">
          <a:xfrm>
            <a:off x="8459788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763688" y="0"/>
            <a:ext cx="5976664" cy="46166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342900" algn="ctr">
              <a:defRPr/>
            </a:pPr>
            <a:r>
              <a:rPr lang="ru-RU" sz="2400" b="1" dirty="0" smtClean="0">
                <a:solidFill>
                  <a:schemeClr val="accent6"/>
                </a:solidFill>
              </a:rPr>
              <a:t>Общешкольные мероприятия </a:t>
            </a:r>
            <a:endParaRPr lang="ru-RU" sz="2400" b="1" dirty="0">
              <a:solidFill>
                <a:schemeClr val="accent6"/>
              </a:solidFill>
            </a:endParaRPr>
          </a:p>
        </p:txBody>
      </p:sp>
      <p:pic>
        <p:nvPicPr>
          <p:cNvPr id="88068" name="Picture 4" descr="https://sun9-40.userapi.com/c855128/v855128561/13477b/t9fFm2rSze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7872875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одержимое 2"/>
          <p:cNvSpPr>
            <a:spLocks/>
          </p:cNvSpPr>
          <p:nvPr/>
        </p:nvSpPr>
        <p:spPr bwMode="auto">
          <a:xfrm>
            <a:off x="1115616" y="6237312"/>
            <a:ext cx="6840761" cy="4048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25400" algn="ctr">
            <a:solidFill>
              <a:srgbClr val="4F81BD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i="1" dirty="0" smtClean="0">
                <a:solidFill>
                  <a:srgbClr val="1F497D"/>
                </a:solidFill>
                <a:latin typeface="Bookman Old Style" pitchFamily="18" charset="0"/>
                <a:cs typeface="Times New Roman" pitchFamily="18" charset="0"/>
              </a:rPr>
              <a:t>Ярмарка «На </a:t>
            </a:r>
            <a:r>
              <a:rPr lang="ru-RU" sz="2000" b="1" i="1" dirty="0" smtClean="0">
                <a:solidFill>
                  <a:srgbClr val="1F497D"/>
                </a:solidFill>
                <a:latin typeface="Bookman Old Style" pitchFamily="18" charset="0"/>
                <a:cs typeface="Times New Roman" pitchFamily="18" charset="0"/>
              </a:rPr>
              <a:t>К</a:t>
            </a:r>
            <a:r>
              <a:rPr lang="ru-RU" sz="2000" b="1" i="1" dirty="0" smtClean="0">
                <a:solidFill>
                  <a:srgbClr val="1F497D"/>
                </a:solidFill>
                <a:latin typeface="Bookman Old Style" pitchFamily="18" charset="0"/>
                <a:cs typeface="Times New Roman" pitchFamily="18" charset="0"/>
              </a:rPr>
              <a:t>убани мы живем»</a:t>
            </a:r>
            <a:endParaRPr lang="ru-RU" sz="2000" b="1" i="1" dirty="0">
              <a:solidFill>
                <a:srgbClr val="1F497D"/>
              </a:solidFill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ChangeArrowheads="1"/>
          </p:cNvSpPr>
          <p:nvPr/>
        </p:nvSpPr>
        <p:spPr bwMode="auto">
          <a:xfrm>
            <a:off x="107950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15" name="Rectangle 9"/>
          <p:cNvSpPr>
            <a:spLocks noChangeArrowheads="1"/>
          </p:cNvSpPr>
          <p:nvPr/>
        </p:nvSpPr>
        <p:spPr bwMode="auto">
          <a:xfrm>
            <a:off x="8459788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22" name="Rectangle 3"/>
          <p:cNvSpPr>
            <a:spLocks noChangeArrowheads="1"/>
          </p:cNvSpPr>
          <p:nvPr/>
        </p:nvSpPr>
        <p:spPr bwMode="auto">
          <a:xfrm>
            <a:off x="539552" y="0"/>
            <a:ext cx="8064896" cy="836613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endParaRPr lang="ru-RU" sz="800" b="1"/>
          </a:p>
        </p:txBody>
      </p:sp>
      <p:sp>
        <p:nvSpPr>
          <p:cNvPr id="10248" name="Прямоугольник 18"/>
          <p:cNvSpPr>
            <a:spLocks noChangeArrowheads="1"/>
          </p:cNvSpPr>
          <p:nvPr/>
        </p:nvSpPr>
        <p:spPr bwMode="auto">
          <a:xfrm>
            <a:off x="1908175" y="0"/>
            <a:ext cx="53276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6"/>
                </a:solidFill>
              </a:rPr>
              <a:t>КККАТК предоставляет производственные лаборатории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55776" y="980728"/>
            <a:ext cx="28797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6"/>
                </a:solidFill>
                <a:latin typeface="+mn-lt"/>
                <a:cs typeface="+mn-cs"/>
              </a:rPr>
              <a:t>Знакомство с профессией</a:t>
            </a:r>
            <a:endParaRPr lang="ru-RU" sz="2000" b="1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pic>
        <p:nvPicPr>
          <p:cNvPr id="10" name="Picture 16" descr="https://kanschool5.ru/images/stories/2019/07/leto19-pldp-10072019/leto19-pldp-10072019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00808"/>
            <a:ext cx="3887755" cy="29158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http://www.katk.org/images/stories/gallery/00_2020/01-30_masterklass/pic_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556792"/>
            <a:ext cx="3292475" cy="49371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259632" y="5013176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http://www.katk.org/novosti/2328-prakticheskie-zanyatiya-s-uchastiem-shkolnikov-i-vospitannikov-detskogo-sada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sun9-46.userapi.com/c855128/v855128561/134892/cGwGiPmPUm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870938"/>
            <a:ext cx="4374912" cy="3281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0" name="Rectangle 7"/>
          <p:cNvSpPr>
            <a:spLocks noChangeArrowheads="1"/>
          </p:cNvSpPr>
          <p:nvPr/>
        </p:nvSpPr>
        <p:spPr bwMode="auto">
          <a:xfrm>
            <a:off x="107950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1" name="Rectangle 9"/>
          <p:cNvSpPr>
            <a:spLocks noChangeArrowheads="1"/>
          </p:cNvSpPr>
          <p:nvPr/>
        </p:nvSpPr>
        <p:spPr bwMode="auto">
          <a:xfrm>
            <a:off x="8459788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27584" y="0"/>
            <a:ext cx="756084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342900" algn="ctr">
              <a:defRPr/>
            </a:pPr>
            <a:r>
              <a:rPr lang="ru-RU" sz="2400" b="1" dirty="0" smtClean="0">
                <a:solidFill>
                  <a:schemeClr val="accent6"/>
                </a:solidFill>
              </a:rPr>
              <a:t>Ярмарка </a:t>
            </a:r>
            <a:r>
              <a:rPr lang="ru-RU" sz="2400" b="1" dirty="0" smtClean="0">
                <a:solidFill>
                  <a:schemeClr val="accent6"/>
                </a:solidFill>
              </a:rPr>
              <a:t>«На Кубани мы живем»</a:t>
            </a:r>
          </a:p>
          <a:p>
            <a:pPr indent="342900" algn="ctr">
              <a:defRPr/>
            </a:pPr>
            <a:r>
              <a:rPr lang="ru-RU" sz="2400" b="1" dirty="0" smtClean="0">
                <a:solidFill>
                  <a:schemeClr val="accent6"/>
                </a:solidFill>
              </a:rPr>
              <a:t>  </a:t>
            </a:r>
            <a:endParaRPr lang="ru-RU" sz="2400" b="1" dirty="0">
              <a:solidFill>
                <a:schemeClr val="accent6"/>
              </a:solidFill>
            </a:endParaRPr>
          </a:p>
        </p:txBody>
      </p:sp>
      <p:sp>
        <p:nvSpPr>
          <p:cNvPr id="10" name="Содержимое 2"/>
          <p:cNvSpPr>
            <a:spLocks/>
          </p:cNvSpPr>
          <p:nvPr/>
        </p:nvSpPr>
        <p:spPr bwMode="auto">
          <a:xfrm>
            <a:off x="1115616" y="6237312"/>
            <a:ext cx="6840761" cy="4048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25400" algn="ctr">
            <a:solidFill>
              <a:srgbClr val="4F81BD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i="1" dirty="0" smtClean="0">
                <a:solidFill>
                  <a:srgbClr val="1F497D"/>
                </a:solidFill>
                <a:latin typeface="Bookman Old Style" pitchFamily="18" charset="0"/>
                <a:cs typeface="Times New Roman" pitchFamily="18" charset="0"/>
              </a:rPr>
              <a:t>Ярмарка «На </a:t>
            </a:r>
            <a:r>
              <a:rPr lang="ru-RU" sz="2000" b="1" i="1" dirty="0" smtClean="0">
                <a:solidFill>
                  <a:srgbClr val="1F497D"/>
                </a:solidFill>
                <a:latin typeface="Bookman Old Style" pitchFamily="18" charset="0"/>
                <a:cs typeface="Times New Roman" pitchFamily="18" charset="0"/>
              </a:rPr>
              <a:t>К</a:t>
            </a:r>
            <a:r>
              <a:rPr lang="ru-RU" sz="2000" b="1" i="1" dirty="0" smtClean="0">
                <a:solidFill>
                  <a:srgbClr val="1F497D"/>
                </a:solidFill>
                <a:latin typeface="Bookman Old Style" pitchFamily="18" charset="0"/>
                <a:cs typeface="Times New Roman" pitchFamily="18" charset="0"/>
              </a:rPr>
              <a:t>убани мы живем»</a:t>
            </a:r>
            <a:endParaRPr lang="ru-RU" sz="2000" b="1" i="1" dirty="0">
              <a:solidFill>
                <a:srgbClr val="1F497D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sun9-33.userapi.com/c855128/v855128561/13489c/yxg5gdAXm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76672"/>
            <a:ext cx="4952568" cy="3714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ChangeArrowheads="1"/>
          </p:cNvSpPr>
          <p:nvPr/>
        </p:nvSpPr>
        <p:spPr bwMode="auto">
          <a:xfrm>
            <a:off x="107950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3" name="Rectangle 9"/>
          <p:cNvSpPr>
            <a:spLocks noChangeArrowheads="1"/>
          </p:cNvSpPr>
          <p:nvPr/>
        </p:nvSpPr>
        <p:spPr bwMode="auto">
          <a:xfrm>
            <a:off x="8459788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8" name="Rectangle 3"/>
          <p:cNvSpPr>
            <a:spLocks noChangeArrowheads="1"/>
          </p:cNvSpPr>
          <p:nvPr/>
        </p:nvSpPr>
        <p:spPr bwMode="auto">
          <a:xfrm>
            <a:off x="827584" y="0"/>
            <a:ext cx="7632883" cy="836613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endParaRPr lang="ru-RU" sz="800" b="1"/>
          </a:p>
        </p:txBody>
      </p:sp>
      <p:sp>
        <p:nvSpPr>
          <p:cNvPr id="15365" name="Прямоугольник 18"/>
          <p:cNvSpPr>
            <a:spLocks noChangeArrowheads="1"/>
          </p:cNvSpPr>
          <p:nvPr/>
        </p:nvSpPr>
        <p:spPr bwMode="auto">
          <a:xfrm>
            <a:off x="971600" y="0"/>
            <a:ext cx="74168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99"/>
                </a:solidFill>
              </a:rPr>
              <a:t>День открытых дверей в </a:t>
            </a:r>
            <a:r>
              <a:rPr lang="ru-RU" sz="2400" b="1" dirty="0" err="1" smtClean="0">
                <a:solidFill>
                  <a:srgbClr val="003399"/>
                </a:solidFill>
              </a:rPr>
              <a:t>КубГАУ</a:t>
            </a:r>
            <a:r>
              <a:rPr lang="ru-RU" sz="2400" b="1" dirty="0" smtClean="0">
                <a:solidFill>
                  <a:srgbClr val="003399"/>
                </a:solidFill>
              </a:rPr>
              <a:t>                                    для «</a:t>
            </a:r>
            <a:r>
              <a:rPr lang="ru-RU" sz="2400" b="1" dirty="0" err="1" smtClean="0">
                <a:solidFill>
                  <a:srgbClr val="003399"/>
                </a:solidFill>
              </a:rPr>
              <a:t>Агрокласса</a:t>
            </a:r>
            <a:r>
              <a:rPr lang="ru-RU" sz="2400" b="1" dirty="0" smtClean="0">
                <a:solidFill>
                  <a:srgbClr val="003399"/>
                </a:solidFill>
              </a:rPr>
              <a:t>»</a:t>
            </a:r>
            <a:endParaRPr lang="ru-RU" sz="2400" b="1" dirty="0">
              <a:solidFill>
                <a:srgbClr val="0033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1700808"/>
            <a:ext cx="36724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i="1" dirty="0" smtClean="0">
                <a:solidFill>
                  <a:schemeClr val="accent2"/>
                </a:solidFill>
                <a:latin typeface="+mn-lt"/>
                <a:cs typeface="+mn-cs"/>
              </a:rPr>
              <a:t>Мастер-классы в лабораториях университета и </a:t>
            </a:r>
            <a:r>
              <a:rPr lang="ru-RU" sz="2400" i="1" dirty="0" smtClean="0">
                <a:solidFill>
                  <a:schemeClr val="accent2"/>
                </a:solidFill>
                <a:latin typeface="+mn-lt"/>
                <a:cs typeface="+mn-cs"/>
              </a:rPr>
              <a:t>экскурсии</a:t>
            </a:r>
          </a:p>
          <a:p>
            <a:endParaRPr lang="ru-RU" sz="2400" i="1" dirty="0" smtClean="0">
              <a:solidFill>
                <a:schemeClr val="accent2"/>
              </a:solidFill>
              <a:latin typeface="+mn-lt"/>
              <a:cs typeface="+mn-cs"/>
            </a:endParaRPr>
          </a:p>
          <a:p>
            <a:pPr>
              <a:buFont typeface="Wingdings" pitchFamily="2" charset="2"/>
              <a:buChar char="ü"/>
            </a:pPr>
            <a:r>
              <a:rPr lang="ru-RU" sz="2400" i="1" dirty="0" smtClean="0">
                <a:solidFill>
                  <a:schemeClr val="accent2"/>
                </a:solidFill>
                <a:latin typeface="+mn-lt"/>
                <a:cs typeface="+mn-cs"/>
              </a:rPr>
              <a:t>П</a:t>
            </a:r>
            <a:r>
              <a:rPr lang="ru-RU" sz="2400" i="1" dirty="0" smtClean="0">
                <a:solidFill>
                  <a:schemeClr val="accent2"/>
                </a:solidFill>
                <a:latin typeface="+mn-lt"/>
                <a:cs typeface="+mn-cs"/>
              </a:rPr>
              <a:t>рогулка </a:t>
            </a:r>
            <a:r>
              <a:rPr lang="ru-RU" sz="2400" i="1" dirty="0" smtClean="0">
                <a:solidFill>
                  <a:schemeClr val="accent2"/>
                </a:solidFill>
                <a:latin typeface="+mn-lt"/>
                <a:cs typeface="+mn-cs"/>
              </a:rPr>
              <a:t>по Ботаническому </a:t>
            </a:r>
            <a:r>
              <a:rPr lang="ru-RU" sz="2400" i="1" dirty="0" smtClean="0">
                <a:solidFill>
                  <a:schemeClr val="accent2"/>
                </a:solidFill>
                <a:latin typeface="+mn-lt"/>
                <a:cs typeface="+mn-cs"/>
              </a:rPr>
              <a:t>саду</a:t>
            </a:r>
          </a:p>
          <a:p>
            <a:endParaRPr lang="ru-RU" sz="2400" i="1" dirty="0" smtClean="0">
              <a:solidFill>
                <a:schemeClr val="accent2"/>
              </a:solidFill>
              <a:latin typeface="+mn-lt"/>
              <a:cs typeface="+mn-cs"/>
            </a:endParaRPr>
          </a:p>
          <a:p>
            <a:pPr>
              <a:buFont typeface="Wingdings" pitchFamily="2" charset="2"/>
              <a:buChar char="ü"/>
            </a:pPr>
            <a:r>
              <a:rPr lang="ru-RU" sz="2400" i="1" dirty="0" smtClean="0">
                <a:solidFill>
                  <a:schemeClr val="accent2"/>
                </a:solidFill>
                <a:latin typeface="+mn-lt"/>
                <a:cs typeface="+mn-cs"/>
              </a:rPr>
              <a:t>Практическое </a:t>
            </a:r>
            <a:r>
              <a:rPr lang="ru-RU" sz="2400" i="1" dirty="0" smtClean="0">
                <a:solidFill>
                  <a:schemeClr val="accent2"/>
                </a:solidFill>
                <a:latin typeface="+mn-lt"/>
                <a:cs typeface="+mn-cs"/>
              </a:rPr>
              <a:t>занятие факультета </a:t>
            </a:r>
            <a:r>
              <a:rPr lang="ru-RU" sz="2400" i="1" dirty="0" smtClean="0">
                <a:solidFill>
                  <a:schemeClr val="accent2"/>
                </a:solidFill>
                <a:latin typeface="+mn-lt"/>
                <a:cs typeface="+mn-cs"/>
              </a:rPr>
              <a:t>Землеустройства</a:t>
            </a:r>
            <a:endParaRPr lang="ru-RU" sz="2400" i="1" dirty="0" smtClean="0">
              <a:solidFill>
                <a:schemeClr val="accent2"/>
              </a:solidFill>
              <a:latin typeface="+mn-lt"/>
              <a:cs typeface="+mn-cs"/>
            </a:endParaRPr>
          </a:p>
        </p:txBody>
      </p:sp>
      <p:pic>
        <p:nvPicPr>
          <p:cNvPr id="16" name="Picture 4" descr="https://kanschool5.ru/images/stories/2018/4/proforientaciya-5.04.18/proforientaciya-5.04.18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713993"/>
            <a:ext cx="4608004" cy="61440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ChangeArrowheads="1"/>
          </p:cNvSpPr>
          <p:nvPr/>
        </p:nvSpPr>
        <p:spPr bwMode="auto">
          <a:xfrm>
            <a:off x="107950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3" name="Rectangle 9"/>
          <p:cNvSpPr>
            <a:spLocks noChangeArrowheads="1"/>
          </p:cNvSpPr>
          <p:nvPr/>
        </p:nvSpPr>
        <p:spPr bwMode="auto">
          <a:xfrm>
            <a:off x="8459788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8" name="Rectangle 3"/>
          <p:cNvSpPr>
            <a:spLocks noChangeArrowheads="1"/>
          </p:cNvSpPr>
          <p:nvPr/>
        </p:nvSpPr>
        <p:spPr bwMode="auto">
          <a:xfrm>
            <a:off x="827584" y="0"/>
            <a:ext cx="7632883" cy="836613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endParaRPr lang="ru-RU" sz="800" b="1"/>
          </a:p>
        </p:txBody>
      </p:sp>
      <p:sp>
        <p:nvSpPr>
          <p:cNvPr id="15365" name="Прямоугольник 18"/>
          <p:cNvSpPr>
            <a:spLocks noChangeArrowheads="1"/>
          </p:cNvSpPr>
          <p:nvPr/>
        </p:nvSpPr>
        <p:spPr bwMode="auto">
          <a:xfrm>
            <a:off x="899592" y="214313"/>
            <a:ext cx="74168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99"/>
                </a:solidFill>
              </a:rPr>
              <a:t>День открытых дверей в </a:t>
            </a:r>
            <a:r>
              <a:rPr lang="ru-RU" sz="2400" b="1" dirty="0" err="1" smtClean="0">
                <a:solidFill>
                  <a:srgbClr val="003399"/>
                </a:solidFill>
              </a:rPr>
              <a:t>КубГАУ</a:t>
            </a:r>
            <a:r>
              <a:rPr lang="ru-RU" sz="2400" b="1" dirty="0" smtClean="0">
                <a:solidFill>
                  <a:srgbClr val="003399"/>
                </a:solidFill>
              </a:rPr>
              <a:t>                                    для «</a:t>
            </a:r>
            <a:r>
              <a:rPr lang="ru-RU" sz="2400" b="1" dirty="0" err="1" smtClean="0">
                <a:solidFill>
                  <a:srgbClr val="003399"/>
                </a:solidFill>
              </a:rPr>
              <a:t>Агрокласса</a:t>
            </a:r>
            <a:r>
              <a:rPr lang="ru-RU" sz="2400" b="1" dirty="0" smtClean="0">
                <a:solidFill>
                  <a:srgbClr val="003399"/>
                </a:solidFill>
              </a:rPr>
              <a:t>»</a:t>
            </a:r>
            <a:endParaRPr lang="ru-RU" sz="2400" b="1" dirty="0">
              <a:solidFill>
                <a:srgbClr val="003399"/>
              </a:solidFill>
            </a:endParaRPr>
          </a:p>
        </p:txBody>
      </p:sp>
      <p:pic>
        <p:nvPicPr>
          <p:cNvPr id="9" name="Picture 2" descr="https://kanschool5.ru/images/stories/2018/4/proforientaciya-5.04.18/proforientaciya-5.04.18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3" y="1103140"/>
            <a:ext cx="4608512" cy="31179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6" descr="https://kanschool5.ru/images/stories/2018/4/proforientaciya-5.04.18/proforientaciya-5.04.18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645024"/>
            <a:ext cx="5711955" cy="32129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ChangeArrowheads="1"/>
          </p:cNvSpPr>
          <p:nvPr/>
        </p:nvSpPr>
        <p:spPr bwMode="auto">
          <a:xfrm>
            <a:off x="107950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99" name="Rectangle 9"/>
          <p:cNvSpPr>
            <a:spLocks noChangeArrowheads="1"/>
          </p:cNvSpPr>
          <p:nvPr/>
        </p:nvSpPr>
        <p:spPr bwMode="auto">
          <a:xfrm>
            <a:off x="8459788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6" name="Rectangle 3"/>
          <p:cNvSpPr>
            <a:spLocks noChangeArrowheads="1"/>
          </p:cNvSpPr>
          <p:nvPr/>
        </p:nvSpPr>
        <p:spPr bwMode="auto">
          <a:xfrm>
            <a:off x="755650" y="0"/>
            <a:ext cx="7632883" cy="836613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endParaRPr lang="ru-RU" sz="800" b="1"/>
          </a:p>
        </p:txBody>
      </p:sp>
      <p:sp>
        <p:nvSpPr>
          <p:cNvPr id="4101" name="Прямоугольник 18"/>
          <p:cNvSpPr>
            <a:spLocks noChangeArrowheads="1"/>
          </p:cNvSpPr>
          <p:nvPr/>
        </p:nvSpPr>
        <p:spPr bwMode="auto">
          <a:xfrm>
            <a:off x="2843213" y="214313"/>
            <a:ext cx="34813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3399"/>
                </a:solidFill>
              </a:rPr>
              <a:t>ПРОБЛЕМЫ</a:t>
            </a:r>
          </a:p>
        </p:txBody>
      </p:sp>
      <p:graphicFrame>
        <p:nvGraphicFramePr>
          <p:cNvPr id="14" name="Схема 13"/>
          <p:cNvGraphicFramePr/>
          <p:nvPr/>
        </p:nvGraphicFramePr>
        <p:xfrm>
          <a:off x="611560" y="908720"/>
          <a:ext cx="7848872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103" name="TextBox 14"/>
          <p:cNvSpPr txBox="1">
            <a:spLocks noChangeArrowheads="1"/>
          </p:cNvSpPr>
          <p:nvPr/>
        </p:nvSpPr>
        <p:spPr bwMode="auto">
          <a:xfrm>
            <a:off x="4859338" y="1562100"/>
            <a:ext cx="237648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accent2"/>
                </a:solidFill>
              </a:rPr>
              <a:t>Нежелание возвращаться в сельскую местность</a:t>
            </a:r>
          </a:p>
          <a:p>
            <a:pPr algn="ctr"/>
            <a:endParaRPr lang="ru-RU" sz="2400"/>
          </a:p>
        </p:txBody>
      </p:sp>
      <p:sp>
        <p:nvSpPr>
          <p:cNvPr id="4104" name="TextBox 16"/>
          <p:cNvSpPr txBox="1">
            <a:spLocks noChangeArrowheads="1"/>
          </p:cNvSpPr>
          <p:nvPr/>
        </p:nvSpPr>
        <p:spPr bwMode="auto">
          <a:xfrm>
            <a:off x="1763713" y="1643063"/>
            <a:ext cx="237648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accent2"/>
                </a:solidFill>
              </a:rPr>
              <a:t>Слабая ориентация в профессиях С/Х</a:t>
            </a:r>
          </a:p>
        </p:txBody>
      </p:sp>
      <p:sp>
        <p:nvSpPr>
          <p:cNvPr id="4105" name="TextBox 17"/>
          <p:cNvSpPr txBox="1">
            <a:spLocks noChangeArrowheads="1"/>
          </p:cNvSpPr>
          <p:nvPr/>
        </p:nvSpPr>
        <p:spPr bwMode="auto">
          <a:xfrm>
            <a:off x="3348038" y="3357563"/>
            <a:ext cx="2376487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 b="1">
                <a:solidFill>
                  <a:schemeClr val="bg1"/>
                </a:solidFill>
              </a:rPr>
              <a:t>Не привита любовь к родной земле, как к объекту труда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ChangeArrowheads="1"/>
          </p:cNvSpPr>
          <p:nvPr/>
        </p:nvSpPr>
        <p:spPr bwMode="auto">
          <a:xfrm>
            <a:off x="107950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5" name="Rectangle 9"/>
          <p:cNvSpPr>
            <a:spLocks noChangeArrowheads="1"/>
          </p:cNvSpPr>
          <p:nvPr/>
        </p:nvSpPr>
        <p:spPr bwMode="auto">
          <a:xfrm>
            <a:off x="8459788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359" name="Rectangle 3"/>
          <p:cNvSpPr>
            <a:spLocks noChangeArrowheads="1"/>
          </p:cNvSpPr>
          <p:nvPr/>
        </p:nvSpPr>
        <p:spPr bwMode="auto">
          <a:xfrm>
            <a:off x="755650" y="0"/>
            <a:ext cx="7632883" cy="836613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endParaRPr lang="ru-RU" sz="800" b="1"/>
          </a:p>
        </p:txBody>
      </p:sp>
      <p:sp>
        <p:nvSpPr>
          <p:cNvPr id="9221" name="Прямоугольник 18"/>
          <p:cNvSpPr>
            <a:spLocks noChangeArrowheads="1"/>
          </p:cNvSpPr>
          <p:nvPr/>
        </p:nvSpPr>
        <p:spPr bwMode="auto">
          <a:xfrm>
            <a:off x="827584" y="0"/>
            <a:ext cx="75608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6"/>
                </a:solidFill>
              </a:rPr>
              <a:t>Конкурс на лучшую модель организации трудового обучения в 2019 г.</a:t>
            </a:r>
            <a:endParaRPr lang="ru-RU" sz="2400" b="1" dirty="0">
              <a:solidFill>
                <a:schemeClr val="accent6"/>
              </a:solidFill>
            </a:endParaRPr>
          </a:p>
          <a:p>
            <a:pPr algn="ctr">
              <a:defRPr/>
            </a:pPr>
            <a:endParaRPr lang="ru-RU" sz="2400" b="1" dirty="0">
              <a:solidFill>
                <a:srgbClr val="003399"/>
              </a:solidFill>
            </a:endParaRPr>
          </a:p>
        </p:txBody>
      </p:sp>
      <p:pic>
        <p:nvPicPr>
          <p:cNvPr id="30722" name="Picture 2" descr="https://kanschool5.ru/images/stories/2019/12/konkusr-na-luchshuyu-model-trudovogo-obucheniya-23122019/konkusr-na-luchshuyu-model-trudovogo-obucheniya-23122019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80728"/>
            <a:ext cx="4726158" cy="3145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https://kanschool5.ru/images/stories/2019/12/konkusr-na-luchshuyu-model-trudovogo-obucheniya-23122019/konkusr-na-luchshuyu-model-trudovogo-obucheniya-23122019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8240" y="2564904"/>
            <a:ext cx="2608779" cy="4122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одержимое 2"/>
          <p:cNvSpPr>
            <a:spLocks/>
          </p:cNvSpPr>
          <p:nvPr/>
        </p:nvSpPr>
        <p:spPr bwMode="auto">
          <a:xfrm>
            <a:off x="899592" y="4293096"/>
            <a:ext cx="4320481" cy="256490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25400" algn="ctr">
            <a:solidFill>
              <a:srgbClr val="4F81BD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i="1" dirty="0" smtClean="0">
                <a:solidFill>
                  <a:srgbClr val="1F497D"/>
                </a:solidFill>
                <a:latin typeface="Bookman Old Style" pitchFamily="18" charset="0"/>
                <a:cs typeface="Times New Roman" pitchFamily="18" charset="0"/>
              </a:rPr>
              <a:t>Проект </a:t>
            </a:r>
            <a:r>
              <a:rPr lang="ru-RU" sz="2000" b="1" i="1" dirty="0" smtClean="0">
                <a:solidFill>
                  <a:srgbClr val="1F497D"/>
                </a:solidFill>
                <a:latin typeface="Bookman Old Style" pitchFamily="18" charset="0"/>
                <a:cs typeface="Times New Roman" pitchFamily="18" charset="0"/>
              </a:rPr>
              <a:t>«Модель трудового обучения и воспитания на уроках и во внеурочной деятельности на основе сетевого взаимодействия «</a:t>
            </a:r>
            <a:r>
              <a:rPr lang="ru-RU" sz="2000" b="1" i="1" dirty="0" err="1" smtClean="0">
                <a:solidFill>
                  <a:srgbClr val="1F497D"/>
                </a:solidFill>
                <a:latin typeface="Bookman Old Style" pitchFamily="18" charset="0"/>
                <a:cs typeface="Times New Roman" pitchFamily="18" charset="0"/>
              </a:rPr>
              <a:t>ПРОФмаяк</a:t>
            </a:r>
            <a:r>
              <a:rPr lang="ru-RU" sz="2000" b="1" i="1" dirty="0" smtClean="0">
                <a:solidFill>
                  <a:srgbClr val="1F497D"/>
                </a:solidFill>
                <a:latin typeface="Bookman Old Style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000" b="1" i="1" dirty="0" smtClean="0">
                <a:solidFill>
                  <a:srgbClr val="1F497D"/>
                </a:solidFill>
                <a:latin typeface="Bookman Old Style" pitchFamily="18" charset="0"/>
                <a:cs typeface="Times New Roman" pitchFamily="18" charset="0"/>
              </a:rPr>
              <a:t>- МБОУ СОШ№5 – победитель конкурса</a:t>
            </a:r>
            <a:endParaRPr lang="ru-RU" sz="2000" b="1" i="1" dirty="0">
              <a:solidFill>
                <a:srgbClr val="1F497D"/>
              </a:solidFill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ChangeArrowheads="1"/>
          </p:cNvSpPr>
          <p:nvPr/>
        </p:nvSpPr>
        <p:spPr bwMode="auto">
          <a:xfrm>
            <a:off x="107950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5" name="Rectangle 9"/>
          <p:cNvSpPr>
            <a:spLocks noChangeArrowheads="1"/>
          </p:cNvSpPr>
          <p:nvPr/>
        </p:nvSpPr>
        <p:spPr bwMode="auto">
          <a:xfrm>
            <a:off x="8459788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359" name="Rectangle 3"/>
          <p:cNvSpPr>
            <a:spLocks noChangeArrowheads="1"/>
          </p:cNvSpPr>
          <p:nvPr/>
        </p:nvSpPr>
        <p:spPr bwMode="auto">
          <a:xfrm>
            <a:off x="755650" y="0"/>
            <a:ext cx="7632883" cy="836613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endParaRPr lang="ru-RU" sz="800" b="1"/>
          </a:p>
        </p:txBody>
      </p:sp>
      <p:sp>
        <p:nvSpPr>
          <p:cNvPr id="9221" name="Прямоугольник 18"/>
          <p:cNvSpPr>
            <a:spLocks noChangeArrowheads="1"/>
          </p:cNvSpPr>
          <p:nvPr/>
        </p:nvSpPr>
        <p:spPr bwMode="auto">
          <a:xfrm>
            <a:off x="1908175" y="188640"/>
            <a:ext cx="54721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6"/>
                </a:solidFill>
              </a:rPr>
              <a:t>СМИ о нас</a:t>
            </a:r>
            <a:endParaRPr lang="ru-RU" sz="2400" b="1" dirty="0">
              <a:solidFill>
                <a:schemeClr val="accent6"/>
              </a:solidFill>
            </a:endParaRPr>
          </a:p>
          <a:p>
            <a:pPr algn="ctr">
              <a:defRPr/>
            </a:pPr>
            <a:endParaRPr lang="ru-RU" sz="2400" b="1" dirty="0">
              <a:solidFill>
                <a:srgbClr val="003399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18700" t="13034" r="39563" b="17667"/>
          <a:stretch>
            <a:fillRect/>
          </a:stretch>
        </p:blipFill>
        <p:spPr bwMode="auto">
          <a:xfrm>
            <a:off x="1619672" y="908720"/>
            <a:ext cx="6369936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одержимое 2"/>
          <p:cNvSpPr>
            <a:spLocks/>
          </p:cNvSpPr>
          <p:nvPr/>
        </p:nvSpPr>
        <p:spPr bwMode="auto">
          <a:xfrm>
            <a:off x="4139952" y="5949280"/>
            <a:ext cx="3672408" cy="47682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25400" algn="ctr">
            <a:solidFill>
              <a:srgbClr val="CCFFCC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dirty="0" smtClean="0">
                <a:hlinkClick r:id="rId4"/>
              </a:rPr>
              <a:t>https://kanzori.ru/164294.html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7281" t="3234" r="50000" b="5068"/>
          <a:stretch>
            <a:fillRect/>
          </a:stretch>
        </p:blipFill>
        <p:spPr bwMode="auto">
          <a:xfrm>
            <a:off x="3059832" y="188640"/>
            <a:ext cx="5523501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4" name="Rectangle 7"/>
          <p:cNvSpPr>
            <a:spLocks noChangeArrowheads="1"/>
          </p:cNvSpPr>
          <p:nvPr/>
        </p:nvSpPr>
        <p:spPr bwMode="auto">
          <a:xfrm>
            <a:off x="107950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5" name="Rectangle 9"/>
          <p:cNvSpPr>
            <a:spLocks noChangeArrowheads="1"/>
          </p:cNvSpPr>
          <p:nvPr/>
        </p:nvSpPr>
        <p:spPr bwMode="auto">
          <a:xfrm>
            <a:off x="8459788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359" name="Rectangle 3"/>
          <p:cNvSpPr>
            <a:spLocks noChangeArrowheads="1"/>
          </p:cNvSpPr>
          <p:nvPr/>
        </p:nvSpPr>
        <p:spPr bwMode="auto">
          <a:xfrm>
            <a:off x="755650" y="0"/>
            <a:ext cx="7632883" cy="836613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endParaRPr lang="ru-RU" sz="800" b="1"/>
          </a:p>
        </p:txBody>
      </p:sp>
      <p:sp>
        <p:nvSpPr>
          <p:cNvPr id="9221" name="Прямоугольник 18"/>
          <p:cNvSpPr>
            <a:spLocks noChangeArrowheads="1"/>
          </p:cNvSpPr>
          <p:nvPr/>
        </p:nvSpPr>
        <p:spPr bwMode="auto">
          <a:xfrm>
            <a:off x="899592" y="0"/>
            <a:ext cx="28082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6"/>
                </a:solidFill>
              </a:rPr>
              <a:t>                               СМИ о нас</a:t>
            </a:r>
            <a:endParaRPr lang="ru-RU" sz="2400" b="1" dirty="0">
              <a:solidFill>
                <a:schemeClr val="accent6"/>
              </a:solidFill>
            </a:endParaRPr>
          </a:p>
          <a:p>
            <a:pPr algn="ctr">
              <a:defRPr/>
            </a:pPr>
            <a:endParaRPr lang="ru-RU" sz="2400" b="1" dirty="0">
              <a:solidFill>
                <a:srgbClr val="003399"/>
              </a:solidFill>
            </a:endParaRPr>
          </a:p>
        </p:txBody>
      </p:sp>
      <p:sp>
        <p:nvSpPr>
          <p:cNvPr id="15" name="Содержимое 2"/>
          <p:cNvSpPr>
            <a:spLocks/>
          </p:cNvSpPr>
          <p:nvPr/>
        </p:nvSpPr>
        <p:spPr bwMode="auto">
          <a:xfrm>
            <a:off x="827584" y="4509120"/>
            <a:ext cx="3384376" cy="172819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25400" algn="ctr">
            <a:solidFill>
              <a:srgbClr val="CCFFCC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2000" dirty="0" smtClean="0">
                <a:solidFill>
                  <a:schemeClr val="accent6"/>
                </a:solidFill>
                <a:hlinkClick r:id="rId4"/>
              </a:rPr>
              <a:t>https://kuban24.tv/item/v-kanevskom-rajone-srazu-tri-shkoly-i-litsej-poluchili-novoe-oborudovanie</a:t>
            </a:r>
            <a:endParaRPr lang="ru-RU" sz="20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40356" t="17500" r="41138" b="48201"/>
          <a:stretch>
            <a:fillRect/>
          </a:stretch>
        </p:blipFill>
        <p:spPr bwMode="auto">
          <a:xfrm>
            <a:off x="611560" y="0"/>
            <a:ext cx="5976664" cy="6230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4" name="Rectangle 7"/>
          <p:cNvSpPr>
            <a:spLocks noChangeArrowheads="1"/>
          </p:cNvSpPr>
          <p:nvPr/>
        </p:nvSpPr>
        <p:spPr bwMode="auto">
          <a:xfrm>
            <a:off x="107950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5" name="Rectangle 9"/>
          <p:cNvSpPr>
            <a:spLocks noChangeArrowheads="1"/>
          </p:cNvSpPr>
          <p:nvPr/>
        </p:nvSpPr>
        <p:spPr bwMode="auto">
          <a:xfrm>
            <a:off x="8459788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359" name="Rectangle 3"/>
          <p:cNvSpPr>
            <a:spLocks noChangeArrowheads="1"/>
          </p:cNvSpPr>
          <p:nvPr/>
        </p:nvSpPr>
        <p:spPr bwMode="auto">
          <a:xfrm>
            <a:off x="6156176" y="1700808"/>
            <a:ext cx="2520389" cy="836613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ru-RU" sz="2800" b="1" dirty="0" smtClean="0">
                <a:solidFill>
                  <a:schemeClr val="accent6"/>
                </a:solidFill>
              </a:rPr>
              <a:t>СМИ о нас</a:t>
            </a:r>
          </a:p>
          <a:p>
            <a:pPr algn="ctr"/>
            <a:endParaRPr lang="ru-RU" sz="800" b="1" dirty="0"/>
          </a:p>
        </p:txBody>
      </p:sp>
      <p:sp>
        <p:nvSpPr>
          <p:cNvPr id="15" name="Содержимое 2"/>
          <p:cNvSpPr>
            <a:spLocks/>
          </p:cNvSpPr>
          <p:nvPr/>
        </p:nvSpPr>
        <p:spPr bwMode="auto">
          <a:xfrm>
            <a:off x="4932040" y="4221088"/>
            <a:ext cx="3672408" cy="187220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25400" algn="ctr">
            <a:solidFill>
              <a:srgbClr val="CCFFCC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2000" dirty="0" smtClean="0">
                <a:hlinkClick r:id="rId4"/>
              </a:rPr>
              <a:t>https://kanevskaya.tv/news/obshhestvo/chetyre-shkoly-kanevskogo-rajona-poluchili-novoe-oborudovanie-43603/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ChangeArrowheads="1"/>
          </p:cNvSpPr>
          <p:nvPr/>
        </p:nvSpPr>
        <p:spPr bwMode="auto">
          <a:xfrm>
            <a:off x="107950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23" name="Rectangle 9"/>
          <p:cNvSpPr>
            <a:spLocks noChangeArrowheads="1"/>
          </p:cNvSpPr>
          <p:nvPr/>
        </p:nvSpPr>
        <p:spPr bwMode="auto">
          <a:xfrm>
            <a:off x="8459788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27" name="Rectangle 3"/>
          <p:cNvSpPr>
            <a:spLocks noChangeArrowheads="1"/>
          </p:cNvSpPr>
          <p:nvPr/>
        </p:nvSpPr>
        <p:spPr bwMode="auto">
          <a:xfrm>
            <a:off x="755650" y="0"/>
            <a:ext cx="7632883" cy="1052513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endParaRPr lang="ru-RU" sz="800" b="1"/>
          </a:p>
        </p:txBody>
      </p:sp>
      <p:sp>
        <p:nvSpPr>
          <p:cNvPr id="33798" name="Прямоугольник 12"/>
          <p:cNvSpPr>
            <a:spLocks noChangeArrowheads="1"/>
          </p:cNvSpPr>
          <p:nvPr/>
        </p:nvSpPr>
        <p:spPr bwMode="auto">
          <a:xfrm>
            <a:off x="827584" y="188913"/>
            <a:ext cx="756083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6"/>
                </a:solidFill>
              </a:rPr>
              <a:t>Апробация и диссеминация результатов деятельности КИП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6"/>
                </a:solidFill>
              </a:rPr>
              <a:t> 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395536" y="1052736"/>
          <a:ext cx="8280920" cy="580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ChangeArrowheads="1"/>
          </p:cNvSpPr>
          <p:nvPr/>
        </p:nvSpPr>
        <p:spPr bwMode="auto">
          <a:xfrm>
            <a:off x="107950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8915" name="Rectangle 9"/>
          <p:cNvSpPr>
            <a:spLocks noChangeArrowheads="1"/>
          </p:cNvSpPr>
          <p:nvPr/>
        </p:nvSpPr>
        <p:spPr bwMode="auto">
          <a:xfrm>
            <a:off x="8459788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5" name="Rectangle 3"/>
          <p:cNvSpPr>
            <a:spLocks noChangeArrowheads="1"/>
          </p:cNvSpPr>
          <p:nvPr/>
        </p:nvSpPr>
        <p:spPr bwMode="auto">
          <a:xfrm>
            <a:off x="2843213" y="0"/>
            <a:ext cx="5545137" cy="1125538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endParaRPr lang="ru-RU" sz="1050" b="1" dirty="0">
              <a:solidFill>
                <a:srgbClr val="003399"/>
              </a:solidFill>
            </a:endParaRPr>
          </a:p>
          <a:p>
            <a:pPr algn="ctr">
              <a:defRPr/>
            </a:pPr>
            <a:r>
              <a:rPr lang="ru-RU" b="1" dirty="0">
                <a:solidFill>
                  <a:srgbClr val="003399"/>
                </a:solidFill>
              </a:rPr>
              <a:t>Отчет о реализации                                                                                 проекта краевой инновационной                          площадки- 2017 </a:t>
            </a:r>
            <a:r>
              <a:rPr lang="ru-RU" altLang="ru-RU" b="1" dirty="0">
                <a:solidFill>
                  <a:srgbClr val="003399"/>
                </a:solidFill>
              </a:rPr>
              <a:t>за 2018 год</a:t>
            </a:r>
          </a:p>
          <a:p>
            <a:pPr algn="ctr">
              <a:defRPr/>
            </a:pPr>
            <a:r>
              <a:rPr lang="ru-RU" sz="1100" b="1" dirty="0">
                <a:solidFill>
                  <a:srgbClr val="003399"/>
                </a:solidFill>
              </a:rPr>
              <a:t/>
            </a:r>
            <a:br>
              <a:rPr lang="ru-RU" sz="1100" b="1" dirty="0">
                <a:solidFill>
                  <a:srgbClr val="003399"/>
                </a:solidFill>
              </a:rPr>
            </a:br>
            <a:endParaRPr lang="ru-RU" sz="1100" b="1" dirty="0"/>
          </a:p>
        </p:txBody>
      </p:sp>
      <p:pic>
        <p:nvPicPr>
          <p:cNvPr id="13" name="Picture 5" descr="D:\Презентация школа\Школа\DSCN0116.jpg"/>
          <p:cNvPicPr>
            <a:picLocks noChangeAspect="1" noChangeArrowheads="1"/>
          </p:cNvPicPr>
          <p:nvPr/>
        </p:nvPicPr>
        <p:blipFill>
          <a:blip r:embed="rId3" cstate="print">
            <a:lum bright="10000" contrast="-20000"/>
          </a:blip>
          <a:stretch>
            <a:fillRect/>
          </a:stretch>
        </p:blipFill>
        <p:spPr bwMode="auto">
          <a:xfrm>
            <a:off x="3923928" y="908720"/>
            <a:ext cx="4565554" cy="379920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38918" name="TextBox 14"/>
          <p:cNvSpPr txBox="1">
            <a:spLocks noChangeArrowheads="1"/>
          </p:cNvSpPr>
          <p:nvPr/>
        </p:nvSpPr>
        <p:spPr bwMode="auto">
          <a:xfrm>
            <a:off x="3995738" y="4429125"/>
            <a:ext cx="4464050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b="1" i="1">
                <a:solidFill>
                  <a:srgbClr val="002060"/>
                </a:solidFill>
              </a:rPr>
              <a:t>МБОУ СОШ № 5 </a:t>
            </a:r>
          </a:p>
          <a:p>
            <a:pPr algn="ctr">
              <a:lnSpc>
                <a:spcPct val="114000"/>
              </a:lnSpc>
            </a:pPr>
            <a:r>
              <a:rPr lang="ru-RU" b="1" i="1">
                <a:solidFill>
                  <a:srgbClr val="002060"/>
                </a:solidFill>
              </a:rPr>
              <a:t>муниципального образования Каневской район</a:t>
            </a:r>
          </a:p>
          <a:p>
            <a:pPr algn="ctr">
              <a:lnSpc>
                <a:spcPct val="114000"/>
              </a:lnSpc>
            </a:pPr>
            <a:r>
              <a:rPr lang="en-US">
                <a:hlinkClick r:id="rId4"/>
              </a:rPr>
              <a:t>school5@kan.kubannet.ru</a:t>
            </a:r>
            <a:endParaRPr lang="ru-RU"/>
          </a:p>
          <a:p>
            <a:pPr algn="ctr">
              <a:lnSpc>
                <a:spcPct val="114000"/>
              </a:lnSpc>
            </a:pPr>
            <a:r>
              <a:rPr lang="ru-RU"/>
              <a:t>сайт: </a:t>
            </a:r>
            <a:r>
              <a:rPr lang="en-US">
                <a:hlinkClick r:id="rId5"/>
              </a:rPr>
              <a:t>www.kanevskadm.ru</a:t>
            </a:r>
            <a:endParaRPr lang="ru-RU" b="1" i="1">
              <a:solidFill>
                <a:srgbClr val="002060"/>
              </a:solidFill>
            </a:endParaRPr>
          </a:p>
          <a:p>
            <a:pPr algn="ctr">
              <a:lnSpc>
                <a:spcPct val="114000"/>
              </a:lnSpc>
            </a:pPr>
            <a:endParaRPr lang="ru-RU" b="1" i="1">
              <a:solidFill>
                <a:srgbClr val="002060"/>
              </a:solidFill>
            </a:endParaRPr>
          </a:p>
          <a:p>
            <a:pPr algn="ctr">
              <a:lnSpc>
                <a:spcPct val="114000"/>
              </a:lnSpc>
            </a:pPr>
            <a:endParaRPr lang="ru-RU" sz="800" b="1">
              <a:solidFill>
                <a:srgbClr val="002060"/>
              </a:solidFill>
            </a:endParaRPr>
          </a:p>
        </p:txBody>
      </p:sp>
      <p:pic>
        <p:nvPicPr>
          <p:cNvPr id="38919" name="Picture 2" descr="Logo-innovacionnyi-poisk.png"/>
          <p:cNvPicPr>
            <a:picLocks noChangeAspect="1" noChangeArrowheads="1"/>
          </p:cNvPicPr>
          <p:nvPr/>
        </p:nvPicPr>
        <p:blipFill>
          <a:blip r:embed="rId6" cstate="print">
            <a:lum bright="10000" contrast="-20000"/>
          </a:blip>
          <a:srcRect/>
          <a:stretch>
            <a:fillRect/>
          </a:stretch>
        </p:blipFill>
        <p:spPr bwMode="auto">
          <a:xfrm>
            <a:off x="-252413" y="-242888"/>
            <a:ext cx="3268663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642910" y="2928934"/>
            <a:ext cx="7776864" cy="1384995"/>
          </a:xfrm>
          <a:prstGeom prst="rect">
            <a:avLst/>
          </a:prstGeom>
          <a:solidFill>
            <a:srgbClr val="99CCFF">
              <a:alpha val="74902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ВНИМАНИЕ!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ПРИГЛАШАЕМ К СОТРУДНИЧЕСТВУ!</a:t>
            </a: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4293096"/>
            <a:ext cx="3322323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ChangeArrowheads="1"/>
          </p:cNvSpPr>
          <p:nvPr/>
        </p:nvSpPr>
        <p:spPr bwMode="auto">
          <a:xfrm>
            <a:off x="107950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47" name="Rectangle 9"/>
          <p:cNvSpPr>
            <a:spLocks noChangeArrowheads="1"/>
          </p:cNvSpPr>
          <p:nvPr/>
        </p:nvSpPr>
        <p:spPr bwMode="auto">
          <a:xfrm>
            <a:off x="8459788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6" name="Rectangle 3"/>
          <p:cNvSpPr>
            <a:spLocks noChangeArrowheads="1"/>
          </p:cNvSpPr>
          <p:nvPr/>
        </p:nvSpPr>
        <p:spPr bwMode="auto">
          <a:xfrm>
            <a:off x="755650" y="0"/>
            <a:ext cx="7632883" cy="836613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endParaRPr lang="ru-RU" sz="800" b="1"/>
          </a:p>
        </p:txBody>
      </p:sp>
      <p:sp>
        <p:nvSpPr>
          <p:cNvPr id="9221" name="Прямоугольник 18"/>
          <p:cNvSpPr>
            <a:spLocks noChangeArrowheads="1"/>
          </p:cNvSpPr>
          <p:nvPr/>
        </p:nvSpPr>
        <p:spPr bwMode="auto">
          <a:xfrm>
            <a:off x="1908175" y="0"/>
            <a:ext cx="54721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6"/>
                </a:solidFill>
              </a:rPr>
              <a:t>В соответствии с механизмом реализации проекта мы: </a:t>
            </a:r>
          </a:p>
          <a:p>
            <a:pPr algn="ctr">
              <a:defRPr/>
            </a:pPr>
            <a:endParaRPr lang="ru-RU" sz="2400" b="1" dirty="0">
              <a:solidFill>
                <a:srgbClr val="003399"/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900113" y="981075"/>
          <a:ext cx="7344816" cy="5877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4816"/>
              </a:tblGrid>
              <a:tr h="5877272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800" b="0" i="0" u="none" strike="noStrike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Разработали и внедряем модель  сетевого взаимодействия.</a:t>
                      </a:r>
                      <a:endParaRPr lang="ru-RU" sz="1800" b="1" kern="1200" dirty="0" smtClean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lnSpc>
                          <a:spcPct val="15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800" b="0" i="0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Разработали</a:t>
                      </a:r>
                      <a:r>
                        <a:rPr lang="ru-RU" sz="18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совместных сетевых </a:t>
                      </a:r>
                      <a:r>
                        <a:rPr lang="ru-RU" sz="1800" b="0" i="0" u="none" strike="noStrike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предпрофильных</a:t>
                      </a:r>
                      <a:r>
                        <a:rPr lang="ru-RU" sz="1800" b="0" i="0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, профильных программы по направлениям и специальностям, реализуемым в ОО и колледже.</a:t>
                      </a:r>
                      <a:endParaRPr lang="ru-RU" sz="18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lnSpc>
                          <a:spcPct val="15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800" b="0" i="0" u="none" strike="noStrike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Расширяем спектр внеурочных, </a:t>
                      </a:r>
                      <a:r>
                        <a:rPr lang="ru-RU" sz="1800" b="0" i="0" u="none" strike="noStrike" kern="1200" dirty="0" err="1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предпрофильных</a:t>
                      </a:r>
                      <a:r>
                        <a:rPr lang="ru-RU" sz="1800" b="0" i="0" u="none" strike="noStrike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, профильных курсов для обучающихся школы (в рамках сетевого взаимодействия) по аграрному направлению.</a:t>
                      </a:r>
                      <a:endParaRPr lang="ru-RU" sz="1800" b="1" kern="1200" dirty="0" smtClean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lnSpc>
                          <a:spcPct val="15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800" b="0" i="0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Создаем  условия для мотивированного профессионального самоопределения обучающихся. </a:t>
                      </a:r>
                      <a:endParaRPr lang="ru-RU" sz="18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lnSpc>
                          <a:spcPct val="15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800" b="0" i="0" u="none" strike="noStrike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Совершенствуем материально-техническую базу ОО.</a:t>
                      </a:r>
                      <a:endParaRPr lang="ru-RU" sz="1800" b="1" kern="1200" dirty="0" smtClean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lnSpc>
                          <a:spcPct val="15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800" b="0" i="0" u="none" strike="noStrike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Транслируем разработанные инновационные продукты и опыт реализации модели сетевого взаимодействия между субъектами образовательного процесса Краснодарского края.</a:t>
                      </a:r>
                      <a:endParaRPr lang="ru-RU" sz="18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ChangeArrowheads="1"/>
          </p:cNvSpPr>
          <p:nvPr/>
        </p:nvSpPr>
        <p:spPr bwMode="auto">
          <a:xfrm>
            <a:off x="107950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1" name="Rectangle 9"/>
          <p:cNvSpPr>
            <a:spLocks noChangeArrowheads="1"/>
          </p:cNvSpPr>
          <p:nvPr/>
        </p:nvSpPr>
        <p:spPr bwMode="auto">
          <a:xfrm>
            <a:off x="8459788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5" name="Rectangle 3"/>
          <p:cNvSpPr>
            <a:spLocks noChangeArrowheads="1"/>
          </p:cNvSpPr>
          <p:nvPr/>
        </p:nvSpPr>
        <p:spPr bwMode="auto">
          <a:xfrm>
            <a:off x="684213" y="0"/>
            <a:ext cx="7848361" cy="1052513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ru-RU" sz="1100" b="1">
                <a:solidFill>
                  <a:srgbClr val="003399"/>
                </a:solidFill>
              </a:rPr>
              <a:t/>
            </a:r>
            <a:br>
              <a:rPr lang="ru-RU" sz="1100" b="1">
                <a:solidFill>
                  <a:srgbClr val="003399"/>
                </a:solidFill>
              </a:rPr>
            </a:br>
            <a:endParaRPr lang="ru-RU" sz="1100" b="1"/>
          </a:p>
        </p:txBody>
      </p:sp>
      <p:sp>
        <p:nvSpPr>
          <p:cNvPr id="15" name="Прямоугольник 14"/>
          <p:cNvSpPr/>
          <p:nvPr/>
        </p:nvSpPr>
        <p:spPr>
          <a:xfrm>
            <a:off x="899592" y="332656"/>
            <a:ext cx="734481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342900" algn="ctr">
              <a:defRPr/>
            </a:pPr>
            <a:r>
              <a:rPr lang="ru-RU" sz="2400" b="1" dirty="0" smtClean="0">
                <a:solidFill>
                  <a:schemeClr val="accent6"/>
                </a:solidFill>
              </a:rPr>
              <a:t>Динамика профессионального уровня</a:t>
            </a:r>
            <a:endParaRPr lang="ru-RU" sz="2400" b="1" dirty="0">
              <a:solidFill>
                <a:schemeClr val="accent6"/>
              </a:solidFill>
            </a:endParaRPr>
          </a:p>
        </p:txBody>
      </p:sp>
      <p:graphicFrame>
        <p:nvGraphicFramePr>
          <p:cNvPr id="7174" name="Диаграмма 9"/>
          <p:cNvGraphicFramePr>
            <a:graphicFrameLocks/>
          </p:cNvGraphicFramePr>
          <p:nvPr/>
        </p:nvGraphicFramePr>
        <p:xfrm>
          <a:off x="704850" y="1001713"/>
          <a:ext cx="7734300" cy="5573712"/>
        </p:xfrm>
        <a:graphic>
          <a:graphicData uri="http://schemas.openxmlformats.org/presentationml/2006/ole">
            <p:oleObj spid="_x0000_s7174" r:id="rId3" imgW="7730398" imgH="5578323" progId="Excel.Shee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-26988" y="0"/>
          <a:ext cx="9170988" cy="6858000"/>
        </p:xfrm>
        <a:graphic>
          <a:graphicData uri="http://schemas.openxmlformats.org/presentationml/2006/ole">
            <p:oleObj spid="_x0000_s1026" name="Acrobat Document" r:id="rId3" imgW="8020012" imgH="5667195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ChangeArrowheads="1"/>
          </p:cNvSpPr>
          <p:nvPr/>
        </p:nvSpPr>
        <p:spPr bwMode="auto">
          <a:xfrm>
            <a:off x="107950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1" name="Rectangle 9"/>
          <p:cNvSpPr>
            <a:spLocks noChangeArrowheads="1"/>
          </p:cNvSpPr>
          <p:nvPr/>
        </p:nvSpPr>
        <p:spPr bwMode="auto">
          <a:xfrm>
            <a:off x="8459788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5" name="Rectangle 3"/>
          <p:cNvSpPr>
            <a:spLocks noChangeArrowheads="1"/>
          </p:cNvSpPr>
          <p:nvPr/>
        </p:nvSpPr>
        <p:spPr bwMode="auto">
          <a:xfrm>
            <a:off x="684213" y="0"/>
            <a:ext cx="7848361" cy="1052513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ru-RU" sz="1100" b="1">
                <a:solidFill>
                  <a:srgbClr val="003399"/>
                </a:solidFill>
              </a:rPr>
              <a:t/>
            </a:r>
            <a:br>
              <a:rPr lang="ru-RU" sz="1100" b="1">
                <a:solidFill>
                  <a:srgbClr val="003399"/>
                </a:solidFill>
              </a:rPr>
            </a:br>
            <a:endParaRPr lang="ru-RU" sz="1100" b="1"/>
          </a:p>
        </p:txBody>
      </p:sp>
      <p:sp>
        <p:nvSpPr>
          <p:cNvPr id="15" name="Прямоугольник 14"/>
          <p:cNvSpPr/>
          <p:nvPr/>
        </p:nvSpPr>
        <p:spPr>
          <a:xfrm>
            <a:off x="1763688" y="0"/>
            <a:ext cx="5976664" cy="46166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342900" algn="ctr">
              <a:defRPr/>
            </a:pPr>
            <a:r>
              <a:rPr lang="ru-RU" sz="2400" b="1" dirty="0" err="1" smtClean="0">
                <a:solidFill>
                  <a:schemeClr val="accent6"/>
                </a:solidFill>
              </a:rPr>
              <a:t>Агротехнологический</a:t>
            </a:r>
            <a:r>
              <a:rPr lang="ru-RU" sz="2400" b="1" dirty="0" smtClean="0">
                <a:solidFill>
                  <a:schemeClr val="accent6"/>
                </a:solidFill>
              </a:rPr>
              <a:t> </a:t>
            </a:r>
            <a:r>
              <a:rPr lang="ru-RU" sz="2400" b="1" dirty="0" smtClean="0">
                <a:solidFill>
                  <a:schemeClr val="accent6"/>
                </a:solidFill>
              </a:rPr>
              <a:t>класс</a:t>
            </a:r>
            <a:endParaRPr lang="ru-RU" sz="2400" b="1" dirty="0">
              <a:solidFill>
                <a:schemeClr val="accent6"/>
              </a:solidFill>
            </a:endParaRP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 cstate="print"/>
          <a:srcRect l="10268" t="15134" r="28536" b="5767"/>
          <a:stretch>
            <a:fillRect/>
          </a:stretch>
        </p:blipFill>
        <p:spPr bwMode="auto">
          <a:xfrm>
            <a:off x="251520" y="521119"/>
            <a:ext cx="8604448" cy="633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ChangeArrowheads="1"/>
          </p:cNvSpPr>
          <p:nvPr/>
        </p:nvSpPr>
        <p:spPr bwMode="auto">
          <a:xfrm>
            <a:off x="107950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19" name="Rectangle 9"/>
          <p:cNvSpPr>
            <a:spLocks noChangeArrowheads="1"/>
          </p:cNvSpPr>
          <p:nvPr/>
        </p:nvSpPr>
        <p:spPr bwMode="auto">
          <a:xfrm>
            <a:off x="8459788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3" name="Rectangle 3"/>
          <p:cNvSpPr>
            <a:spLocks noChangeArrowheads="1"/>
          </p:cNvSpPr>
          <p:nvPr/>
        </p:nvSpPr>
        <p:spPr bwMode="auto">
          <a:xfrm>
            <a:off x="755650" y="0"/>
            <a:ext cx="7632883" cy="836613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endParaRPr lang="ru-RU" sz="800" b="1"/>
          </a:p>
        </p:txBody>
      </p:sp>
      <p:sp>
        <p:nvSpPr>
          <p:cNvPr id="9221" name="Прямоугольник 18"/>
          <p:cNvSpPr>
            <a:spLocks noChangeArrowheads="1"/>
          </p:cNvSpPr>
          <p:nvPr/>
        </p:nvSpPr>
        <p:spPr bwMode="auto">
          <a:xfrm>
            <a:off x="755577" y="1"/>
            <a:ext cx="76328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6"/>
                </a:solidFill>
              </a:rPr>
              <a:t> </a:t>
            </a:r>
            <a:r>
              <a:rPr lang="ru-RU" sz="2400" b="1" dirty="0" smtClean="0">
                <a:solidFill>
                  <a:schemeClr val="accent6"/>
                </a:solidFill>
              </a:rPr>
              <a:t>Обновление </a:t>
            </a:r>
            <a:r>
              <a:rPr lang="ru-RU" sz="2400" b="1" dirty="0" smtClean="0">
                <a:solidFill>
                  <a:schemeClr val="accent6"/>
                </a:solidFill>
              </a:rPr>
              <a:t>материально-технической базы</a:t>
            </a:r>
            <a:endParaRPr lang="ru-RU" sz="2400" b="1" dirty="0">
              <a:solidFill>
                <a:schemeClr val="accent6"/>
              </a:solidFill>
            </a:endParaRPr>
          </a:p>
          <a:p>
            <a:pPr algn="ctr">
              <a:defRPr/>
            </a:pPr>
            <a:endParaRPr lang="ru-RU" sz="2400" b="1" dirty="0">
              <a:solidFill>
                <a:srgbClr val="003399"/>
              </a:solidFill>
            </a:endParaRPr>
          </a:p>
        </p:txBody>
      </p:sp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548680"/>
            <a:ext cx="5250865" cy="3937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одержимое 2"/>
          <p:cNvSpPr>
            <a:spLocks/>
          </p:cNvSpPr>
          <p:nvPr/>
        </p:nvSpPr>
        <p:spPr bwMode="auto">
          <a:xfrm>
            <a:off x="1187624" y="5373216"/>
            <a:ext cx="2879725" cy="7191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25400" algn="ctr">
            <a:solidFill>
              <a:srgbClr val="4F81BD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600" b="1" i="1" dirty="0" smtClean="0">
              <a:solidFill>
                <a:srgbClr val="1F497D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/>
            <a:r>
              <a:rPr lang="ru-RU" sz="1600" b="1" i="1" dirty="0" smtClean="0">
                <a:solidFill>
                  <a:srgbClr val="1F497D"/>
                </a:solidFill>
                <a:latin typeface="Bookman Old Style" pitchFamily="18" charset="0"/>
                <a:cs typeface="Times New Roman" pitchFamily="18" charset="0"/>
              </a:rPr>
              <a:t>Кабинет биологии</a:t>
            </a:r>
            <a:endParaRPr lang="ru-RU" sz="28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700808"/>
            <a:ext cx="3749675" cy="4999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068960"/>
            <a:ext cx="5052053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2" name="Rectangle 7"/>
          <p:cNvSpPr>
            <a:spLocks noChangeArrowheads="1"/>
          </p:cNvSpPr>
          <p:nvPr/>
        </p:nvSpPr>
        <p:spPr bwMode="auto">
          <a:xfrm>
            <a:off x="107950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43" name="Rectangle 9"/>
          <p:cNvSpPr>
            <a:spLocks noChangeArrowheads="1"/>
          </p:cNvSpPr>
          <p:nvPr/>
        </p:nvSpPr>
        <p:spPr bwMode="auto">
          <a:xfrm>
            <a:off x="8459788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48" name="Rectangle 3"/>
          <p:cNvSpPr>
            <a:spLocks noChangeArrowheads="1"/>
          </p:cNvSpPr>
          <p:nvPr/>
        </p:nvSpPr>
        <p:spPr bwMode="auto">
          <a:xfrm>
            <a:off x="755650" y="0"/>
            <a:ext cx="7632883" cy="836613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endParaRPr lang="ru-RU" sz="800" b="1"/>
          </a:p>
        </p:txBody>
      </p:sp>
      <p:sp>
        <p:nvSpPr>
          <p:cNvPr id="9221" name="Прямоугольник 18"/>
          <p:cNvSpPr>
            <a:spLocks noChangeArrowheads="1"/>
          </p:cNvSpPr>
          <p:nvPr/>
        </p:nvSpPr>
        <p:spPr bwMode="auto">
          <a:xfrm>
            <a:off x="755577" y="0"/>
            <a:ext cx="76328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6"/>
                </a:solidFill>
              </a:rPr>
              <a:t> </a:t>
            </a:r>
            <a:r>
              <a:rPr lang="ru-RU" sz="2400" b="1" dirty="0" smtClean="0">
                <a:solidFill>
                  <a:schemeClr val="accent6"/>
                </a:solidFill>
              </a:rPr>
              <a:t>Обновление материально-технической базы</a:t>
            </a:r>
            <a:endParaRPr lang="ru-RU" sz="2400" b="1" dirty="0">
              <a:solidFill>
                <a:schemeClr val="accent6"/>
              </a:solidFill>
            </a:endParaRPr>
          </a:p>
          <a:p>
            <a:pPr algn="ctr">
              <a:defRPr/>
            </a:pPr>
            <a:endParaRPr lang="ru-RU" sz="2400" b="1" dirty="0">
              <a:solidFill>
                <a:srgbClr val="003399"/>
              </a:solidFill>
            </a:endParaRPr>
          </a:p>
        </p:txBody>
      </p:sp>
      <p:pic>
        <p:nvPicPr>
          <p:cNvPr id="102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548680"/>
            <a:ext cx="4608512" cy="3455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одержимое 2"/>
          <p:cNvSpPr>
            <a:spLocks/>
          </p:cNvSpPr>
          <p:nvPr/>
        </p:nvSpPr>
        <p:spPr bwMode="auto">
          <a:xfrm>
            <a:off x="827584" y="4725144"/>
            <a:ext cx="2879725" cy="7191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25400" algn="ctr">
            <a:solidFill>
              <a:srgbClr val="4F81BD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600" b="1" i="1" dirty="0" smtClean="0">
              <a:solidFill>
                <a:srgbClr val="1F497D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/>
            <a:r>
              <a:rPr lang="ru-RU" sz="1600" b="1" i="1" dirty="0" smtClean="0">
                <a:solidFill>
                  <a:srgbClr val="1F497D"/>
                </a:solidFill>
                <a:latin typeface="Bookman Old Style" pitchFamily="18" charset="0"/>
                <a:cs typeface="Times New Roman" pitchFamily="18" charset="0"/>
              </a:rPr>
              <a:t>Кабинет химии</a:t>
            </a:r>
            <a:endParaRPr lang="ru-RU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ChangeArrowheads="1"/>
          </p:cNvSpPr>
          <p:nvPr/>
        </p:nvSpPr>
        <p:spPr bwMode="auto">
          <a:xfrm>
            <a:off x="107950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87" name="Rectangle 9"/>
          <p:cNvSpPr>
            <a:spLocks noChangeArrowheads="1"/>
          </p:cNvSpPr>
          <p:nvPr/>
        </p:nvSpPr>
        <p:spPr bwMode="auto">
          <a:xfrm>
            <a:off x="8459788" y="0"/>
            <a:ext cx="57785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89" name="Прямоугольник 12"/>
          <p:cNvSpPr>
            <a:spLocks noChangeArrowheads="1"/>
          </p:cNvSpPr>
          <p:nvPr/>
        </p:nvSpPr>
        <p:spPr bwMode="auto">
          <a:xfrm>
            <a:off x="2195513" y="44450"/>
            <a:ext cx="496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3399"/>
                </a:solidFill>
              </a:rPr>
              <a:t>Профориентационные курсы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80728"/>
            <a:ext cx="3816424" cy="55042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391" name="Содержимое 2"/>
          <p:cNvSpPr>
            <a:spLocks/>
          </p:cNvSpPr>
          <p:nvPr/>
        </p:nvSpPr>
        <p:spPr bwMode="auto">
          <a:xfrm>
            <a:off x="4140200" y="3644900"/>
            <a:ext cx="4248150" cy="1079500"/>
          </a:xfrm>
          <a:prstGeom prst="wedgeRoundRectCallout">
            <a:avLst>
              <a:gd name="adj1" fmla="val -68944"/>
              <a:gd name="adj2" fmla="val 138579"/>
              <a:gd name="adj3" fmla="val 16667"/>
            </a:avLst>
          </a:prstGeom>
          <a:gradFill rotWithShape="1">
            <a:gsLst>
              <a:gs pos="0">
                <a:srgbClr val="CCEC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25400" algn="ctr">
            <a:solidFill>
              <a:srgbClr val="4F81BD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/>
            <a:endParaRPr lang="ru-RU" sz="2400" b="1" i="1">
              <a:solidFill>
                <a:srgbClr val="1F497D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 l="1290" t="86425" r="40656" b="4472"/>
          <a:stretch>
            <a:fillRect/>
          </a:stretch>
        </p:blipFill>
        <p:spPr bwMode="auto">
          <a:xfrm>
            <a:off x="4211960" y="3717032"/>
            <a:ext cx="4139200" cy="936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393" name="Содержимое 2"/>
          <p:cNvSpPr>
            <a:spLocks/>
          </p:cNvSpPr>
          <p:nvPr/>
        </p:nvSpPr>
        <p:spPr bwMode="auto">
          <a:xfrm>
            <a:off x="4932363" y="1341438"/>
            <a:ext cx="3311525" cy="10080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25400" algn="ctr">
            <a:solidFill>
              <a:srgbClr val="4F81BD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1600" b="1" i="1" dirty="0" smtClean="0">
                <a:solidFill>
                  <a:srgbClr val="1F497D"/>
                </a:solidFill>
                <a:latin typeface="Bookman Old Style" pitchFamily="18" charset="0"/>
                <a:cs typeface="Times New Roman" pitchFamily="18" charset="0"/>
              </a:rPr>
              <a:t>Р</a:t>
            </a:r>
            <a:r>
              <a:rPr lang="ru-RU" sz="1600" b="1" i="1" dirty="0" smtClean="0">
                <a:solidFill>
                  <a:srgbClr val="1F497D"/>
                </a:solidFill>
                <a:latin typeface="Bookman Old Style" pitchFamily="18" charset="0"/>
                <a:cs typeface="Times New Roman" pitchFamily="18" charset="0"/>
              </a:rPr>
              <a:t>еализация учебного плана </a:t>
            </a:r>
            <a:r>
              <a:rPr lang="ru-RU" sz="1600" b="1" i="1" dirty="0">
                <a:solidFill>
                  <a:srgbClr val="1F497D"/>
                </a:solidFill>
                <a:latin typeface="Bookman Old Style" pitchFamily="18" charset="0"/>
                <a:cs typeface="Times New Roman" pitchFamily="18" charset="0"/>
              </a:rPr>
              <a:t>5-9 </a:t>
            </a:r>
            <a:r>
              <a:rPr lang="ru-RU" sz="1600" b="1" i="1" dirty="0" smtClean="0">
                <a:solidFill>
                  <a:srgbClr val="1F497D"/>
                </a:solidFill>
                <a:latin typeface="Bookman Old Style" pitchFamily="18" charset="0"/>
                <a:cs typeface="Times New Roman" pitchFamily="18" charset="0"/>
              </a:rPr>
              <a:t>классов с новыми курсами</a:t>
            </a:r>
            <a:endParaRPr lang="ru-RU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5190</TotalTime>
  <Words>585</Words>
  <Application>Microsoft Office PowerPoint</Application>
  <PresentationFormat>Экран (4:3)</PresentationFormat>
  <Paragraphs>105</Paragraphs>
  <Slides>25</Slides>
  <Notes>20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Оформление по умолчанию</vt:lpstr>
      <vt:lpstr>Лист Microsoft Office Excel 97-2003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Управление образование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MKK-17</cp:lastModifiedBy>
  <cp:revision>344</cp:revision>
  <dcterms:created xsi:type="dcterms:W3CDTF">2011-10-14T04:14:03Z</dcterms:created>
  <dcterms:modified xsi:type="dcterms:W3CDTF">2020-02-13T08:32:01Z</dcterms:modified>
</cp:coreProperties>
</file>