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7" r:id="rId2"/>
    <p:sldId id="391" r:id="rId3"/>
    <p:sldId id="392" r:id="rId4"/>
    <p:sldId id="393" r:id="rId5"/>
    <p:sldId id="395" r:id="rId6"/>
    <p:sldId id="394" r:id="rId7"/>
    <p:sldId id="334" r:id="rId8"/>
    <p:sldId id="386" r:id="rId9"/>
    <p:sldId id="335" r:id="rId10"/>
    <p:sldId id="396" r:id="rId11"/>
    <p:sldId id="384" r:id="rId12"/>
    <p:sldId id="333" r:id="rId13"/>
    <p:sldId id="336" r:id="rId14"/>
    <p:sldId id="337" r:id="rId15"/>
    <p:sldId id="349" r:id="rId16"/>
    <p:sldId id="339" r:id="rId17"/>
    <p:sldId id="340" r:id="rId18"/>
    <p:sldId id="341" r:id="rId19"/>
    <p:sldId id="342" r:id="rId20"/>
    <p:sldId id="343" r:id="rId21"/>
    <p:sldId id="344" r:id="rId22"/>
    <p:sldId id="352" r:id="rId23"/>
    <p:sldId id="345" r:id="rId24"/>
    <p:sldId id="398" r:id="rId25"/>
    <p:sldId id="346" r:id="rId26"/>
    <p:sldId id="351" r:id="rId27"/>
    <p:sldId id="347" r:id="rId28"/>
    <p:sldId id="397" r:id="rId29"/>
    <p:sldId id="350" r:id="rId30"/>
    <p:sldId id="362" r:id="rId31"/>
    <p:sldId id="348" r:id="rId32"/>
    <p:sldId id="353" r:id="rId33"/>
    <p:sldId id="354" r:id="rId34"/>
    <p:sldId id="363" r:id="rId35"/>
    <p:sldId id="355" r:id="rId36"/>
    <p:sldId id="364" r:id="rId37"/>
    <p:sldId id="366" r:id="rId38"/>
    <p:sldId id="365" r:id="rId39"/>
    <p:sldId id="367" r:id="rId40"/>
    <p:sldId id="368" r:id="rId41"/>
    <p:sldId id="369" r:id="rId42"/>
    <p:sldId id="383" r:id="rId43"/>
    <p:sldId id="370" r:id="rId44"/>
    <p:sldId id="385" r:id="rId45"/>
    <p:sldId id="371" r:id="rId46"/>
    <p:sldId id="372" r:id="rId47"/>
    <p:sldId id="373" r:id="rId48"/>
    <p:sldId id="374" r:id="rId49"/>
    <p:sldId id="388" r:id="rId50"/>
    <p:sldId id="389" r:id="rId51"/>
    <p:sldId id="390" r:id="rId52"/>
    <p:sldId id="382" r:id="rId53"/>
    <p:sldId id="387" r:id="rId54"/>
    <p:sldId id="331" r:id="rId55"/>
  </p:sldIdLst>
  <p:sldSz cx="9144000" cy="6858000" type="screen4x3"/>
  <p:notesSz cx="6858000" cy="9144000"/>
  <p:custDataLst>
    <p:tags r:id="rId57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FF"/>
    <a:srgbClr val="99FF99"/>
    <a:srgbClr val="FFC5C5"/>
    <a:srgbClr val="0000FF"/>
    <a:srgbClr val="FF7D7D"/>
    <a:srgbClr val="008000"/>
    <a:srgbClr val="66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2" autoAdjust="0"/>
    <p:restoredTop sz="91019" autoAdjust="0"/>
  </p:normalViewPr>
  <p:slideViewPr>
    <p:cSldViewPr snapToGrid="0">
      <p:cViewPr>
        <p:scale>
          <a:sx n="66" d="100"/>
          <a:sy n="66" d="100"/>
        </p:scale>
        <p:origin x="-107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65A9A59-4780-472C-B545-5778BBBAD7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7426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065B3A7-D4B0-4F16-8ED2-85447A5BEB3F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CD285F0-49E9-445D-B8D4-368625A2D67A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BE866E-2B2B-43DD-B1F9-F93E901CED9A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646E73-7F6E-4968-8BCC-A31B7A502256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788490-9A87-4E2A-A9A1-B549D9BEEB43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8641E9D-8AAC-46AF-9BFD-840AFE5D6A39}" type="slidenum">
              <a:rPr lang="ru-RU" altLang="ru-RU"/>
              <a:pPr/>
              <a:t>28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B222D2-B086-4BB7-A632-7563BC8DAB8D}" type="slidenum">
              <a:rPr lang="ru-RU" altLang="ru-RU"/>
              <a:pPr/>
              <a:t>54</a:t>
            </a:fld>
            <a:endParaRPr lang="ru-RU" altLang="ru-RU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73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201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5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  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68A77B39-C1FA-4827-B82B-99687F0F0E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126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Новые возможности 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PascalABC.NET</a:t>
            </a:r>
            <a:endParaRPr lang="ru-RU" sz="1400" i="1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2015 	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343E10D9-B0D3-43A2-8608-1151EBF6E3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44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102643AA-1DCF-44BD-B78A-09C920856E5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9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ascalabc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ascalabc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ks@math.sfedu.ru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kpolyakov@mail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657475"/>
            <a:ext cx="8723313" cy="2271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5400" b="1" smtClean="0">
                <a:solidFill>
                  <a:schemeClr val="accent2"/>
                </a:solidFill>
              </a:rPr>
              <a:t>Новые возможности </a:t>
            </a:r>
            <a:r>
              <a:rPr lang="en-US" altLang="ru-RU" sz="5400" b="1" smtClean="0">
                <a:solidFill>
                  <a:schemeClr val="accent2"/>
                </a:solidFill>
              </a:rPr>
              <a:t>PascalABC.NET</a:t>
            </a:r>
            <a:r>
              <a:rPr lang="ru-RU" altLang="ru-RU" sz="5400" b="1" smtClean="0">
                <a:solidFill>
                  <a:schemeClr val="accent2"/>
                </a:solidFill>
              </a:rPr>
              <a:t/>
            </a:r>
            <a:br>
              <a:rPr lang="ru-RU" altLang="ru-RU" sz="5400" b="1" smtClean="0">
                <a:solidFill>
                  <a:schemeClr val="accent2"/>
                </a:solidFill>
              </a:rPr>
            </a:br>
            <a:r>
              <a:rPr lang="ru-RU" altLang="ru-RU" sz="4000" smtClean="0">
                <a:solidFill>
                  <a:schemeClr val="accent2"/>
                </a:solidFill>
              </a:rPr>
              <a:t>(версия 3.0)</a:t>
            </a:r>
            <a:endParaRPr lang="ru-RU" altLang="ru-RU" sz="5400" smtClean="0">
              <a:solidFill>
                <a:schemeClr val="accent2"/>
              </a:solidFill>
            </a:endParaRPr>
          </a:p>
        </p:txBody>
      </p:sp>
      <p:sp>
        <p:nvSpPr>
          <p:cNvPr id="512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6064250"/>
            <a:ext cx="9144000" cy="428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i="1" smtClean="0"/>
              <a:t>По материалам С.С. Михалковича (</a:t>
            </a:r>
            <a:r>
              <a:rPr lang="en-US" altLang="ru-RU" sz="2400" i="1" smtClean="0">
                <a:hlinkClick r:id="rId3"/>
              </a:rPr>
              <a:t>http://pascalabc.net</a:t>
            </a:r>
            <a:r>
              <a:rPr lang="ru-RU" altLang="ru-RU" sz="2400" i="1" smtClean="0"/>
              <a:t>)</a:t>
            </a:r>
          </a:p>
        </p:txBody>
      </p:sp>
      <p:sp>
        <p:nvSpPr>
          <p:cNvPr id="4" name="Подзаголовок 4"/>
          <p:cNvSpPr txBox="1">
            <a:spLocks/>
          </p:cNvSpPr>
          <p:nvPr/>
        </p:nvSpPr>
        <p:spPr bwMode="auto">
          <a:xfrm>
            <a:off x="5794375" y="1430338"/>
            <a:ext cx="3041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3200" i="1" kern="0" dirty="0">
                <a:latin typeface="+mn-lt"/>
              </a:rPr>
              <a:t>К.Ю. Поляков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Отладочная печать</a:t>
            </a:r>
          </a:p>
        </p:txBody>
      </p:sp>
      <p:sp>
        <p:nvSpPr>
          <p:cNvPr id="19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DAF149-1B61-4F99-AD34-0DD9344C43F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498475" y="903288"/>
            <a:ext cx="7572375" cy="214471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i:=1 to 5 do begin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f *=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Print(f)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end; </a:t>
            </a:r>
            <a:endParaRPr lang="ru-RU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3763" y="1863725"/>
            <a:ext cx="1762125" cy="5524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Print(f)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02038" y="1863725"/>
            <a:ext cx="2747962" cy="5524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Write(f,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 '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7" name="Двойная стрелка влево/вправо 6"/>
          <p:cNvSpPr>
            <a:spLocks noChangeArrowheads="1"/>
          </p:cNvSpPr>
          <p:nvPr/>
        </p:nvSpPr>
        <p:spPr bwMode="auto">
          <a:xfrm>
            <a:off x="2832100" y="2000250"/>
            <a:ext cx="593725" cy="279400"/>
          </a:xfrm>
          <a:prstGeom prst="leftRightArrow">
            <a:avLst>
              <a:gd name="adj1" fmla="val 50000"/>
              <a:gd name="adj2" fmla="val 49967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98475" y="3017838"/>
            <a:ext cx="25511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nsolas" pitchFamily="49" charset="0"/>
                <a:cs typeface="Consolas" pitchFamily="49" charset="0"/>
              </a:rPr>
              <a:t>1 2 6 24 120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8475" y="3524250"/>
            <a:ext cx="7572375" cy="301307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while a &lt;&gt; b do begin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if a &gt; b then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a -= b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else b -= a;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(a, b)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end;</a:t>
            </a:r>
            <a:endParaRPr lang="ru-RU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3763" y="5468938"/>
            <a:ext cx="2747962" cy="58261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(a, b)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35513" y="5468938"/>
            <a:ext cx="4127500" cy="58261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(a,' ',b,' ')</a:t>
            </a:r>
          </a:p>
        </p:txBody>
      </p:sp>
      <p:sp>
        <p:nvSpPr>
          <p:cNvPr id="12" name="Двойная стрелка влево/вправо 11"/>
          <p:cNvSpPr>
            <a:spLocks noChangeArrowheads="1"/>
          </p:cNvSpPr>
          <p:nvPr/>
        </p:nvSpPr>
        <p:spPr bwMode="auto">
          <a:xfrm>
            <a:off x="3890963" y="5621338"/>
            <a:ext cx="595312" cy="279400"/>
          </a:xfrm>
          <a:prstGeom prst="leftRightArrow">
            <a:avLst>
              <a:gd name="adj1" fmla="val 50000"/>
              <a:gd name="adj2" fmla="val 50101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Result </a:t>
            </a:r>
            <a:r>
              <a:rPr lang="ru-RU" altLang="ru-RU" smtClean="0"/>
              <a:t>в функции</a:t>
            </a:r>
          </a:p>
        </p:txBody>
      </p:sp>
      <p:sp>
        <p:nvSpPr>
          <p:cNvPr id="204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2AC3F7-22B4-419E-9E8C-560B0A14DFB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895350"/>
            <a:ext cx="6788150" cy="263366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function fact(n: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  Result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:=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to n do</a:t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    Result *= </a:t>
            </a:r>
            <a:r>
              <a:rPr lang="en-US" sz="2400" b="1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end;</a:t>
            </a:r>
          </a:p>
        </p:txBody>
      </p: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1057275" y="2582863"/>
            <a:ext cx="120332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Result</a:t>
            </a:r>
            <a:endParaRPr lang="ru-RU" altLang="ru-RU" sz="1800"/>
          </a:p>
        </p:txBody>
      </p:sp>
      <p:sp>
        <p:nvSpPr>
          <p:cNvPr id="20486" name="Прямоугольник 5"/>
          <p:cNvSpPr>
            <a:spLocks noChangeArrowheads="1"/>
          </p:cNvSpPr>
          <p:nvPr/>
        </p:nvSpPr>
        <p:spPr bwMode="auto">
          <a:xfrm>
            <a:off x="719138" y="1747838"/>
            <a:ext cx="1204912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Result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Ввод динамических массивов</a:t>
            </a:r>
          </a:p>
        </p:txBody>
      </p:sp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FBAF17-C96C-4EF1-8169-96E37906225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1004888"/>
            <a:ext cx="8535988" cy="302101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N := </a:t>
            </a:r>
            <a:r>
              <a:rPr lang="en-US" sz="2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ReadInteger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Размер массива &gt; '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ReadArrInteger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Массив &gt; '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N);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p := </a:t>
            </a:r>
            <a:r>
              <a:rPr lang="ru-RU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:=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to A.</a:t>
            </a:r>
            <a:r>
              <a:rPr lang="en-US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do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p += A[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(p);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532188" y="2501900"/>
            <a:ext cx="2157412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A.</a:t>
            </a:r>
            <a:r>
              <a:rPr lang="en-US" altLang="ru-RU" sz="2800" b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ru-RU" sz="2800" b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ru-RU" altLang="ru-RU" sz="1800">
              <a:solidFill>
                <a:srgbClr val="00B0F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3673475" y="3643313"/>
            <a:ext cx="3195638" cy="555625"/>
          </a:xfrm>
          <a:prstGeom prst="wedgeRoundRectCallout">
            <a:avLst>
              <a:gd name="adj1" fmla="val -40163"/>
              <a:gd name="adj2" fmla="val -15484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/>
              <a:t>индексы от </a:t>
            </a:r>
            <a:r>
              <a:rPr lang="ru-RU" sz="2400" dirty="0">
                <a:latin typeface="Consolas" pitchFamily="49" charset="0"/>
                <a:cs typeface="Consolas" pitchFamily="49" charset="0"/>
              </a:rPr>
              <a:t>0</a:t>
            </a:r>
            <a:r>
              <a:rPr lang="ru-RU" sz="2400" dirty="0"/>
              <a:t> до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N-1</a:t>
            </a:r>
            <a:endParaRPr lang="ru-R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5" y="4373563"/>
            <a:ext cx="8535988" cy="585787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B := </a:t>
            </a:r>
            <a:r>
              <a:rPr lang="en-US" sz="2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 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2144713" y="5462588"/>
            <a:ext cx="3451225" cy="555625"/>
          </a:xfrm>
          <a:prstGeom prst="wedgeRoundRectCallout">
            <a:avLst>
              <a:gd name="adj1" fmla="val -40163"/>
              <a:gd name="adj2" fmla="val -15484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array of integer</a:t>
            </a:r>
            <a:endParaRPr lang="ru-RU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  <p:bldP spid="8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Новые подпрограммы</a:t>
            </a:r>
          </a:p>
        </p:txBody>
      </p:sp>
      <p:sp>
        <p:nvSpPr>
          <p:cNvPr id="225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CC0DF3-1EBE-483A-AE02-7F00FB103AD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407988" y="914400"/>
            <a:ext cx="8239125" cy="255905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ReadInteger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Введите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a:'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b := </a:t>
            </a:r>
            <a:r>
              <a:rPr lang="en-US" sz="2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ReadInteger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Введите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b:'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vmin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:= </a:t>
            </a:r>
            <a:r>
              <a:rPr lang="en-US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Min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vmax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:= </a:t>
            </a:r>
            <a:r>
              <a:rPr lang="en-US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vmin,vmax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4449763" y="2905125"/>
            <a:ext cx="4525962" cy="555625"/>
          </a:xfrm>
          <a:prstGeom prst="wedgeRoundRectCallout">
            <a:avLst>
              <a:gd name="adj1" fmla="val -60592"/>
              <a:gd name="adj2" fmla="val -1889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vmin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' ',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vmax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988" y="3648075"/>
            <a:ext cx="8253412" cy="247491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:=N-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downto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do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j:=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to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do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if a[j]&gt;a[j+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] then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Swap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(a[j],a[j+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]);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(a); 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5610225" y="4719638"/>
            <a:ext cx="2844800" cy="1362075"/>
          </a:xfrm>
          <a:prstGeom prst="wedgeRoundRectCallout">
            <a:avLst>
              <a:gd name="adj1" fmla="val -72492"/>
              <a:gd name="adj2" fmla="val 212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t := a[j]; </a:t>
            </a:r>
          </a:p>
          <a:p>
            <a:pPr eaLnBrk="1" hangingPunct="1"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a[j] := a[j+1]; </a:t>
            </a:r>
          </a:p>
          <a:p>
            <a:pPr eaLnBrk="1" hangingPunct="1"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a[j+1] := t;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7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Write (writeln) </a:t>
            </a:r>
            <a:r>
              <a:rPr lang="ru-RU" altLang="ru-RU" smtClean="0"/>
              <a:t>выводит всё!</a:t>
            </a:r>
          </a:p>
        </p:txBody>
      </p:sp>
      <p:sp>
        <p:nvSpPr>
          <p:cNvPr id="235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E74AAD-08F9-4F25-BCA9-550E339BB59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895350"/>
            <a:ext cx="8210550" cy="493871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info: record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name: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age: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end;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begin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info.name :=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Иванов'</a:t>
            </a:r>
            <a:r>
              <a:rPr lang="ru-RU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info.age</a:t>
            </a: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:= </a:t>
            </a:r>
            <a:r>
              <a:rPr lang="en-US" sz="2400" b="1" dirty="0">
                <a:solidFill>
                  <a:srgbClr val="006400"/>
                </a:solidFill>
                <a:latin typeface="Consolas" pitchFamily="49" charset="0"/>
                <a:cs typeface="Consolas" pitchFamily="49" charset="0"/>
              </a:rPr>
              <a:t>18</a:t>
            </a: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(info);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(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Иванов,18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b="1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array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..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 of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(a);   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[2,3,5]</a:t>
            </a:r>
            <a:endParaRPr lang="ru-RU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s: set of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(s);   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{1,3,7}</a:t>
            </a: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end.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60413" y="4244975"/>
            <a:ext cx="2106612" cy="4175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72000" tIns="0" rIns="7200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3000"/>
              </a:lnSpc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writeln(a);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60413" y="5049838"/>
            <a:ext cx="2106612" cy="41751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72000" tIns="0" rIns="7200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3000"/>
              </a:lnSpc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writeln(s);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60413" y="3489325"/>
            <a:ext cx="2565400" cy="4175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72000" tIns="0" rIns="7200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3000"/>
              </a:lnSpc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writeln(info);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5" grpId="1" animBg="1"/>
      <p:bldP spid="6" grpId="0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Длинные числа</a:t>
            </a:r>
          </a:p>
        </p:txBody>
      </p:sp>
      <p:sp>
        <p:nvSpPr>
          <p:cNvPr id="245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F3FF1-7F32-476D-8EBE-A5A91E6F10D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1327150"/>
            <a:ext cx="4799012" cy="180816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BigInteger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:=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to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do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p *=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'100!='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,p)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63688" y="1354138"/>
            <a:ext cx="1884362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BigInteger</a:t>
            </a:r>
            <a:endParaRPr lang="ru-RU" altLang="ru-RU" sz="18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47675" y="3221038"/>
            <a:ext cx="83581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100!=93326215443944152681699238856266700490715968264381621468592963895217599993229915608941463976156518286253697920827223758251185210916864000000000000000000000000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8463" y="804863"/>
            <a:ext cx="8745537" cy="4889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357188" indent="-357188" eaLnBrk="1" hangingPunct="1">
              <a:lnSpc>
                <a:spcPct val="114000"/>
              </a:lnSpc>
              <a:defRPr/>
            </a:pPr>
            <a:r>
              <a:rPr lang="ru-RU" sz="2400" b="1" i="1" dirty="0">
                <a:latin typeface="+mn-lt"/>
                <a:cs typeface="Consolas" pitchFamily="49" charset="0"/>
              </a:rPr>
              <a:t>Задача</a:t>
            </a:r>
            <a:r>
              <a:rPr lang="ru-RU" sz="2400" b="1" dirty="0">
                <a:latin typeface="+mn-lt"/>
                <a:cs typeface="Consolas" pitchFamily="49" charset="0"/>
              </a:rPr>
              <a:t>. Найти 100! = 1·2</a:t>
            </a:r>
            <a:r>
              <a:rPr lang="ru-RU" sz="2400" b="1" dirty="0">
                <a:cs typeface="Consolas" pitchFamily="49" charset="0"/>
              </a:rPr>
              <a:t>·3·…·99·100</a:t>
            </a:r>
            <a:endParaRPr lang="ru-RU" sz="2400" b="1" dirty="0">
              <a:latin typeface="+mn-lt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Короткие определения функций</a:t>
            </a:r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BE801D-C85C-4FEA-BF12-87637E92308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895350"/>
            <a:ext cx="8407400" cy="4033838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Hypot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(a*a + b*b);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Dist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(x1,y1,x2,y2: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:=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Hypot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(x2-x1,y2-y1);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DigCount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:=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abs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(x).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Dist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8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DigCount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-1234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Динамические массивы</a:t>
            </a:r>
          </a:p>
        </p:txBody>
      </p:sp>
      <p:sp>
        <p:nvSpPr>
          <p:cNvPr id="2662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4A18E1-FC49-4FD4-B26C-571B3835885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2097088"/>
            <a:ext cx="8407400" cy="2643187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array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of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SetLength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(a);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[0,0,0,0,0]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:=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to a.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do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a[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(a);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[0,1,2,3,4]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6713" y="812800"/>
            <a:ext cx="604361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нумерация элементов с нуля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«знают» свою длину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легко передавать в подпрограмму</a:t>
            </a:r>
            <a:endParaRPr lang="ru-RU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8463" y="4889500"/>
            <a:ext cx="8407400" cy="150177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ReadArrInteger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ReadArrReal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ReadArrString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384800" y="5303838"/>
            <a:ext cx="2308225" cy="719137"/>
          </a:xfrm>
          <a:prstGeom prst="wedgeRoundRectCallout">
            <a:avLst>
              <a:gd name="adj1" fmla="val -68914"/>
              <a:gd name="adj2" fmla="val -1030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чтение с клавиатуры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Динамические массивы</a:t>
            </a:r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23A650-7BC0-497C-B0E5-8E13739A3BA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/>
          </a:p>
        </p:txBody>
      </p:sp>
      <p:sp>
        <p:nvSpPr>
          <p:cNvPr id="6" name="Прямоугольник 5"/>
          <p:cNvSpPr/>
          <p:nvPr/>
        </p:nvSpPr>
        <p:spPr>
          <a:xfrm>
            <a:off x="398463" y="904875"/>
            <a:ext cx="8566150" cy="3925888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34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56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[12,34,56]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b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ArrRandom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10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случайных 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ArrRandom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eaLnBrk="1" hangingPunct="1">
              <a:lnSpc>
                <a:spcPct val="114000"/>
              </a:lnSpc>
              <a:defRPr/>
            </a:pP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defRPr/>
            </a:pP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Вещественные числа (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real)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1.2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3.4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5.6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[1.2,3.4,5.6]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y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ArrRandomReal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 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z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ArrRandomReal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  </a:t>
            </a:r>
          </a:p>
          <a:p>
            <a:pPr eaLnBrk="1" hangingPunct="1">
              <a:lnSpc>
                <a:spcPct val="114000"/>
              </a:lnSpc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3937000" y="2262188"/>
            <a:ext cx="963613" cy="490537"/>
          </a:xfrm>
          <a:prstGeom prst="wedgeRoundRectCallout">
            <a:avLst>
              <a:gd name="adj1" fmla="val -5116"/>
              <a:gd name="adj2" fmla="val -8578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min</a:t>
            </a:r>
            <a:endParaRPr lang="ru-R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005388" y="2262188"/>
            <a:ext cx="965200" cy="490537"/>
          </a:xfrm>
          <a:prstGeom prst="wedgeRoundRectCallout">
            <a:avLst>
              <a:gd name="adj1" fmla="val -45507"/>
              <a:gd name="adj2" fmla="val -8167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max</a:t>
            </a:r>
            <a:endParaRPr lang="ru-R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4440238" y="4597400"/>
            <a:ext cx="985837" cy="492125"/>
          </a:xfrm>
          <a:prstGeom prst="wedgeRoundRectCallout">
            <a:avLst>
              <a:gd name="adj1" fmla="val -1119"/>
              <a:gd name="adj2" fmla="val -10198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min</a:t>
            </a:r>
            <a:endParaRPr lang="ru-R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5653088" y="4597400"/>
            <a:ext cx="985837" cy="492125"/>
          </a:xfrm>
          <a:prstGeom prst="wedgeRoundRectCallout">
            <a:avLst>
              <a:gd name="adj1" fmla="val -70545"/>
              <a:gd name="adj2" fmla="val -10603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max</a:t>
            </a:r>
            <a:endParaRPr lang="ru-R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2301875" y="2262188"/>
            <a:ext cx="1530350" cy="490537"/>
          </a:xfrm>
          <a:prstGeom prst="wedgeRoundRectCallout">
            <a:avLst>
              <a:gd name="adj1" fmla="val 40521"/>
              <a:gd name="adj2" fmla="val -7951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Consolas" pitchFamily="49" charset="0"/>
                <a:cs typeface="Consolas" pitchFamily="49" charset="0"/>
              </a:rPr>
              <a:t>сколько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2794000" y="4605338"/>
            <a:ext cx="1531938" cy="490537"/>
          </a:xfrm>
          <a:prstGeom prst="wedgeRoundRectCallout">
            <a:avLst>
              <a:gd name="adj1" fmla="val 50588"/>
              <a:gd name="adj2" fmla="val -9835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Consolas" pitchFamily="49" charset="0"/>
                <a:cs typeface="Consolas" pitchFamily="49" charset="0"/>
              </a:rPr>
              <a:t>сколько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Динамические массивы в подпрограммах</a:t>
            </a:r>
          </a:p>
        </p:txBody>
      </p:sp>
      <p:sp>
        <p:nvSpPr>
          <p:cNvPr id="286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09EA9C-107A-43EF-9FED-C101F22BBB8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904875"/>
            <a:ext cx="8566150" cy="523716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SquareElems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array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of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                    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array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of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SetLength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Result,a.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for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:=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to a.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do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Result[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sqr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(a[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b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SquareElems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write(b)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end.</a:t>
            </a:r>
          </a:p>
          <a:p>
            <a:pPr eaLnBrk="1" hangingPunct="1">
              <a:lnSpc>
                <a:spcPct val="114000"/>
              </a:lnSpc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«Стандартный» Паскаль сегодня</a:t>
            </a:r>
          </a:p>
        </p:txBody>
      </p:sp>
      <p:sp>
        <p:nvSpPr>
          <p:cNvPr id="71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F40E29-A41C-4D06-AA8E-7A094F32031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66713" y="812800"/>
            <a:ext cx="8777287" cy="601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008000"/>
                </a:solidFill>
                <a:latin typeface="+mn-lt"/>
                <a:cs typeface="Consolas" pitchFamily="49" charset="0"/>
              </a:rPr>
              <a:t> классический учебный язык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008000"/>
                </a:solidFill>
                <a:latin typeface="+mn-lt"/>
                <a:cs typeface="Consolas" pitchFamily="49" charset="0"/>
              </a:rPr>
              <a:t> популярен в школах России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008000"/>
                </a:solidFill>
                <a:latin typeface="+mn-lt"/>
                <a:cs typeface="Consolas" pitchFamily="49" charset="0"/>
              </a:rPr>
              <a:t> хватает для сдачи ЕГЭ</a:t>
            </a:r>
            <a:endParaRPr lang="en-US" sz="2800" b="1" dirty="0">
              <a:solidFill>
                <a:srgbClr val="008000"/>
              </a:solidFill>
              <a:latin typeface="+mn-lt"/>
              <a:cs typeface="Consolas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en-US" sz="2800" b="1" dirty="0">
              <a:solidFill>
                <a:srgbClr val="000000"/>
              </a:solidFill>
              <a:latin typeface="+mn-lt"/>
              <a:cs typeface="Consolas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en-US" sz="2800" b="1" dirty="0">
              <a:solidFill>
                <a:srgbClr val="000000"/>
              </a:solidFill>
              <a:latin typeface="+mn-lt"/>
              <a:cs typeface="Consolas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en-US" sz="2800" b="1" dirty="0">
              <a:solidFill>
                <a:srgbClr val="000000"/>
              </a:solidFill>
              <a:latin typeface="+mn-lt"/>
              <a:cs typeface="Consolas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endParaRPr lang="ru-RU" sz="1400" b="1" dirty="0">
              <a:solidFill>
                <a:srgbClr val="0000FF"/>
              </a:solidFill>
              <a:latin typeface="+mn-lt"/>
              <a:cs typeface="Consolas" pitchFamily="49" charset="0"/>
            </a:endParaRPr>
          </a:p>
          <a:p>
            <a:pPr algn="ctr">
              <a:lnSpc>
                <a:spcPct val="114000"/>
              </a:lnSpc>
              <a:defRPr/>
            </a:pPr>
            <a:endParaRPr lang="ru-RU" sz="2800" b="1" dirty="0">
              <a:solidFill>
                <a:srgbClr val="000000"/>
              </a:solidFill>
              <a:latin typeface="+mn-lt"/>
              <a:cs typeface="Consolas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  <a:cs typeface="Consolas" pitchFamily="49" charset="0"/>
              </a:rPr>
              <a:t> Нет современных типов данных (словари, </a:t>
            </a:r>
            <a:br>
              <a:rPr lang="ru-RU" sz="2800" b="1" dirty="0">
                <a:solidFill>
                  <a:srgbClr val="FF0000"/>
                </a:solidFill>
                <a:latin typeface="+mn-lt"/>
                <a:cs typeface="Consolas" pitchFamily="49" charset="0"/>
              </a:rPr>
            </a:br>
            <a:r>
              <a:rPr lang="ru-RU" sz="2800" b="1" dirty="0">
                <a:solidFill>
                  <a:srgbClr val="FF0000"/>
                </a:solidFill>
                <a:latin typeface="+mn-lt"/>
                <a:cs typeface="Consolas" pitchFamily="49" charset="0"/>
              </a:rPr>
              <a:t>   списки, стеки и т.д.)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  <a:cs typeface="Consolas" pitchFamily="49" charset="0"/>
              </a:rPr>
              <a:t> Нет высокоуровневых средств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  <a:cs typeface="Consolas" pitchFamily="49" charset="0"/>
              </a:rPr>
              <a:t> Нет стандартных библиотек (типа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Consolas" pitchFamily="49" charset="0"/>
              </a:rPr>
              <a:t>STL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Consolas" pitchFamily="49" charset="0"/>
              </a:rPr>
              <a:t>)</a:t>
            </a:r>
          </a:p>
          <a:p>
            <a:pPr marL="536575" indent="-179388">
              <a:buFont typeface="Wingdings" pitchFamily="2" charset="2"/>
              <a:buChar char="§"/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075" y="2347913"/>
            <a:ext cx="8412163" cy="205740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defRPr/>
            </a:pPr>
            <a:r>
              <a:rPr lang="ru-RU" sz="2800" b="1" dirty="0">
                <a:solidFill>
                  <a:srgbClr val="0000FF"/>
                </a:solidFill>
                <a:latin typeface="Arial"/>
                <a:cs typeface="Consolas" pitchFamily="49" charset="0"/>
              </a:rPr>
              <a:t>Тенденции в программировании</a:t>
            </a:r>
            <a:r>
              <a:rPr lang="ru-RU" sz="2800" b="1" dirty="0">
                <a:solidFill>
                  <a:srgbClr val="000000"/>
                </a:solidFill>
                <a:latin typeface="Arial"/>
                <a:cs typeface="Consolas" pitchFamily="49" charset="0"/>
              </a:rPr>
              <a:t>: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000000"/>
                </a:solidFill>
                <a:latin typeface="Arial"/>
                <a:cs typeface="Consolas" pitchFamily="49" charset="0"/>
              </a:rPr>
              <a:t> Размер программы и скорость работы </a:t>
            </a:r>
            <a:br>
              <a:rPr lang="ru-RU" sz="2800" b="1" dirty="0">
                <a:solidFill>
                  <a:srgbClr val="000000"/>
                </a:solidFill>
                <a:latin typeface="Arial"/>
                <a:cs typeface="Consolas" pitchFamily="49" charset="0"/>
              </a:rPr>
            </a:br>
            <a:r>
              <a:rPr lang="ru-RU" sz="2800" b="1" dirty="0">
                <a:solidFill>
                  <a:srgbClr val="000000"/>
                </a:solidFill>
                <a:latin typeface="Arial"/>
                <a:cs typeface="Consolas" pitchFamily="49" charset="0"/>
              </a:rPr>
              <a:t>   не критичны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000000"/>
                </a:solidFill>
                <a:latin typeface="Arial"/>
                <a:cs typeface="Consolas" pitchFamily="49" charset="0"/>
              </a:rPr>
              <a:t> Важна скорость разработки и надёжность</a:t>
            </a:r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Динамические массивы: процедуры</a:t>
            </a:r>
          </a:p>
        </p:txBody>
      </p:sp>
      <p:sp>
        <p:nvSpPr>
          <p:cNvPr id="2969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3C499F-605E-478E-86C5-D20E9D663DE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935038"/>
            <a:ext cx="7691437" cy="224472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9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Sort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(a);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сортировка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(a);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[1,2,3,5,7,9]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Reverse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(a);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реверс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(a);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[9,7,5,3,2,1]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Символьные строки</a:t>
            </a:r>
          </a:p>
        </p:txBody>
      </p:sp>
      <p:sp>
        <p:nvSpPr>
          <p:cNvPr id="307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561896-EFE5-4E12-A7AC-5AC9FC380E4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935038"/>
            <a:ext cx="8407400" cy="274320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123456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 +=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789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'xyz'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+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12345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число –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строка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6789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+ s;  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число –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строка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'a'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    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повтор 10 раз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'xyz'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   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повтор 5 раз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Символьные строки</a:t>
            </a:r>
          </a:p>
        </p:txBody>
      </p:sp>
      <p:sp>
        <p:nvSpPr>
          <p:cNvPr id="3174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217ACA-71F0-4616-8191-FDE9621B2A8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/>
          </a:p>
        </p:txBody>
      </p:sp>
      <p:sp>
        <p:nvSpPr>
          <p:cNvPr id="5" name="Прямоугольник 4"/>
          <p:cNvSpPr/>
          <p:nvPr/>
        </p:nvSpPr>
        <p:spPr>
          <a:xfrm>
            <a:off x="398463" y="884238"/>
            <a:ext cx="8407400" cy="177006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IntToStr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12345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число –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строка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StrToInt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'6789'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строка –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число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abcdefg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RightStr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(s,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ToUpper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C D E F G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566738" y="2838450"/>
            <a:ext cx="2255837" cy="709613"/>
          </a:xfrm>
          <a:prstGeom prst="wedgeRoundRectCallout">
            <a:avLst>
              <a:gd name="adj1" fmla="val 29087"/>
              <a:gd name="adj2" fmla="val -9989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dirty="0">
                <a:latin typeface="+mn-lt"/>
                <a:cs typeface="Consolas" pitchFamily="49" charset="0"/>
              </a:rPr>
              <a:t>5 </a:t>
            </a:r>
            <a:r>
              <a:rPr lang="ru-RU" sz="2400" dirty="0">
                <a:latin typeface="+mn-lt"/>
                <a:cs typeface="Consolas" pitchFamily="49" charset="0"/>
              </a:rPr>
              <a:t>последних символов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5178425" y="2838450"/>
            <a:ext cx="2255838" cy="709613"/>
          </a:xfrm>
          <a:prstGeom prst="wedgeRoundRectCallout">
            <a:avLst>
              <a:gd name="adj1" fmla="val -43160"/>
              <a:gd name="adj2" fmla="val -9289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печать через пробел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3032125" y="2838450"/>
            <a:ext cx="1987550" cy="709613"/>
          </a:xfrm>
          <a:prstGeom prst="wedgeRoundRectCallout">
            <a:avLst>
              <a:gd name="adj1" fmla="val -43160"/>
              <a:gd name="adj2" fmla="val -9289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в верхний регистр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8463" y="3946525"/>
            <a:ext cx="8407400" cy="185737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'123456';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строка –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число 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6789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число –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строка</a:t>
            </a:r>
          </a:p>
          <a:p>
            <a:pPr eaLnBrk="1" hangingPunct="1">
              <a:lnSpc>
                <a:spcPct val="114000"/>
              </a:lnSpc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  <p:bldP spid="8" grpId="0" animBg="1"/>
      <p:bldP spid="9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Case </a:t>
            </a:r>
            <a:r>
              <a:rPr lang="ru-RU" altLang="ru-RU" smtClean="0"/>
              <a:t>по строкам</a:t>
            </a:r>
          </a:p>
        </p:txBody>
      </p:sp>
      <p:sp>
        <p:nvSpPr>
          <p:cNvPr id="327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084A40-1252-4644-A747-B5B0962A62E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935038"/>
            <a:ext cx="8407400" cy="436245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Country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Введите страну:'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write(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Столица: 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case Country of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Россия'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: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Москва'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'Франция'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: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Париж'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'Италия'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: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Рим'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'Германия'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Берлин'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else 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Страны нет в базе данных'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end;</a:t>
            </a:r>
            <a:endParaRPr lang="ru-RU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Поддержка </a:t>
            </a:r>
            <a:r>
              <a:rPr lang="en-US" altLang="ru-RU" smtClean="0"/>
              <a:t>UNICODE</a:t>
            </a:r>
            <a:endParaRPr lang="ru-RU" altLang="ru-RU" smtClean="0"/>
          </a:p>
        </p:txBody>
      </p:sp>
      <p:sp>
        <p:nvSpPr>
          <p:cNvPr id="337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8E228C-7FFF-4F95-941B-9ED476D80C2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1312863"/>
            <a:ext cx="8407400" cy="109220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:=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1000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to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3000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do</a:t>
            </a:r>
            <a:br>
              <a:rPr lang="en-US" sz="2800" b="1" dirty="0">
                <a:latin typeface="Consolas" pitchFamily="49" charset="0"/>
                <a:cs typeface="Consolas" pitchFamily="49" charset="0"/>
              </a:rPr>
            </a:br>
            <a:r>
              <a:rPr lang="en-US" sz="2800" b="1" dirty="0">
                <a:latin typeface="Consolas" pitchFamily="49" charset="0"/>
                <a:cs typeface="Consolas" pitchFamily="49" charset="0"/>
              </a:rPr>
              <a:t>  Write(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ChrUnicode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8463" y="804863"/>
            <a:ext cx="8745537" cy="4889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357188" indent="-357188" eaLnBrk="1" hangingPunct="1">
              <a:lnSpc>
                <a:spcPct val="114000"/>
              </a:lnSpc>
              <a:defRPr/>
            </a:pPr>
            <a:r>
              <a:rPr lang="ru-RU" sz="2400" b="1" dirty="0">
                <a:latin typeface="+mn-lt"/>
                <a:cs typeface="Consolas" pitchFamily="49" charset="0"/>
              </a:rPr>
              <a:t>Национальные алфавиты: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8463" y="2638425"/>
            <a:ext cx="8407400" cy="2787650"/>
          </a:xfrm>
          <a:prstGeom prst="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dirty="0" err="1">
                <a:latin typeface="Arial" panose="020B0604020202020204" pitchFamily="34" charset="0"/>
              </a:rPr>
              <a:t>ϨϩϪϫϬϭϮϯ</a:t>
            </a:r>
            <a:r>
              <a:rPr lang="el-GR" sz="2800" dirty="0">
                <a:latin typeface="Arial" panose="020B0604020202020204" pitchFamily="34" charset="0"/>
              </a:rPr>
              <a:t>ϰϱϲϳϴϵ϶ϷϸϹϺϻϼϽϾϿ</a:t>
            </a:r>
            <a:r>
              <a:rPr lang="ru-RU" sz="2800" dirty="0">
                <a:latin typeface="Arial" panose="020B0604020202020204" pitchFamily="34" charset="0"/>
              </a:rPr>
              <a:t>ЀЁЂЃЄЅІЇЈЉЊЋЌЍЎЏАБВГДЕЖЗИЙКЛМНОПРСТУФХЦЧШЩЪЫЬЭЮЯабвгдежзийклмнопрстуфхцчшщъыьэюяѐёђѓєѕіїјљњћќѝўџѠѡѢѣѤѥѦѧѨѩѪѫѬѭѮѯѰѱѲѳѴѵѶѷѸѹѺѻѼѽѾѿҀҁ҂҃҄҅҆҇҈҉Ҋҋ</a:t>
            </a:r>
            <a:r>
              <a:rPr lang="ru-RU" sz="2800" dirty="0" err="1">
                <a:latin typeface="Arial" panose="020B0604020202020204" pitchFamily="34" charset="0"/>
              </a:rPr>
              <a:t>ҌҍҎҏҐґҒғҔҕҖҗҘҙҚқҜҝҞҟҠҡҢңҤҥҦҧҨҩҪҫҬҭҮүҰ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Множества</a:t>
            </a:r>
          </a:p>
        </p:txBody>
      </p:sp>
      <p:sp>
        <p:nvSpPr>
          <p:cNvPr id="348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CC22F9-C664-48B4-886D-291FD98001B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944563"/>
            <a:ext cx="8407400" cy="138112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 set of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 set of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 set of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8463" y="2495550"/>
            <a:ext cx="8407400" cy="138112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678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1.23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4.56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7.12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Вася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Петя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Коля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Множества</a:t>
            </a:r>
            <a:r>
              <a:rPr lang="en-US" altLang="ru-RU" smtClean="0"/>
              <a:t>: </a:t>
            </a:r>
            <a:r>
              <a:rPr lang="ru-RU" altLang="ru-RU" smtClean="0"/>
              <a:t>операции +, *, -</a:t>
            </a:r>
          </a:p>
        </p:txBody>
      </p:sp>
      <p:sp>
        <p:nvSpPr>
          <p:cNvPr id="358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5A2CF-DF94-4D15-B3D3-B67D900A6A2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944563"/>
            <a:ext cx="8407400" cy="224631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ss1 := 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планшет'</a:t>
            </a:r>
            <a:r>
              <a:rPr lang="ru-RU" sz="2400" b="1" dirty="0" err="1">
                <a:latin typeface="Consolas" pitchFamily="49" charset="0"/>
                <a:cs typeface="Consolas" pitchFamily="49" charset="0"/>
              </a:rPr>
              <a:t>,</a:t>
            </a:r>
            <a:r>
              <a:rPr lang="ru-RU" sz="2400" b="1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'смартфон'</a:t>
            </a:r>
            <a:r>
              <a:rPr lang="ru-RU" sz="2400" b="1" dirty="0" err="1">
                <a:latin typeface="Consolas" pitchFamily="49" charset="0"/>
                <a:cs typeface="Consolas" pitchFamily="49" charset="0"/>
              </a:rPr>
              <a:t>,</a:t>
            </a:r>
            <a:r>
              <a:rPr lang="ru-RU" sz="2400" b="1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'ноутбук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ss2 := 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смартфон'</a:t>
            </a:r>
            <a:r>
              <a:rPr lang="ru-RU" sz="2400" b="1" dirty="0" err="1">
                <a:latin typeface="Consolas" pitchFamily="49" charset="0"/>
                <a:cs typeface="Consolas" pitchFamily="49" charset="0"/>
              </a:rPr>
              <a:t>,</a:t>
            </a:r>
            <a:r>
              <a:rPr lang="ru-RU" sz="2400" b="1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'компьютер'</a:t>
            </a:r>
            <a:r>
              <a:rPr lang="ru-RU" sz="2400" b="1" dirty="0" err="1">
                <a:latin typeface="Consolas" pitchFamily="49" charset="0"/>
                <a:cs typeface="Consolas" pitchFamily="49" charset="0"/>
              </a:rPr>
              <a:t>,</a:t>
            </a:r>
            <a:r>
              <a:rPr lang="ru-RU" sz="2400" b="1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'планшет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Объединение: 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ss1+ss2);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Пересечение: 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ss1*ss2);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Разность:    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ss1-ss2);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98463" y="3330575"/>
            <a:ext cx="874553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nsolas" pitchFamily="49" charset="0"/>
                <a:cs typeface="Consolas" pitchFamily="49" charset="0"/>
              </a:rPr>
              <a:t>Объединение: {ноутбук,смартфон,планшет,компьютер}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nsolas" pitchFamily="49" charset="0"/>
                <a:cs typeface="Consolas" pitchFamily="49" charset="0"/>
              </a:rPr>
              <a:t>Пересечение: {смартфон,планшет}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nsolas" pitchFamily="49" charset="0"/>
                <a:cs typeface="Consolas" pitchFamily="49" charset="0"/>
              </a:rPr>
              <a:t>Разность:    {ноутбук}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98463" y="4135438"/>
            <a:ext cx="8407400" cy="142081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[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]; 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set of real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do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(x);</a:t>
            </a:r>
          </a:p>
        </p:txBody>
      </p:sp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Цикл </a:t>
            </a:r>
            <a:r>
              <a:rPr lang="en-US" altLang="ru-RU" smtClean="0">
                <a:solidFill>
                  <a:srgbClr val="0000CC"/>
                </a:solidFill>
              </a:rPr>
              <a:t>foreach</a:t>
            </a:r>
            <a:endParaRPr lang="ru-RU" altLang="ru-RU" smtClean="0">
              <a:solidFill>
                <a:srgbClr val="0000CC"/>
              </a:solidFill>
            </a:endParaRPr>
          </a:p>
        </p:txBody>
      </p:sp>
      <p:sp>
        <p:nvSpPr>
          <p:cNvPr id="3686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9E4670-EF9E-429E-A0E7-BFD050D1D0A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2505075"/>
            <a:ext cx="8407400" cy="142081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123456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do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(c);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8463" y="914400"/>
            <a:ext cx="8407400" cy="142081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do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(d);</a:t>
            </a:r>
          </a:p>
        </p:txBody>
      </p:sp>
      <p:sp>
        <p:nvSpPr>
          <p:cNvPr id="36871" name="Прямоугольник 6"/>
          <p:cNvSpPr>
            <a:spLocks noChangeArrowheads="1"/>
          </p:cNvSpPr>
          <p:nvPr/>
        </p:nvSpPr>
        <p:spPr bwMode="auto">
          <a:xfrm>
            <a:off x="396875" y="1358900"/>
            <a:ext cx="1373188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foreach</a:t>
            </a:r>
            <a:endParaRPr lang="ru-RU" altLang="ru-RU" sz="18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96875" y="2949575"/>
            <a:ext cx="1373188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foreach</a:t>
            </a:r>
            <a:endParaRPr lang="ru-RU" altLang="ru-RU" sz="180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96875" y="4579938"/>
            <a:ext cx="1373188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foreach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20750"/>
            <a:ext cx="8723313" cy="2271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Новые возможности 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PascalABC.NET</a:t>
            </a:r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(версия 3.0)</a:t>
            </a:r>
          </a:p>
        </p:txBody>
      </p:sp>
      <p:sp>
        <p:nvSpPr>
          <p:cNvPr id="37891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3192463"/>
            <a:ext cx="6400800" cy="1752600"/>
          </a:xfrm>
        </p:spPr>
        <p:txBody>
          <a:bodyPr/>
          <a:lstStyle/>
          <a:p>
            <a:r>
              <a:rPr lang="ru-RU" altLang="ru-RU" sz="5400" b="1" smtClean="0"/>
              <a:t>Средства для «продвинутых»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Динамические массивы: методы</a:t>
            </a:r>
          </a:p>
        </p:txBody>
      </p:sp>
      <p:sp>
        <p:nvSpPr>
          <p:cNvPr id="399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2C6682-768D-47ED-B19A-F220A33B31F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935038"/>
            <a:ext cx="7691437" cy="263366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ArrRandom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вывод на экран (через пробел)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Sorted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', 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сортируем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                      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вывод через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','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Max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Average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);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1709738" y="3722688"/>
            <a:ext cx="1341437" cy="492125"/>
          </a:xfrm>
          <a:prstGeom prst="wedgeRoundRectCallout">
            <a:avLst>
              <a:gd name="adj1" fmla="val 29087"/>
              <a:gd name="adj2" fmla="val -9989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сумма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3803650" y="3722688"/>
            <a:ext cx="1633538" cy="492125"/>
          </a:xfrm>
          <a:prstGeom prst="wedgeRoundRectCallout">
            <a:avLst>
              <a:gd name="adj1" fmla="val -20287"/>
              <a:gd name="adj2" fmla="val -9787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среднее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463" y="4383088"/>
            <a:ext cx="8308975" cy="55880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Sorted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Distinct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844550" y="5202238"/>
            <a:ext cx="2316163" cy="520700"/>
          </a:xfrm>
          <a:prstGeom prst="wedgeRoundRectCallout">
            <a:avLst>
              <a:gd name="adj1" fmla="val 29087"/>
              <a:gd name="adj2" fmla="val -126622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сортировать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4105275" y="5202238"/>
            <a:ext cx="2633663" cy="520700"/>
          </a:xfrm>
          <a:prstGeom prst="wedgeRoundRectCallout">
            <a:avLst>
              <a:gd name="adj1" fmla="val 2907"/>
              <a:gd name="adj2" fmla="val -12089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убрать повторы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Паскаль сегодня: среды</a:t>
            </a:r>
          </a:p>
        </p:txBody>
      </p:sp>
      <p:sp>
        <p:nvSpPr>
          <p:cNvPr id="81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EB7CFF-50F5-4137-8FBF-83825E1B209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66713" y="812800"/>
            <a:ext cx="8777287" cy="6556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АЛГО</a:t>
            </a: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(В. </a:t>
            </a:r>
            <a:r>
              <a:rPr lang="ru-RU" sz="2800" b="1" dirty="0" err="1">
                <a:solidFill>
                  <a:srgbClr val="000000"/>
                </a:solidFill>
                <a:latin typeface="+mn-lt"/>
                <a:cs typeface="Consolas" pitchFamily="49" charset="0"/>
              </a:rPr>
              <a:t>Петрив</a:t>
            </a: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Consolas" pitchFamily="49" charset="0"/>
              </a:rPr>
              <a:t>Delphi</a:t>
            </a:r>
          </a:p>
          <a:p>
            <a:pPr marL="715963" lvl="1" indent="-258763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Consolas" pitchFamily="49" charset="0"/>
              </a:rPr>
              <a:t>цена ???</a:t>
            </a:r>
          </a:p>
          <a:p>
            <a:pPr marL="715963" lvl="1" indent="-258763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Consolas" pitchFamily="49" charset="0"/>
              </a:rPr>
              <a:t>тяжеловесная (4 Гбайт)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Free Pascal</a:t>
            </a:r>
          </a:p>
          <a:p>
            <a:pPr marL="715963" lvl="1" indent="-258763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оболочка в стиле 1990-х</a:t>
            </a:r>
          </a:p>
          <a:p>
            <a:pPr marL="715963" lvl="1" indent="-258763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по пути 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Delphi</a:t>
            </a:r>
          </a:p>
          <a:p>
            <a:pPr marL="715963" lvl="1" indent="-258763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практически не развивается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b="1" dirty="0">
                <a:latin typeface="Arial" panose="020B0604020202020204" pitchFamily="34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Consolas" pitchFamily="49" charset="0"/>
              </a:rPr>
              <a:t>PascalABC.NET</a:t>
            </a:r>
          </a:p>
          <a:p>
            <a:pPr marL="715963" lvl="1" indent="-258763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Consolas" pitchFamily="49" charset="0"/>
              </a:rPr>
              <a:t>поддержка «старого» Паскаля</a:t>
            </a:r>
          </a:p>
          <a:p>
            <a:pPr marL="715963" lvl="1" indent="-258763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Consolas" pitchFamily="49" charset="0"/>
              </a:rPr>
              <a:t>новые конструкции языка</a:t>
            </a: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Consolas" pitchFamily="49" charset="0"/>
            </a:endParaRPr>
          </a:p>
          <a:p>
            <a:pPr marL="715963" lvl="1" indent="-258763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Consolas" pitchFamily="49" charset="0"/>
              </a:rPr>
              <a:t>новые структуры данных (коллекции)</a:t>
            </a:r>
          </a:p>
          <a:p>
            <a:pPr marL="715963" lvl="1" indent="-258763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Consolas" pitchFamily="49" charset="0"/>
              </a:rPr>
              <a:t>использование библиотек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Consolas" pitchFamily="49" charset="0"/>
              </a:rPr>
              <a:t>.NET</a:t>
            </a:r>
            <a:endParaRPr lang="ru-RU" sz="2800" b="1" dirty="0">
              <a:solidFill>
                <a:srgbClr val="000000"/>
              </a:solidFill>
              <a:latin typeface="Arial" panose="020B0604020202020204" pitchFamily="34" charset="0"/>
              <a:cs typeface="Consolas" pitchFamily="49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srgbClr val="000000"/>
              </a:solidFill>
              <a:latin typeface="+mn-lt"/>
              <a:cs typeface="Consolas" pitchFamily="49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28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62800" y="960438"/>
            <a:ext cx="1524000" cy="1074737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800" b="1" dirty="0">
                <a:solidFill>
                  <a:srgbClr val="000000"/>
                </a:solidFill>
                <a:latin typeface="Arial"/>
                <a:cs typeface="Consolas" pitchFamily="49" charset="0"/>
              </a:rPr>
              <a:t>Python</a:t>
            </a:r>
          </a:p>
          <a:p>
            <a:pPr>
              <a:lnSpc>
                <a:spcPct val="114000"/>
              </a:lnSpc>
              <a:defRPr/>
            </a:pPr>
            <a:r>
              <a:rPr lang="en-US" sz="2800" b="1" dirty="0">
                <a:solidFill>
                  <a:srgbClr val="000000"/>
                </a:solidFill>
                <a:latin typeface="Arial"/>
                <a:cs typeface="Consolas" pitchFamily="49" charset="0"/>
              </a:rPr>
              <a:t>C#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Символьные строки</a:t>
            </a:r>
          </a:p>
        </p:txBody>
      </p:sp>
      <p:sp>
        <p:nvSpPr>
          <p:cNvPr id="409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A1DBB7-435F-4514-A1FF-37E2A90835F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935038"/>
            <a:ext cx="8407400" cy="1411287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Введите строку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&gt;'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ToWords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Reverse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JoinIntoString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'-'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  <a:endParaRPr lang="ru-RU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98463" y="2465388"/>
            <a:ext cx="87455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nsolas" pitchFamily="49" charset="0"/>
                <a:cs typeface="Consolas" pitchFamily="49" charset="0"/>
              </a:rPr>
              <a:t>Введите строку </a:t>
            </a:r>
            <a:r>
              <a:rPr lang="en-US" altLang="ru-RU" sz="2400" b="1">
                <a:latin typeface="Consolas" pitchFamily="49" charset="0"/>
                <a:cs typeface="Consolas" pitchFamily="49" charset="0"/>
              </a:rPr>
              <a:t>&gt; </a:t>
            </a:r>
            <a:r>
              <a:rPr lang="ru-RU" altLang="ru-RU" sz="2400" b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мама мыла раму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5475" y="2952750"/>
            <a:ext cx="3648075" cy="52546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ToWords</a:t>
            </a:r>
            <a:endParaRPr lang="en-US" sz="2400" b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5475" y="3568700"/>
            <a:ext cx="3648075" cy="52546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ToWords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Reverse</a:t>
            </a:r>
            <a:endParaRPr lang="en-US" sz="2400" b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275138" y="2952750"/>
            <a:ext cx="34083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nsolas" pitchFamily="49" charset="0"/>
                <a:cs typeface="Consolas" pitchFamily="49" charset="0"/>
              </a:rPr>
              <a:t>[</a:t>
            </a:r>
            <a:r>
              <a:rPr lang="ru-RU" altLang="ru-RU" sz="2400" b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мама</a:t>
            </a:r>
            <a:r>
              <a:rPr lang="en-US" altLang="ru-RU" sz="2400" b="1">
                <a:latin typeface="Consolas" pitchFamily="49" charset="0"/>
                <a:cs typeface="Consolas" pitchFamily="49" charset="0"/>
              </a:rPr>
              <a:t>,</a:t>
            </a:r>
            <a:r>
              <a:rPr lang="ru-RU" altLang="ru-RU" sz="2400" b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мыла</a:t>
            </a:r>
            <a:r>
              <a:rPr lang="en-US" altLang="ru-RU" sz="2400" b="1">
                <a:latin typeface="Consolas" pitchFamily="49" charset="0"/>
                <a:cs typeface="Consolas" pitchFamily="49" charset="0"/>
              </a:rPr>
              <a:t>,</a:t>
            </a:r>
            <a:r>
              <a:rPr lang="ru-RU" altLang="ru-RU" sz="2400" b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раму</a:t>
            </a:r>
            <a:r>
              <a:rPr lang="en-US" altLang="ru-RU" sz="2400" b="1">
                <a:latin typeface="Consolas" pitchFamily="49" charset="0"/>
                <a:cs typeface="Consolas" pitchFamily="49" charset="0"/>
              </a:rPr>
              <a:t>]</a:t>
            </a:r>
            <a:endParaRPr lang="ru-RU" altLang="ru-RU" sz="2400" b="1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275138" y="3559175"/>
            <a:ext cx="34083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nsolas" pitchFamily="49" charset="0"/>
                <a:cs typeface="Consolas" pitchFamily="49" charset="0"/>
              </a:rPr>
              <a:t>[</a:t>
            </a:r>
            <a:r>
              <a:rPr lang="ru-RU" altLang="ru-RU" sz="2400" b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раму</a:t>
            </a:r>
            <a:r>
              <a:rPr lang="en-US" altLang="ru-RU" sz="2400" b="1">
                <a:latin typeface="Consolas" pitchFamily="49" charset="0"/>
                <a:cs typeface="Consolas" pitchFamily="49" charset="0"/>
              </a:rPr>
              <a:t>,</a:t>
            </a:r>
            <a:r>
              <a:rPr lang="ru-RU" altLang="ru-RU" sz="2400" b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мыла</a:t>
            </a:r>
            <a:r>
              <a:rPr lang="en-US" altLang="ru-RU" sz="2400" b="1">
                <a:latin typeface="Consolas" pitchFamily="49" charset="0"/>
                <a:cs typeface="Consolas" pitchFamily="49" charset="0"/>
              </a:rPr>
              <a:t>,</a:t>
            </a:r>
            <a:r>
              <a:rPr lang="ru-RU" altLang="ru-RU" sz="2400" b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мама</a:t>
            </a:r>
            <a:r>
              <a:rPr lang="en-US" altLang="ru-RU" sz="2400" b="1">
                <a:latin typeface="Consolas" pitchFamily="49" charset="0"/>
                <a:cs typeface="Consolas" pitchFamily="49" charset="0"/>
              </a:rPr>
              <a:t>]</a:t>
            </a:r>
            <a:endParaRPr lang="ru-RU" altLang="ru-RU" sz="2400" b="1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5475" y="4233863"/>
            <a:ext cx="3648075" cy="52705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JoinIntoString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'-'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275138" y="4233863"/>
            <a:ext cx="34083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раму-мыла-мама</a:t>
            </a:r>
            <a:endParaRPr lang="ru-RU" altLang="ru-RU" sz="2400" b="1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8463" y="4989513"/>
            <a:ext cx="8407400" cy="97472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'a и b и c'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write(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Replace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'и'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'and'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);</a:t>
            </a:r>
            <a:endParaRPr lang="ru-RU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908175" y="5972175"/>
            <a:ext cx="2903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'a and b and c';</a:t>
            </a:r>
            <a:endParaRPr lang="ru-RU" altLang="ru-RU" sz="1800">
              <a:solidFill>
                <a:srgbClr val="0000FF"/>
              </a:solidFill>
            </a:endParaRPr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2051050" y="1363663"/>
            <a:ext cx="1712913" cy="1827212"/>
            <a:chOff x="5092650" y="1333476"/>
            <a:chExt cx="1713931" cy="1826557"/>
          </a:xfrm>
        </p:grpSpPr>
        <p:sp>
          <p:nvSpPr>
            <p:cNvPr id="40981" name="Прямоугольник 17"/>
            <p:cNvSpPr>
              <a:spLocks noChangeArrowheads="1"/>
            </p:cNvSpPr>
            <p:nvPr/>
          </p:nvSpPr>
          <p:spPr bwMode="auto">
            <a:xfrm>
              <a:off x="5092650" y="1333476"/>
              <a:ext cx="1713931" cy="4616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 b="1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s.</a:t>
              </a:r>
              <a:r>
                <a:rPr lang="en-US" altLang="ru-RU" sz="2400" b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ToWords</a:t>
              </a:r>
              <a:endParaRPr lang="ru-RU" altLang="ru-RU" sz="1800"/>
            </a:p>
          </p:txBody>
        </p:sp>
        <p:sp>
          <p:nvSpPr>
            <p:cNvPr id="40982" name="Полилиния 10"/>
            <p:cNvSpPr>
              <a:spLocks noChangeArrowheads="1"/>
            </p:cNvSpPr>
            <p:nvPr/>
          </p:nvSpPr>
          <p:spPr bwMode="auto">
            <a:xfrm>
              <a:off x="5337467" y="1795473"/>
              <a:ext cx="915160" cy="1364560"/>
            </a:xfrm>
            <a:custGeom>
              <a:avLst/>
              <a:gdLst>
                <a:gd name="T0" fmla="*/ 215800 w 1043608"/>
                <a:gd name="T1" fmla="*/ 0 h 526774"/>
                <a:gd name="T2" fmla="*/ 0 w 1043608"/>
                <a:gd name="T3" fmla="*/ 2147483646 h 526774"/>
                <a:gd name="T4" fmla="*/ 0 60000 65536"/>
                <a:gd name="T5" fmla="*/ 0 60000 65536"/>
                <a:gd name="T6" fmla="*/ 0 w 1043608"/>
                <a:gd name="T7" fmla="*/ 0 h 526774"/>
                <a:gd name="T8" fmla="*/ 1043608 w 1043608"/>
                <a:gd name="T9" fmla="*/ 526774 h 5267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3608" h="526774">
                  <a:moveTo>
                    <a:pt x="1043608" y="0"/>
                  </a:moveTo>
                  <a:cubicBezTo>
                    <a:pt x="1024519" y="298328"/>
                    <a:pt x="495253" y="454742"/>
                    <a:pt x="0" y="526774"/>
                  </a:cubicBez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22"/>
          <p:cNvGrpSpPr>
            <a:grpSpLocks/>
          </p:cNvGrpSpPr>
          <p:nvPr/>
        </p:nvGrpSpPr>
        <p:grpSpPr bwMode="auto">
          <a:xfrm>
            <a:off x="2054225" y="1363663"/>
            <a:ext cx="3082925" cy="2284412"/>
            <a:chOff x="3544141" y="1383494"/>
            <a:chExt cx="3083013" cy="2283627"/>
          </a:xfrm>
        </p:grpSpPr>
        <p:sp>
          <p:nvSpPr>
            <p:cNvPr id="40979" name="Прямоугольник 19"/>
            <p:cNvSpPr>
              <a:spLocks noChangeArrowheads="1"/>
            </p:cNvSpPr>
            <p:nvPr/>
          </p:nvSpPr>
          <p:spPr bwMode="auto">
            <a:xfrm>
              <a:off x="3544141" y="1383494"/>
              <a:ext cx="3083013" cy="4616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400" b="1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s.</a:t>
              </a:r>
              <a:r>
                <a:rPr lang="en-US" altLang="ru-RU" sz="2400" b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ToWords</a:t>
              </a:r>
              <a:r>
                <a:rPr lang="en-US" altLang="ru-RU" sz="2400" b="1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.</a:t>
              </a:r>
              <a:r>
                <a:rPr lang="en-US" altLang="ru-RU" sz="2400" b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Reverse</a:t>
              </a:r>
              <a:endParaRPr lang="ru-RU" altLang="ru-RU" sz="1800"/>
            </a:p>
          </p:txBody>
        </p:sp>
        <p:sp>
          <p:nvSpPr>
            <p:cNvPr id="40980" name="Полилиния 10"/>
            <p:cNvSpPr>
              <a:spLocks noChangeArrowheads="1"/>
            </p:cNvSpPr>
            <p:nvPr/>
          </p:nvSpPr>
          <p:spPr bwMode="auto">
            <a:xfrm>
              <a:off x="4064894" y="1848884"/>
              <a:ext cx="2017509" cy="1818237"/>
            </a:xfrm>
            <a:custGeom>
              <a:avLst/>
              <a:gdLst>
                <a:gd name="T0" fmla="*/ 2147483646 w 1043608"/>
                <a:gd name="T1" fmla="*/ 0 h 526774"/>
                <a:gd name="T2" fmla="*/ 0 w 1043608"/>
                <a:gd name="T3" fmla="*/ 2147483646 h 526774"/>
                <a:gd name="T4" fmla="*/ 0 60000 65536"/>
                <a:gd name="T5" fmla="*/ 0 60000 65536"/>
                <a:gd name="T6" fmla="*/ 0 w 1043608"/>
                <a:gd name="T7" fmla="*/ 0 h 526774"/>
                <a:gd name="T8" fmla="*/ 1043608 w 1043608"/>
                <a:gd name="T9" fmla="*/ 526774 h 5267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3608" h="526774">
                  <a:moveTo>
                    <a:pt x="1043608" y="0"/>
                  </a:moveTo>
                  <a:cubicBezTo>
                    <a:pt x="1040181" y="198619"/>
                    <a:pt x="527801" y="434661"/>
                    <a:pt x="0" y="526774"/>
                  </a:cubicBez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Группа 24"/>
          <p:cNvGrpSpPr>
            <a:grpSpLocks/>
          </p:cNvGrpSpPr>
          <p:nvPr/>
        </p:nvGrpSpPr>
        <p:grpSpPr bwMode="auto">
          <a:xfrm>
            <a:off x="585788" y="3617913"/>
            <a:ext cx="3151187" cy="923925"/>
            <a:chOff x="586409" y="3617843"/>
            <a:chExt cx="3150704" cy="924340"/>
          </a:xfrm>
        </p:grpSpPr>
        <p:sp>
          <p:nvSpPr>
            <p:cNvPr id="40977" name="Прямоугольник 22"/>
            <p:cNvSpPr>
              <a:spLocks noChangeArrowheads="1"/>
            </p:cNvSpPr>
            <p:nvPr/>
          </p:nvSpPr>
          <p:spPr bwMode="auto">
            <a:xfrm>
              <a:off x="586409" y="3617843"/>
              <a:ext cx="3150704" cy="437322"/>
            </a:xfrm>
            <a:prstGeom prst="rect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40978" name="Полилиния 23"/>
            <p:cNvSpPr>
              <a:spLocks noChangeArrowheads="1"/>
            </p:cNvSpPr>
            <p:nvPr/>
          </p:nvSpPr>
          <p:spPr bwMode="auto">
            <a:xfrm>
              <a:off x="695739" y="4055165"/>
              <a:ext cx="198783" cy="487018"/>
            </a:xfrm>
            <a:custGeom>
              <a:avLst/>
              <a:gdLst>
                <a:gd name="T0" fmla="*/ 198783 w 198783"/>
                <a:gd name="T1" fmla="*/ 0 h 487018"/>
                <a:gd name="T2" fmla="*/ 0 w 198783"/>
                <a:gd name="T3" fmla="*/ 487018 h 487018"/>
                <a:gd name="T4" fmla="*/ 0 60000 65536"/>
                <a:gd name="T5" fmla="*/ 0 60000 65536"/>
                <a:gd name="T6" fmla="*/ 0 w 198783"/>
                <a:gd name="T7" fmla="*/ 0 h 487018"/>
                <a:gd name="T8" fmla="*/ 198783 w 198783"/>
                <a:gd name="T9" fmla="*/ 487018 h 4870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8783" h="487018">
                  <a:moveTo>
                    <a:pt x="198783" y="0"/>
                  </a:moveTo>
                  <a:lnTo>
                    <a:pt x="0" y="487018"/>
                  </a:ln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/>
      <p:bldP spid="10" grpId="0" animBg="1"/>
      <p:bldP spid="14" grpId="0"/>
      <p:bldP spid="15" grpId="0" animBg="1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Файлы</a:t>
            </a:r>
          </a:p>
        </p:txBody>
      </p:sp>
      <p:sp>
        <p:nvSpPr>
          <p:cNvPr id="419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CCBE48-81BA-425A-ADE9-FE22FB65422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1293813"/>
            <a:ext cx="8407400" cy="2344737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f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OpenRead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'test.txt'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while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not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Eof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do  begin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ReadlnString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(s)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Close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8463" y="4225925"/>
            <a:ext cx="8407400" cy="90487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ReadLines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'test.txt'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do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(s);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8463" y="5746750"/>
            <a:ext cx="8407400" cy="55562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ReadLines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'test.txt'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NewLine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7" name="Двойная стрелка вверх/вниз 6"/>
          <p:cNvSpPr>
            <a:spLocks noChangeArrowheads="1"/>
          </p:cNvSpPr>
          <p:nvPr/>
        </p:nvSpPr>
        <p:spPr bwMode="auto">
          <a:xfrm>
            <a:off x="3797300" y="3717925"/>
            <a:ext cx="257175" cy="447675"/>
          </a:xfrm>
          <a:prstGeom prst="upDownArrow">
            <a:avLst>
              <a:gd name="adj1" fmla="val 50000"/>
              <a:gd name="adj2" fmla="val 5028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" name="Двойная стрелка вверх/вниз 7"/>
          <p:cNvSpPr>
            <a:spLocks noChangeArrowheads="1"/>
          </p:cNvSpPr>
          <p:nvPr/>
        </p:nvSpPr>
        <p:spPr bwMode="auto">
          <a:xfrm>
            <a:off x="3797300" y="5219700"/>
            <a:ext cx="257175" cy="447675"/>
          </a:xfrm>
          <a:prstGeom prst="upDownArrow">
            <a:avLst>
              <a:gd name="adj1" fmla="val 50000"/>
              <a:gd name="adj2" fmla="val 5028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" name="Прямоугольник 8"/>
          <p:cNvSpPr/>
          <p:nvPr/>
        </p:nvSpPr>
        <p:spPr>
          <a:xfrm>
            <a:off x="398463" y="804863"/>
            <a:ext cx="8745537" cy="4889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357188" indent="-357188" eaLnBrk="1" hangingPunct="1">
              <a:lnSpc>
                <a:spcPct val="114000"/>
              </a:lnSpc>
              <a:defRPr/>
            </a:pPr>
            <a:r>
              <a:rPr lang="ru-RU" sz="2400" b="1" i="1" dirty="0">
                <a:latin typeface="+mn-lt"/>
                <a:cs typeface="Consolas" pitchFamily="49" charset="0"/>
              </a:rPr>
              <a:t>Задача</a:t>
            </a:r>
            <a:r>
              <a:rPr lang="ru-RU" sz="2400" b="1" dirty="0">
                <a:latin typeface="+mn-lt"/>
                <a:cs typeface="Consolas" pitchFamily="49" charset="0"/>
              </a:rPr>
              <a:t>. Вывести текстовый файл на экран.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Файлы</a:t>
            </a:r>
          </a:p>
        </p:txBody>
      </p:sp>
      <p:sp>
        <p:nvSpPr>
          <p:cNvPr id="430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8513D-20FF-4740-B08D-62913FF21EF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3170238"/>
            <a:ext cx="8407400" cy="192881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</a:t>
            </a:r>
            <a:r>
              <a:rPr lang="en-US" sz="2400" b="1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ReadLines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'test.txt'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do begin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w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ToWords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if w[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then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(w[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]+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'.'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+w[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]+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'. 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+w[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]);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8463" y="804863"/>
            <a:ext cx="8745537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357188" indent="-357188" eaLnBrk="1" hangingPunct="1">
              <a:lnSpc>
                <a:spcPct val="114000"/>
              </a:lnSpc>
              <a:defRPr/>
            </a:pPr>
            <a:r>
              <a:rPr lang="ru-RU" sz="2400" b="1" i="1" dirty="0">
                <a:latin typeface="+mn-lt"/>
                <a:cs typeface="Consolas" pitchFamily="49" charset="0"/>
              </a:rPr>
              <a:t>Задача</a:t>
            </a:r>
            <a:r>
              <a:rPr lang="ru-RU" sz="2400" b="1" dirty="0">
                <a:latin typeface="+mn-lt"/>
                <a:cs typeface="Consolas" pitchFamily="49" charset="0"/>
              </a:rPr>
              <a:t>. Вывести инициалы и фамилии всех, кто получил "5" на экзамене. Данные в файле:</a:t>
            </a:r>
          </a:p>
        </p:txBody>
      </p:sp>
      <p:sp>
        <p:nvSpPr>
          <p:cNvPr id="43014" name="Прямоугольник 5"/>
          <p:cNvSpPr>
            <a:spLocks noChangeArrowheads="1"/>
          </p:cNvSpPr>
          <p:nvPr/>
        </p:nvSpPr>
        <p:spPr bwMode="auto">
          <a:xfrm>
            <a:off x="398463" y="1758950"/>
            <a:ext cx="8507412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marL="357188" indent="-3571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Иванов Семён Семёнович 1998 5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Семёнов Пётр Петрович 1997 4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ru-RU" altLang="ru-RU" sz="2400" b="1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015" name="Прямоугольник 6"/>
          <p:cNvSpPr>
            <a:spLocks noChangeArrowheads="1"/>
          </p:cNvSpPr>
          <p:nvPr/>
        </p:nvSpPr>
        <p:spPr bwMode="auto">
          <a:xfrm>
            <a:off x="398463" y="5129213"/>
            <a:ext cx="43418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marL="357188" indent="-3571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Consolas" pitchFamily="49" charset="0"/>
                <a:cs typeface="Consolas" pitchFamily="49" charset="0"/>
              </a:rPr>
              <a:t>С.С. Иванов</a:t>
            </a:r>
            <a:endParaRPr lang="ru-RU" altLang="ru-RU" sz="2400" b="1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724525" y="1725613"/>
            <a:ext cx="1411288" cy="441325"/>
          </a:xfrm>
          <a:prstGeom prst="wedgeRoundRectCallout">
            <a:avLst>
              <a:gd name="adj1" fmla="val -68946"/>
              <a:gd name="adj2" fmla="val 15262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отметка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Списки</a:t>
            </a:r>
          </a:p>
        </p:txBody>
      </p:sp>
      <p:sp>
        <p:nvSpPr>
          <p:cNvPr id="440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8DBC1D-3C05-47FA-801C-94E69D9195C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ru-RU" altLang="ru-RU" sz="1400"/>
          </a:p>
        </p:txBody>
      </p:sp>
      <p:sp>
        <p:nvSpPr>
          <p:cNvPr id="5" name="Прямоугольник 4"/>
          <p:cNvSpPr/>
          <p:nvPr/>
        </p:nvSpPr>
        <p:spPr>
          <a:xfrm>
            <a:off x="398463" y="2416175"/>
            <a:ext cx="8745537" cy="50641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357188" indent="-357188" eaLnBrk="1" hangingPunct="1">
              <a:lnSpc>
                <a:spcPct val="114000"/>
              </a:lnSpc>
              <a:defRPr/>
            </a:pPr>
            <a:r>
              <a:rPr lang="ru-RU" sz="2400" b="1" i="1" dirty="0">
                <a:latin typeface="+mn-lt"/>
                <a:cs typeface="Consolas" pitchFamily="49" charset="0"/>
              </a:rPr>
              <a:t>Задача</a:t>
            </a:r>
            <a:r>
              <a:rPr lang="ru-RU" sz="2400" b="1" dirty="0">
                <a:latin typeface="+mn-lt"/>
                <a:cs typeface="Consolas" pitchFamily="49" charset="0"/>
              </a:rPr>
              <a:t>. Отобрать все чётные числа из массива </a:t>
            </a:r>
            <a:r>
              <a:rPr lang="en-US" sz="2400" b="1" dirty="0">
                <a:latin typeface="+mn-lt"/>
                <a:cs typeface="Consolas" pitchFamily="49" charset="0"/>
              </a:rPr>
              <a:t>A</a:t>
            </a:r>
            <a:r>
              <a:rPr lang="ru-RU" sz="2400" b="1" dirty="0">
                <a:latin typeface="+mn-lt"/>
                <a:cs typeface="Consolas" pitchFamily="49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9250" y="2982913"/>
            <a:ext cx="8407400" cy="200025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ArrRandom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(10);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L :=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List&lt;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&gt;;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do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if x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then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Add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(x);      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6713" y="812800"/>
            <a:ext cx="8399462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размер меняется автоматически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добавление в конец, вставка в середину</a:t>
            </a:r>
            <a:b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</a:b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 и удаление из середины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любой тип элементов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Стеки</a:t>
            </a:r>
          </a:p>
        </p:txBody>
      </p:sp>
      <p:sp>
        <p:nvSpPr>
          <p:cNvPr id="450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019243-EE48-48EE-A8B9-9C9E817C440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ru-RU" altLang="ru-RU" sz="1400"/>
          </a:p>
        </p:txBody>
      </p:sp>
      <p:sp>
        <p:nvSpPr>
          <p:cNvPr id="5" name="Прямоугольник 4"/>
          <p:cNvSpPr/>
          <p:nvPr/>
        </p:nvSpPr>
        <p:spPr>
          <a:xfrm>
            <a:off x="398463" y="795338"/>
            <a:ext cx="8745537" cy="89376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357188" indent="-357188" eaLnBrk="1" hangingPunct="1">
              <a:defRPr/>
            </a:pPr>
            <a:r>
              <a:rPr lang="ru-RU" sz="2400" b="1" i="1" dirty="0">
                <a:latin typeface="+mn-lt"/>
                <a:cs typeface="Consolas" pitchFamily="49" charset="0"/>
              </a:rPr>
              <a:t>Задача</a:t>
            </a:r>
            <a:r>
              <a:rPr lang="ru-RU" sz="2400" b="1" dirty="0">
                <a:latin typeface="+mn-lt"/>
                <a:cs typeface="Consolas" pitchFamily="49" charset="0"/>
              </a:rPr>
              <a:t>. Вычислить выражение в обратной польской записи (в постфиксной</a:t>
            </a:r>
            <a:r>
              <a:rPr lang="en-US" sz="2400" b="1" dirty="0">
                <a:latin typeface="+mn-lt"/>
                <a:cs typeface="Consolas" pitchFamily="49" charset="0"/>
              </a:rPr>
              <a:t> </a:t>
            </a:r>
            <a:r>
              <a:rPr lang="ru-RU" sz="2400" b="1" dirty="0">
                <a:latin typeface="+mn-lt"/>
                <a:cs typeface="Consolas" pitchFamily="49" charset="0"/>
              </a:rPr>
              <a:t>форме).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9250" y="1638300"/>
            <a:ext cx="8374063" cy="4916488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95000"/>
              </a:lnSpc>
              <a:defRPr/>
            </a:pP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2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'23 6 72 * +'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:= </a:t>
            </a:r>
            <a:r>
              <a:rPr lang="en-US" sz="22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Stack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&gt;;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w </a:t>
            </a:r>
            <a:r>
              <a:rPr lang="en-US" sz="22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ToWords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do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if</a:t>
            </a:r>
            <a:r>
              <a:rPr lang="ru-RU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w[</a:t>
            </a:r>
            <a:r>
              <a:rPr lang="en-US" sz="22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].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IsDigit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then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st.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Push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w.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ToInteger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else begin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n2 :=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st.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Pop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n1 :=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st.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Pop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;  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case w[</a:t>
            </a:r>
            <a:r>
              <a:rPr lang="en-US" sz="22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] of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'+'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st.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Push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(n1+n</a:t>
            </a:r>
            <a:r>
              <a:rPr lang="ru-RU" sz="2200" b="1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);</a:t>
            </a:r>
            <a:endParaRPr lang="ru-RU" sz="22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5000"/>
              </a:lnSpc>
              <a:defRPr/>
            </a:pPr>
            <a:r>
              <a:rPr lang="ru-RU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ru-RU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2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sz="22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st.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Push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(n1</a:t>
            </a:r>
            <a:r>
              <a:rPr lang="ru-RU" sz="2200" b="1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n2);</a:t>
            </a:r>
            <a:r>
              <a:rPr lang="en-US" sz="22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'*'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st.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Push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(n1*n</a:t>
            </a:r>
            <a:r>
              <a:rPr lang="ru-RU" sz="2200" b="1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);</a:t>
            </a:r>
            <a:endParaRPr lang="ru-RU" sz="2200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5000"/>
              </a:lnSpc>
              <a:defRPr/>
            </a:pPr>
            <a:r>
              <a:rPr lang="ru-RU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ru-RU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'/'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st.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Push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(n1 </a:t>
            </a:r>
            <a:r>
              <a:rPr lang="en-US" sz="22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div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n2);    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end; 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end; </a:t>
            </a:r>
          </a:p>
          <a:p>
            <a:pPr>
              <a:lnSpc>
                <a:spcPct val="95000"/>
              </a:lnSpc>
              <a:defRPr/>
            </a:pP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st.</a:t>
            </a:r>
            <a:r>
              <a:rPr lang="en-US" sz="22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Pop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); 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503863" y="1646238"/>
            <a:ext cx="1989137" cy="709612"/>
          </a:xfrm>
          <a:prstGeom prst="wedgeRoundRectCallout">
            <a:avLst>
              <a:gd name="adj1" fmla="val -89205"/>
              <a:gd name="adj2" fmla="val 2188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тип элементов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6303963" y="3108325"/>
            <a:ext cx="2716212" cy="673100"/>
          </a:xfrm>
          <a:prstGeom prst="wedgeRoundRectCallout">
            <a:avLst>
              <a:gd name="adj1" fmla="val -53957"/>
              <a:gd name="adj2" fmla="val -81237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  <a:cs typeface="Consolas" pitchFamily="49" charset="0"/>
              </a:rPr>
              <a:t>Push</a:t>
            </a:r>
            <a:r>
              <a:rPr lang="en-US" sz="2400" dirty="0">
                <a:latin typeface="+mn-lt"/>
                <a:cs typeface="Consolas" pitchFamily="49" charset="0"/>
              </a:rPr>
              <a:t> – </a:t>
            </a:r>
            <a:r>
              <a:rPr lang="ru-RU" sz="2400" dirty="0">
                <a:latin typeface="+mn-lt"/>
                <a:cs typeface="Consolas" pitchFamily="49" charset="0"/>
              </a:rPr>
              <a:t>добавить в стек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4041775" y="3259138"/>
            <a:ext cx="2039938" cy="709612"/>
          </a:xfrm>
          <a:prstGeom prst="wedgeRoundRectCallout">
            <a:avLst>
              <a:gd name="adj1" fmla="val -72051"/>
              <a:gd name="adj2" fmla="val -337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  <a:cs typeface="Consolas" pitchFamily="49" charset="0"/>
              </a:rPr>
              <a:t>Pop</a:t>
            </a:r>
            <a:r>
              <a:rPr lang="en-US" sz="2400" dirty="0">
                <a:latin typeface="+mn-lt"/>
                <a:cs typeface="Consolas" pitchFamily="49" charset="0"/>
              </a:rPr>
              <a:t> – </a:t>
            </a:r>
            <a:r>
              <a:rPr lang="ru-RU" sz="2400" dirty="0">
                <a:latin typeface="+mn-lt"/>
                <a:cs typeface="Consolas" pitchFamily="49" charset="0"/>
              </a:rPr>
              <a:t>снять со стека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Словари</a:t>
            </a:r>
          </a:p>
        </p:txBody>
      </p:sp>
      <p:sp>
        <p:nvSpPr>
          <p:cNvPr id="460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E83058-1294-4E3A-8252-577D9F67F01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2244725"/>
            <a:ext cx="8407400" cy="3449638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d:=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Dictionary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&gt;;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d.Add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кошка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'cat'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d.Add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собака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'dog'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word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Введите слово:'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ContainsKey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(word) then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Перевод: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d[word])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else 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Нет такого слова!'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6713" y="812800"/>
            <a:ext cx="8399462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пары «</a:t>
            </a:r>
            <a:r>
              <a:rPr lang="ru-RU" sz="2400" b="1" dirty="0">
                <a:solidFill>
                  <a:srgbClr val="0000CC"/>
                </a:solidFill>
                <a:latin typeface="+mn-lt"/>
                <a:cs typeface="Consolas" pitchFamily="49" charset="0"/>
              </a:rPr>
              <a:t>ключ </a:t>
            </a:r>
            <a:r>
              <a:rPr lang="en-US" sz="2400" b="1" dirty="0">
                <a:solidFill>
                  <a:srgbClr val="0000CC"/>
                </a:solidFill>
                <a:latin typeface="+mn-lt"/>
                <a:cs typeface="Consolas" pitchFamily="49" charset="0"/>
              </a:rPr>
              <a:t>=&gt; </a:t>
            </a:r>
            <a:r>
              <a:rPr lang="ru-RU" sz="2400" b="1" dirty="0">
                <a:solidFill>
                  <a:srgbClr val="0000CC"/>
                </a:solidFill>
                <a:latin typeface="+mn-lt"/>
                <a:cs typeface="Consolas" pitchFamily="49" charset="0"/>
              </a:rPr>
              <a:t>значение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основной метод – поиск по ключу </a:t>
            </a:r>
            <a:endParaRPr lang="ru-RU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463" y="1679575"/>
            <a:ext cx="8745537" cy="4889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357188" indent="-357188" eaLnBrk="1" hangingPunct="1">
              <a:lnSpc>
                <a:spcPct val="114000"/>
              </a:lnSpc>
              <a:defRPr/>
            </a:pPr>
            <a:r>
              <a:rPr lang="ru-RU" sz="2400" b="1" i="1" dirty="0">
                <a:latin typeface="+mn-lt"/>
                <a:cs typeface="Consolas" pitchFamily="49" charset="0"/>
              </a:rPr>
              <a:t>Задача</a:t>
            </a:r>
            <a:r>
              <a:rPr lang="ru-RU" sz="2400" b="1" dirty="0">
                <a:latin typeface="+mn-lt"/>
                <a:cs typeface="Consolas" pitchFamily="49" charset="0"/>
              </a:rPr>
              <a:t>. Построить русско-английский словарь.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Частотный словарь</a:t>
            </a:r>
          </a:p>
        </p:txBody>
      </p:sp>
      <p:sp>
        <p:nvSpPr>
          <p:cNvPr id="471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3E7525-8664-4BBB-8FD2-56776EA1068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884238"/>
            <a:ext cx="8407400" cy="205740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d:=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Dictionary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&gt;;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ReadLines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'test.txt'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do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word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ToLower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ToWords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do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d[word]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(word) +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NewLine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250" y="3079750"/>
            <a:ext cx="3175000" cy="12001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Маша ела кашу </a:t>
            </a: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брюкву и кашу ела Даша</a:t>
            </a:r>
            <a:endParaRPr lang="ru-RU" dirty="0"/>
          </a:p>
        </p:txBody>
      </p:sp>
      <p:sp>
        <p:nvSpPr>
          <p:cNvPr id="47110" name="Стрелка вправо 5"/>
          <p:cNvSpPr>
            <a:spLocks noChangeArrowheads="1"/>
          </p:cNvSpPr>
          <p:nvPr/>
        </p:nvSpPr>
        <p:spPr bwMode="auto">
          <a:xfrm>
            <a:off x="3746500" y="3578225"/>
            <a:ext cx="487363" cy="307975"/>
          </a:xfrm>
          <a:prstGeom prst="rightArrow">
            <a:avLst>
              <a:gd name="adj1" fmla="val 50000"/>
              <a:gd name="adj2" fmla="val 50060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7111" name="Прямоугольник 6"/>
          <p:cNvSpPr>
            <a:spLocks noChangeArrowheads="1"/>
          </p:cNvSpPr>
          <p:nvPr/>
        </p:nvSpPr>
        <p:spPr bwMode="auto">
          <a:xfrm>
            <a:off x="4548188" y="3079750"/>
            <a:ext cx="22399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(маша,1)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(ела,2)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(кашу,2)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(брюкву,1)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(и,1)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(даша,1)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Диапазоны</a:t>
            </a:r>
          </a:p>
        </p:txBody>
      </p:sp>
      <p:sp>
        <p:nvSpPr>
          <p:cNvPr id="481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AAED4-09CA-4B6D-917D-83DFF92B4AE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1841500"/>
            <a:ext cx="8407400" cy="865188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do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(x);</a:t>
            </a: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8133" name="Прямоугольник 4"/>
          <p:cNvSpPr>
            <a:spLocks noChangeArrowheads="1"/>
          </p:cNvSpPr>
          <p:nvPr/>
        </p:nvSpPr>
        <p:spPr bwMode="auto">
          <a:xfrm>
            <a:off x="593725" y="2735263"/>
            <a:ext cx="8132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2 3 4 5 6 7 8 9 10</a:t>
            </a:r>
            <a:endParaRPr lang="ru-RU" altLang="ru-RU" sz="1800"/>
          </a:p>
        </p:txBody>
      </p:sp>
      <p:sp>
        <p:nvSpPr>
          <p:cNvPr id="6" name="Прямоугольник 5"/>
          <p:cNvSpPr/>
          <p:nvPr/>
        </p:nvSpPr>
        <p:spPr>
          <a:xfrm>
            <a:off x="349250" y="3224213"/>
            <a:ext cx="8407400" cy="86360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do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(x);</a:t>
            </a: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799" name="Прямоугольник 6"/>
          <p:cNvSpPr>
            <a:spLocks noChangeArrowheads="1"/>
          </p:cNvSpPr>
          <p:nvPr/>
        </p:nvSpPr>
        <p:spPr bwMode="auto">
          <a:xfrm>
            <a:off x="593725" y="4116388"/>
            <a:ext cx="8132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2 5 8</a:t>
            </a:r>
            <a:endParaRPr lang="ru-RU" altLang="ru-RU" sz="1800"/>
          </a:p>
        </p:txBody>
      </p:sp>
      <p:sp>
        <p:nvSpPr>
          <p:cNvPr id="9" name="Прямоугольник 8"/>
          <p:cNvSpPr/>
          <p:nvPr/>
        </p:nvSpPr>
        <p:spPr>
          <a:xfrm>
            <a:off x="349250" y="4595813"/>
            <a:ext cx="8407400" cy="124142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R :=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'A'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'D'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последовательность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R do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(c);</a:t>
            </a: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802" name="Прямоугольник 9"/>
          <p:cNvSpPr>
            <a:spLocks noChangeArrowheads="1"/>
          </p:cNvSpPr>
          <p:nvPr/>
        </p:nvSpPr>
        <p:spPr bwMode="auto">
          <a:xfrm>
            <a:off x="593725" y="5856288"/>
            <a:ext cx="8132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 C D</a:t>
            </a:r>
            <a:endParaRPr lang="ru-RU" altLang="ru-RU" sz="1800"/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1674813" y="850900"/>
            <a:ext cx="5037137" cy="892175"/>
          </a:xfrm>
          <a:prstGeom prst="wedgeRoundRectCallout">
            <a:avLst>
              <a:gd name="adj1" fmla="val 6682"/>
              <a:gd name="adj2" fmla="val 7433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строится последовательность</a:t>
            </a:r>
          </a:p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+mn-lt"/>
                <a:cs typeface="Consolas" pitchFamily="49" charset="0"/>
              </a:rPr>
              <a:t>sequence</a:t>
            </a:r>
            <a:r>
              <a:rPr lang="en-US" sz="2400" dirty="0">
                <a:latin typeface="+mn-lt"/>
                <a:cs typeface="Consolas" pitchFamily="49" charset="0"/>
              </a:rPr>
              <a:t> of </a:t>
            </a:r>
            <a:r>
              <a:rPr lang="en-US" sz="2400" dirty="0">
                <a:solidFill>
                  <a:srgbClr val="C00000"/>
                </a:solidFill>
                <a:latin typeface="+mn-lt"/>
                <a:cs typeface="Consolas" pitchFamily="49" charset="0"/>
              </a:rPr>
              <a:t>integer</a:t>
            </a:r>
            <a:r>
              <a:rPr lang="ru-RU" sz="2400" dirty="0">
                <a:latin typeface="+mn-lt"/>
                <a:cs typeface="Consolas" pitchFamily="49" charset="0"/>
              </a:rPr>
              <a:t>)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4579938" y="2354263"/>
            <a:ext cx="4284662" cy="663575"/>
            <a:chOff x="627" y="2445"/>
            <a:chExt cx="2699" cy="418"/>
          </a:xfrm>
        </p:grpSpPr>
        <p:sp>
          <p:nvSpPr>
            <p:cNvPr id="13" name="Text Box 72"/>
            <p:cNvSpPr txBox="1">
              <a:spLocks noChangeArrowheads="1"/>
            </p:cNvSpPr>
            <p:nvPr/>
          </p:nvSpPr>
          <p:spPr bwMode="auto">
            <a:xfrm>
              <a:off x="921" y="2512"/>
              <a:ext cx="2405" cy="296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b="1" dirty="0"/>
                <a:t>  В памяти не хранится!</a:t>
              </a:r>
            </a:p>
          </p:txBody>
        </p:sp>
        <p:sp>
          <p:nvSpPr>
            <p:cNvPr id="48141" name="Oval 73"/>
            <p:cNvSpPr>
              <a:spLocks noChangeArrowheads="1"/>
            </p:cNvSpPr>
            <p:nvPr/>
          </p:nvSpPr>
          <p:spPr bwMode="auto">
            <a:xfrm>
              <a:off x="627" y="2445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3799" grpId="0"/>
      <p:bldP spid="9" grpId="0" animBg="1"/>
      <p:bldP spid="3380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Процедурные переменные</a:t>
            </a:r>
          </a:p>
        </p:txBody>
      </p:sp>
      <p:sp>
        <p:nvSpPr>
          <p:cNvPr id="491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1D1CFC-229F-43B2-8FF4-29557E4E352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884238"/>
            <a:ext cx="8407400" cy="310197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procedure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printTable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 f: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do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(x, f(x));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end;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printTable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end. </a:t>
            </a:r>
          </a:p>
        </p:txBody>
      </p:sp>
      <p:sp>
        <p:nvSpPr>
          <p:cNvPr id="34821" name="Прямоугольник 4"/>
          <p:cNvSpPr>
            <a:spLocks noChangeArrowheads="1"/>
          </p:cNvSpPr>
          <p:nvPr/>
        </p:nvSpPr>
        <p:spPr bwMode="auto">
          <a:xfrm>
            <a:off x="414338" y="4075113"/>
            <a:ext cx="37607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1 0.841470984807897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2 0.909297426825682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3 0.141120008059867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4 -0.756802495307928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5 -0.958924274663138 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6829425" y="1493838"/>
            <a:ext cx="1709738" cy="1008062"/>
          </a:xfrm>
          <a:prstGeom prst="wedgeRoundRectCallout">
            <a:avLst>
              <a:gd name="adj1" fmla="val -75638"/>
              <a:gd name="adj2" fmla="val -7138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параметр-функция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4221163" y="2914650"/>
            <a:ext cx="1709737" cy="1006475"/>
          </a:xfrm>
          <a:prstGeom prst="wedgeRoundRectCallout">
            <a:avLst>
              <a:gd name="adj1" fmla="val -91262"/>
              <a:gd name="adj2" fmla="val -717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параметр-функция</a:t>
            </a:r>
          </a:p>
        </p:txBody>
      </p:sp>
      <p:sp>
        <p:nvSpPr>
          <p:cNvPr id="49160" name="Прямоугольник 7"/>
          <p:cNvSpPr>
            <a:spLocks noChangeArrowheads="1"/>
          </p:cNvSpPr>
          <p:nvPr/>
        </p:nvSpPr>
        <p:spPr bwMode="auto">
          <a:xfrm>
            <a:off x="4730750" y="890588"/>
            <a:ext cx="2224088" cy="460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b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4821" grpId="0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Функция возвращает функцию</a:t>
            </a:r>
          </a:p>
        </p:txBody>
      </p:sp>
      <p:sp>
        <p:nvSpPr>
          <p:cNvPr id="501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57ABB8-0D8D-42E0-8861-2D645AD5E7E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884238"/>
            <a:ext cx="8407400" cy="5208587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trans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:= 1-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exp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(-x);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myFun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(n: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&gt;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case n of </a:t>
            </a:r>
          </a:p>
          <a:p>
            <a:pPr>
              <a:defRPr/>
            </a:pP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 Result :=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  <a:endParaRPr lang="en-US" sz="2400" b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 Result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cos</a:t>
            </a:r>
            <a:endParaRPr lang="en-US" sz="2400" b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else 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Result :=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trans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end;     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end;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printTable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myFun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)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end. </a:t>
            </a: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6838950" y="1814513"/>
            <a:ext cx="1887538" cy="1008062"/>
          </a:xfrm>
          <a:prstGeom prst="wedgeRoundRectCallout">
            <a:avLst>
              <a:gd name="adj1" fmla="val -97581"/>
              <a:gd name="adj2" fmla="val -59432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результат-функция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740275" y="2609850"/>
            <a:ext cx="1889125" cy="1008063"/>
          </a:xfrm>
          <a:prstGeom prst="wedgeRoundRectCallout">
            <a:avLst>
              <a:gd name="adj1" fmla="val -91262"/>
              <a:gd name="adj2" fmla="val -717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результат-функция</a:t>
            </a:r>
          </a:p>
        </p:txBody>
      </p:sp>
      <p:sp>
        <p:nvSpPr>
          <p:cNvPr id="50183" name="Прямоугольник 6"/>
          <p:cNvSpPr>
            <a:spLocks noChangeArrowheads="1"/>
          </p:cNvSpPr>
          <p:nvPr/>
        </p:nvSpPr>
        <p:spPr bwMode="auto">
          <a:xfrm>
            <a:off x="5059363" y="1330325"/>
            <a:ext cx="2224087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b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20750"/>
            <a:ext cx="8723313" cy="2271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Новые возможности 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PascalABC.NET</a:t>
            </a:r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(версия 3.0)</a:t>
            </a:r>
          </a:p>
        </p:txBody>
      </p:sp>
      <p:sp>
        <p:nvSpPr>
          <p:cNvPr id="9219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3192463"/>
            <a:ext cx="6400800" cy="1752600"/>
          </a:xfrm>
        </p:spPr>
        <p:txBody>
          <a:bodyPr/>
          <a:lstStyle/>
          <a:p>
            <a:r>
              <a:rPr lang="ru-RU" altLang="ru-RU" sz="5400" b="1" smtClean="0"/>
              <a:t>Средства на каждый день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Лямбда-функции</a:t>
            </a:r>
          </a:p>
        </p:txBody>
      </p:sp>
      <p:sp>
        <p:nvSpPr>
          <p:cNvPr id="512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E1DF47-5C3F-43E6-BB0A-EB2885E95A7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884238"/>
            <a:ext cx="8407400" cy="171926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trans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:= 1-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exp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(-x);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printTable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trans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end. </a:t>
            </a: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250" y="3270250"/>
            <a:ext cx="8407400" cy="57626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printTable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x -&gt; 1-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exp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(-x) )</a:t>
            </a: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6870" name="Двойная стрелка вверх/вниз 5"/>
          <p:cNvSpPr>
            <a:spLocks noChangeArrowheads="1"/>
          </p:cNvSpPr>
          <p:nvPr/>
        </p:nvSpPr>
        <p:spPr bwMode="auto">
          <a:xfrm>
            <a:off x="3797300" y="2693988"/>
            <a:ext cx="257175" cy="446087"/>
          </a:xfrm>
          <a:prstGeom prst="upDownArrow">
            <a:avLst>
              <a:gd name="adj1" fmla="val 50000"/>
              <a:gd name="adj2" fmla="val 50110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6871" name="Прямоугольник 6"/>
          <p:cNvSpPr>
            <a:spLocks noChangeArrowheads="1"/>
          </p:cNvSpPr>
          <p:nvPr/>
        </p:nvSpPr>
        <p:spPr bwMode="auto">
          <a:xfrm>
            <a:off x="2514600" y="3273425"/>
            <a:ext cx="2584450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x -&gt; 1-</a:t>
            </a:r>
            <a:r>
              <a:rPr lang="en-US" altLang="ru-RU" sz="2400" b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exp</a:t>
            </a: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(-x) </a:t>
            </a:r>
            <a:endParaRPr lang="ru-RU" altLang="ru-RU" sz="1800"/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2843213" y="4121150"/>
            <a:ext cx="1887537" cy="1008063"/>
          </a:xfrm>
          <a:prstGeom prst="wedgeRoundRectCallout">
            <a:avLst>
              <a:gd name="adj1" fmla="val -12315"/>
              <a:gd name="adj2" fmla="val -8608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лямбда-функция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67275" y="4125913"/>
            <a:ext cx="3759200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безымянная функция, которая вводится там, где используется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870" grpId="0" animBg="1"/>
      <p:bldP spid="36871" grpId="0" animBg="1"/>
      <p:bldP spid="8" grpId="0" animBg="1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Генерация последовательностей</a:t>
            </a:r>
          </a:p>
        </p:txBody>
      </p:sp>
      <p:sp>
        <p:nvSpPr>
          <p:cNvPr id="5222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4F9882-02AE-423F-BE34-9E386FD2E4D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2386013"/>
            <a:ext cx="8407400" cy="92392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SeqGen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x-&gt;x*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defRPr/>
            </a:pP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(s);  </a:t>
            </a: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Прямоугольник 4"/>
          <p:cNvSpPr>
            <a:spLocks noChangeArrowheads="1"/>
          </p:cNvSpPr>
          <p:nvPr/>
        </p:nvSpPr>
        <p:spPr bwMode="auto">
          <a:xfrm>
            <a:off x="344488" y="3321050"/>
            <a:ext cx="6145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[1,2,4,8,16,32,64,128,256,512] 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1341438" y="1328738"/>
            <a:ext cx="1819275" cy="758825"/>
          </a:xfrm>
          <a:prstGeom prst="wedgeRoundRectCallout">
            <a:avLst>
              <a:gd name="adj1" fmla="val 52454"/>
              <a:gd name="adj2" fmla="val 104107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начальное значение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3340100" y="865188"/>
            <a:ext cx="2066925" cy="1082675"/>
          </a:xfrm>
          <a:prstGeom prst="wedgeRoundRectCallout">
            <a:avLst>
              <a:gd name="adj1" fmla="val -11488"/>
              <a:gd name="adj2" fmla="val 9768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правило построения следующего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724525" y="1725613"/>
            <a:ext cx="2068513" cy="758825"/>
          </a:xfrm>
          <a:prstGeom prst="wedgeRoundRectCallout">
            <a:avLst>
              <a:gd name="adj1" fmla="val -76873"/>
              <a:gd name="adj2" fmla="val 5043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количество элементов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9250" y="3986213"/>
            <a:ext cx="8407400" cy="124142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SeqGen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x-&gt;x*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do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(x);  </a:t>
            </a: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8" name="Прямоугольник 9"/>
          <p:cNvSpPr>
            <a:spLocks noChangeArrowheads="1"/>
          </p:cNvSpPr>
          <p:nvPr/>
        </p:nvSpPr>
        <p:spPr bwMode="auto">
          <a:xfrm>
            <a:off x="344488" y="5259388"/>
            <a:ext cx="6145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ru-RU" sz="24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ru-RU" sz="24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>
                <a:latin typeface="Consolas" pitchFamily="49" charset="0"/>
                <a:cs typeface="Consolas" pitchFamily="49" charset="0"/>
              </a:rPr>
              <a:t>4</a:t>
            </a:r>
            <a:r>
              <a:rPr lang="en-US" altLang="ru-RU" sz="24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>
                <a:latin typeface="Consolas" pitchFamily="49" charset="0"/>
                <a:cs typeface="Consolas" pitchFamily="49" charset="0"/>
              </a:rPr>
              <a:t>8</a:t>
            </a:r>
            <a:r>
              <a:rPr lang="en-US" altLang="ru-RU" sz="24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>
                <a:latin typeface="Consolas" pitchFamily="49" charset="0"/>
                <a:cs typeface="Consolas" pitchFamily="49" charset="0"/>
              </a:rPr>
              <a:t>16</a:t>
            </a:r>
            <a:r>
              <a:rPr lang="en-US" altLang="ru-RU" sz="24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>
                <a:latin typeface="Consolas" pitchFamily="49" charset="0"/>
                <a:cs typeface="Consolas" pitchFamily="49" charset="0"/>
              </a:rPr>
              <a:t>32</a:t>
            </a:r>
            <a:r>
              <a:rPr lang="en-US" altLang="ru-RU" sz="24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>
                <a:latin typeface="Consolas" pitchFamily="49" charset="0"/>
                <a:cs typeface="Consolas" pitchFamily="49" charset="0"/>
              </a:rPr>
              <a:t>64</a:t>
            </a:r>
            <a:r>
              <a:rPr lang="en-US" altLang="ru-RU" sz="24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>
                <a:latin typeface="Consolas" pitchFamily="49" charset="0"/>
                <a:cs typeface="Consolas" pitchFamily="49" charset="0"/>
              </a:rPr>
              <a:t>128</a:t>
            </a:r>
            <a:r>
              <a:rPr lang="en-US" altLang="ru-RU" sz="24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>
                <a:latin typeface="Consolas" pitchFamily="49" charset="0"/>
                <a:cs typeface="Consolas" pitchFamily="49" charset="0"/>
              </a:rPr>
              <a:t>256</a:t>
            </a:r>
            <a:r>
              <a:rPr lang="en-US" altLang="ru-RU" sz="2400">
                <a:latin typeface="Consolas" pitchFamily="49" charset="0"/>
                <a:cs typeface="Consolas" pitchFamily="49" charset="0"/>
              </a:rPr>
              <a:t> </a:t>
            </a:r>
            <a:r>
              <a:rPr lang="ru-RU" altLang="ru-RU" sz="2400">
                <a:latin typeface="Consolas" pitchFamily="49" charset="0"/>
                <a:cs typeface="Consolas" pitchFamily="49" charset="0"/>
              </a:rPr>
              <a:t>512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7893" grpId="0"/>
      <p:bldP spid="9" grpId="0" animBg="1"/>
      <p:bldP spid="3789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832850" cy="471488"/>
          </a:xfrm>
        </p:spPr>
        <p:txBody>
          <a:bodyPr/>
          <a:lstStyle/>
          <a:p>
            <a:r>
              <a:rPr lang="ru-RU" altLang="ru-RU" smtClean="0"/>
              <a:t>Частотный словарь (сортировка)</a:t>
            </a:r>
          </a:p>
        </p:txBody>
      </p:sp>
      <p:sp>
        <p:nvSpPr>
          <p:cNvPr id="532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7F8133-3975-4CAD-8400-C2E731F838C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884238"/>
            <a:ext cx="8634413" cy="205740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d:=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Dictionary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&gt;;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ReadLines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'test.txt'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do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word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ToLower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ToWords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do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d[word]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(word) +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OrderByDescending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x-&gt;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x.Value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NewLine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250" y="4581525"/>
            <a:ext cx="3175000" cy="12001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Маша ела кашу </a:t>
            </a: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брюкву и кашу ела Даша</a:t>
            </a:r>
            <a:endParaRPr lang="ru-RU" dirty="0"/>
          </a:p>
        </p:txBody>
      </p:sp>
      <p:sp>
        <p:nvSpPr>
          <p:cNvPr id="53254" name="Стрелка вправо 5"/>
          <p:cNvSpPr>
            <a:spLocks noChangeArrowheads="1"/>
          </p:cNvSpPr>
          <p:nvPr/>
        </p:nvSpPr>
        <p:spPr bwMode="auto">
          <a:xfrm>
            <a:off x="3746500" y="5078413"/>
            <a:ext cx="487363" cy="307975"/>
          </a:xfrm>
          <a:prstGeom prst="rightArrow">
            <a:avLst>
              <a:gd name="adj1" fmla="val 50000"/>
              <a:gd name="adj2" fmla="val 50060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3255" name="Прямоугольник 6"/>
          <p:cNvSpPr>
            <a:spLocks noChangeArrowheads="1"/>
          </p:cNvSpPr>
          <p:nvPr/>
        </p:nvSpPr>
        <p:spPr bwMode="auto">
          <a:xfrm>
            <a:off x="4548188" y="4581525"/>
            <a:ext cx="22399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(кашу,</a:t>
            </a:r>
            <a:r>
              <a:rPr lang="ru-RU" altLang="ru-RU" sz="2400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(ела,</a:t>
            </a:r>
            <a:r>
              <a:rPr lang="ru-RU" altLang="ru-RU" sz="2400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(даша,1)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(и,1)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ru-RU" altLang="ru-RU" sz="1800"/>
          </a:p>
        </p:txBody>
      </p:sp>
      <p:sp>
        <p:nvSpPr>
          <p:cNvPr id="38920" name="Прямоугольник 7"/>
          <p:cNvSpPr>
            <a:spLocks noChangeArrowheads="1"/>
          </p:cNvSpPr>
          <p:nvPr/>
        </p:nvSpPr>
        <p:spPr bwMode="auto">
          <a:xfrm>
            <a:off x="3838575" y="2433638"/>
            <a:ext cx="1922463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x-&gt;x.Value</a:t>
            </a: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ru-RU" altLang="ru-RU" sz="1800"/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358775" y="3179763"/>
            <a:ext cx="2609850" cy="819150"/>
          </a:xfrm>
          <a:prstGeom prst="wedgeRoundRectCallout">
            <a:avLst>
              <a:gd name="adj1" fmla="val 11444"/>
              <a:gd name="adj2" fmla="val -9654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упорядочить</a:t>
            </a:r>
            <a:r>
              <a:rPr lang="en-US" sz="2400" dirty="0">
                <a:latin typeface="+mn-lt"/>
                <a:cs typeface="Consolas" pitchFamily="49" charset="0"/>
              </a:rPr>
              <a:t> </a:t>
            </a:r>
            <a:r>
              <a:rPr lang="ru-RU" sz="2400" dirty="0">
                <a:latin typeface="+mn-lt"/>
                <a:cs typeface="Consolas" pitchFamily="49" charset="0"/>
              </a:rPr>
              <a:t>по убыванию</a:t>
            </a:r>
            <a:endParaRPr lang="ru-RU" sz="2400" dirty="0">
              <a:latin typeface="+mn-lt"/>
              <a:cs typeface="Consolas" pitchFamily="49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3143250" y="3373438"/>
            <a:ext cx="1579563" cy="431800"/>
          </a:xfrm>
          <a:prstGeom prst="wedgeRoundRectCallout">
            <a:avLst>
              <a:gd name="adj1" fmla="val 3415"/>
              <a:gd name="adj2" fmla="val -15933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критерий</a:t>
            </a: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4964113" y="3052763"/>
            <a:ext cx="1447800" cy="1458912"/>
            <a:chOff x="6419850" y="3265488"/>
            <a:chExt cx="1447800" cy="1458912"/>
          </a:xfrm>
        </p:grpSpPr>
        <p:sp>
          <p:nvSpPr>
            <p:cNvPr id="2" name="Прямоугольник 1"/>
            <p:cNvSpPr/>
            <p:nvPr/>
          </p:nvSpPr>
          <p:spPr bwMode="auto">
            <a:xfrm>
              <a:off x="6419850" y="3265488"/>
              <a:ext cx="1447800" cy="1458912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  <a:endParaRPr lang="ru-RU" sz="24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3261" name="Прямоугольник 7"/>
            <p:cNvSpPr>
              <a:spLocks noChangeArrowheads="1"/>
            </p:cNvSpPr>
            <p:nvPr/>
          </p:nvSpPr>
          <p:spPr bwMode="auto">
            <a:xfrm>
              <a:off x="6550025" y="3697288"/>
              <a:ext cx="1184275" cy="4619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400" b="1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Key</a:t>
              </a:r>
              <a:r>
                <a:rPr lang="ru-RU" altLang="ru-RU" sz="2400" b="1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endParaRPr lang="ru-RU" altLang="ru-RU" sz="1800"/>
            </a:p>
          </p:txBody>
        </p:sp>
        <p:sp>
          <p:nvSpPr>
            <p:cNvPr id="53262" name="Прямоугольник 7"/>
            <p:cNvSpPr>
              <a:spLocks noChangeArrowheads="1"/>
            </p:cNvSpPr>
            <p:nvPr/>
          </p:nvSpPr>
          <p:spPr bwMode="auto">
            <a:xfrm>
              <a:off x="6550025" y="4159250"/>
              <a:ext cx="1184275" cy="4619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400" b="1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Value</a:t>
              </a:r>
              <a:r>
                <a:rPr lang="ru-RU" altLang="ru-RU" sz="2400" b="1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8920" grpId="0" animBg="1"/>
      <p:bldP spid="9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Обработка всех элементов (</a:t>
            </a:r>
            <a:r>
              <a:rPr lang="en-US" altLang="ru-RU" smtClean="0">
                <a:solidFill>
                  <a:srgbClr val="0000FF"/>
                </a:solidFill>
              </a:rPr>
              <a:t>map</a:t>
            </a:r>
            <a:r>
              <a:rPr lang="en-US" altLang="ru-RU" smtClean="0"/>
              <a:t>)</a:t>
            </a:r>
            <a:endParaRPr lang="ru-RU" altLang="ru-RU" smtClean="0"/>
          </a:p>
        </p:txBody>
      </p:sp>
      <p:sp>
        <p:nvSpPr>
          <p:cNvPr id="542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638BA6-A08A-41DC-8093-DF6B9EC86F8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3276600"/>
            <a:ext cx="8407400" cy="163036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ArrRandom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b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Select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 x-&gt;x*x );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39941" name="Прямоугольник 4"/>
          <p:cNvSpPr>
            <a:spLocks noChangeArrowheads="1"/>
          </p:cNvSpPr>
          <p:nvPr/>
        </p:nvSpPr>
        <p:spPr bwMode="auto">
          <a:xfrm>
            <a:off x="384175" y="4957763"/>
            <a:ext cx="6145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latin typeface="Consolas" pitchFamily="49" charset="0"/>
                <a:cs typeface="Consolas" pitchFamily="49" charset="0"/>
              </a:rPr>
              <a:t>1 7 3 4 5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latin typeface="Consolas" pitchFamily="49" charset="0"/>
                <a:cs typeface="Consolas" pitchFamily="49" charset="0"/>
              </a:rPr>
              <a:t>1 49 9 16 25</a:t>
            </a:r>
            <a:endParaRPr lang="ru-RU" altLang="ru-RU" sz="240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24000" y="1077913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54292" name="Прямоугольник 11"/>
          <p:cNvSpPr>
            <a:spLocks noChangeArrowheads="1"/>
          </p:cNvSpPr>
          <p:nvPr/>
        </p:nvSpPr>
        <p:spPr bwMode="auto">
          <a:xfrm>
            <a:off x="1108075" y="10747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</a:t>
            </a:r>
            <a:endParaRPr lang="ru-RU" altLang="ru-RU" sz="180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24000" y="2516188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08075" y="25130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b</a:t>
            </a:r>
            <a:endParaRPr lang="ru-RU" altLang="ru-RU" sz="1800"/>
          </a:p>
        </p:txBody>
      </p:sp>
      <p:grpSp>
        <p:nvGrpSpPr>
          <p:cNvPr id="2" name="Группа 30"/>
          <p:cNvGrpSpPr>
            <a:grpSpLocks/>
          </p:cNvGrpSpPr>
          <p:nvPr/>
        </p:nvGrpSpPr>
        <p:grpSpPr bwMode="auto">
          <a:xfrm>
            <a:off x="1693863" y="1550988"/>
            <a:ext cx="5765800" cy="966787"/>
            <a:chOff x="1694389" y="1335640"/>
            <a:chExt cx="5765112" cy="96577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694389" y="1579858"/>
              <a:ext cx="865084" cy="461477"/>
            </a:xfrm>
            <a:prstGeom prst="rect">
              <a:avLst/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f(x)</a:t>
              </a: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919793" y="1579858"/>
              <a:ext cx="863497" cy="461477"/>
            </a:xfrm>
            <a:prstGeom prst="rect">
              <a:avLst/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f(x)</a:t>
              </a: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145197" y="1579858"/>
              <a:ext cx="863497" cy="461477"/>
            </a:xfrm>
            <a:prstGeom prst="rect">
              <a:avLst/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f(x)</a:t>
              </a:r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370600" y="1579858"/>
              <a:ext cx="863497" cy="461477"/>
            </a:xfrm>
            <a:prstGeom prst="rect">
              <a:avLst/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f(x)</a:t>
              </a:r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594416" y="1579858"/>
              <a:ext cx="865085" cy="461477"/>
            </a:xfrm>
            <a:prstGeom prst="rect">
              <a:avLst/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latin typeface="Consolas" pitchFamily="49" charset="0"/>
                  <a:cs typeface="Consolas" pitchFamily="49" charset="0"/>
                </a:rPr>
                <a:t>f(x)</a:t>
              </a:r>
              <a:endParaRPr lang="ru-RU" dirty="0"/>
            </a:p>
          </p:txBody>
        </p:sp>
        <p:sp>
          <p:nvSpPr>
            <p:cNvPr id="21" name="Стрелка вниз 20"/>
            <p:cNvSpPr/>
            <p:nvPr/>
          </p:nvSpPr>
          <p:spPr bwMode="auto">
            <a:xfrm>
              <a:off x="2045184" y="1335640"/>
              <a:ext cx="153970" cy="24580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2" name="Стрелка вниз 21"/>
            <p:cNvSpPr/>
            <p:nvPr/>
          </p:nvSpPr>
          <p:spPr bwMode="auto">
            <a:xfrm>
              <a:off x="3256303" y="1335640"/>
              <a:ext cx="153969" cy="24580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3" name="Стрелка вниз 22"/>
            <p:cNvSpPr/>
            <p:nvPr/>
          </p:nvSpPr>
          <p:spPr bwMode="auto">
            <a:xfrm>
              <a:off x="4510278" y="1335640"/>
              <a:ext cx="153969" cy="24580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4" name="Стрелка вниз 23"/>
            <p:cNvSpPr/>
            <p:nvPr/>
          </p:nvSpPr>
          <p:spPr bwMode="auto">
            <a:xfrm>
              <a:off x="5732507" y="1335640"/>
              <a:ext cx="153969" cy="24580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5" name="Стрелка вниз 24"/>
            <p:cNvSpPr/>
            <p:nvPr/>
          </p:nvSpPr>
          <p:spPr bwMode="auto">
            <a:xfrm>
              <a:off x="6956323" y="1335640"/>
              <a:ext cx="153970" cy="24580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6" name="Стрелка вниз 25"/>
            <p:cNvSpPr/>
            <p:nvPr/>
          </p:nvSpPr>
          <p:spPr bwMode="auto">
            <a:xfrm>
              <a:off x="2045184" y="2055608"/>
              <a:ext cx="153970" cy="24580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7" name="Стрелка вниз 26"/>
            <p:cNvSpPr/>
            <p:nvPr/>
          </p:nvSpPr>
          <p:spPr bwMode="auto">
            <a:xfrm>
              <a:off x="3256303" y="2055608"/>
              <a:ext cx="153969" cy="24580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8" name="Стрелка вниз 27"/>
            <p:cNvSpPr/>
            <p:nvPr/>
          </p:nvSpPr>
          <p:spPr bwMode="auto">
            <a:xfrm>
              <a:off x="4510278" y="2055608"/>
              <a:ext cx="153969" cy="24580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29" name="Стрелка вниз 28"/>
            <p:cNvSpPr/>
            <p:nvPr/>
          </p:nvSpPr>
          <p:spPr bwMode="auto">
            <a:xfrm>
              <a:off x="5732507" y="2055608"/>
              <a:ext cx="153969" cy="24580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30" name="Стрелка вниз 29"/>
            <p:cNvSpPr/>
            <p:nvPr/>
          </p:nvSpPr>
          <p:spPr bwMode="auto">
            <a:xfrm>
              <a:off x="6956323" y="2055608"/>
              <a:ext cx="153970" cy="24580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3486150" y="4002088"/>
            <a:ext cx="1270000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x-&gt;x*x</a:t>
            </a:r>
            <a:endParaRPr lang="ru-RU" altLang="ru-RU" sz="1800"/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860925" y="4589463"/>
            <a:ext cx="1704975" cy="752475"/>
          </a:xfrm>
          <a:prstGeom prst="wedgeRoundRectCallout">
            <a:avLst>
              <a:gd name="adj1" fmla="val -84565"/>
              <a:gd name="adj2" fmla="val -72957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лямбда-функция</a:t>
            </a:r>
          </a:p>
        </p:txBody>
      </p:sp>
      <p:sp>
        <p:nvSpPr>
          <p:cNvPr id="33" name="Скругленная прямоугольная выноска 32"/>
          <p:cNvSpPr/>
          <p:nvPr/>
        </p:nvSpPr>
        <p:spPr bwMode="auto">
          <a:xfrm>
            <a:off x="5200650" y="3192463"/>
            <a:ext cx="2066925" cy="1082675"/>
          </a:xfrm>
          <a:prstGeom prst="wedgeRoundRectCallout">
            <a:avLst>
              <a:gd name="adj1" fmla="val -77109"/>
              <a:gd name="adj2" fmla="val 3048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правило обработки элемента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9941" grpId="0"/>
      <p:bldP spid="15" grpId="0"/>
      <p:bldP spid="32" grpId="0" animBg="1"/>
      <p:bldP spid="6" grpId="0" animBg="1"/>
      <p:bldP spid="3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Обработка всех элементов (</a:t>
            </a:r>
            <a:r>
              <a:rPr lang="en-US" altLang="ru-RU" smtClean="0">
                <a:solidFill>
                  <a:srgbClr val="0000FF"/>
                </a:solidFill>
              </a:rPr>
              <a:t>map</a:t>
            </a:r>
            <a:r>
              <a:rPr lang="en-US" altLang="ru-RU" smtClean="0"/>
              <a:t>)</a:t>
            </a:r>
            <a:endParaRPr lang="ru-RU" altLang="ru-RU" smtClean="0"/>
          </a:p>
        </p:txBody>
      </p:sp>
      <p:sp>
        <p:nvSpPr>
          <p:cNvPr id="5529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E32703-08DB-4BAD-BD6E-9BD2EA60411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ru-RU" altLang="ru-RU" sz="1400"/>
          </a:p>
        </p:txBody>
      </p:sp>
      <p:sp>
        <p:nvSpPr>
          <p:cNvPr id="7" name="Прямоугольник 6"/>
          <p:cNvSpPr/>
          <p:nvPr/>
        </p:nvSpPr>
        <p:spPr>
          <a:xfrm>
            <a:off x="398463" y="793750"/>
            <a:ext cx="8367712" cy="49688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357188" indent="-357188" eaLnBrk="1" hangingPunct="1">
              <a:lnSpc>
                <a:spcPct val="114000"/>
              </a:lnSpc>
              <a:defRPr/>
            </a:pPr>
            <a:r>
              <a:rPr lang="ru-RU" sz="2400" b="1" i="1" dirty="0">
                <a:latin typeface="+mn-lt"/>
                <a:cs typeface="Consolas" pitchFamily="49" charset="0"/>
              </a:rPr>
              <a:t>Задача</a:t>
            </a:r>
            <a:r>
              <a:rPr lang="ru-RU" sz="2400" b="1" dirty="0">
                <a:latin typeface="+mn-lt"/>
                <a:cs typeface="Consolas" pitchFamily="49" charset="0"/>
              </a:rPr>
              <a:t>. Построить таблицу значений функции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+mn-lt"/>
                <a:cs typeface="Consolas" pitchFamily="49" charset="0"/>
              </a:rPr>
              <a:t> </a:t>
            </a:r>
            <a:r>
              <a:rPr lang="ru-RU" sz="2400" b="1" dirty="0">
                <a:latin typeface="+mn-lt"/>
                <a:cs typeface="Consolas" pitchFamily="49" charset="0"/>
              </a:rPr>
              <a:t>в диапазоне </a:t>
            </a:r>
            <a:r>
              <a:rPr lang="en-US" sz="2400" b="1" dirty="0">
                <a:latin typeface="+mn-lt"/>
                <a:cs typeface="Consolas" pitchFamily="49" charset="0"/>
              </a:rPr>
              <a:t>[1;2] </a:t>
            </a:r>
            <a:r>
              <a:rPr lang="ru-RU" sz="2400" b="1" dirty="0">
                <a:latin typeface="+mn-lt"/>
                <a:cs typeface="Consolas" pitchFamily="49" charset="0"/>
              </a:rPr>
              <a:t>с шагом 0,1.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9250" y="1757363"/>
            <a:ext cx="8407400" cy="129222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1.0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2.0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Select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x-&gt;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Rec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x,x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*x)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NewLine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39945" name="Прямоугольник 8"/>
          <p:cNvSpPr>
            <a:spLocks noChangeArrowheads="1"/>
          </p:cNvSpPr>
          <p:nvPr/>
        </p:nvSpPr>
        <p:spPr bwMode="auto">
          <a:xfrm>
            <a:off x="2174875" y="2128838"/>
            <a:ext cx="2397125" cy="460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x-&gt;</a:t>
            </a:r>
            <a:r>
              <a:rPr lang="en-US" altLang="ru-RU" sz="2400" b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Rec</a:t>
            </a: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(x,x*x)</a:t>
            </a: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ru-RU" altLang="ru-RU" sz="1800"/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5546725" y="1776413"/>
            <a:ext cx="2066925" cy="1084262"/>
          </a:xfrm>
          <a:prstGeom prst="wedgeRoundRectCallout">
            <a:avLst>
              <a:gd name="adj1" fmla="val -99469"/>
              <a:gd name="adj2" fmla="val 2272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запись с двумя элементами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54025" y="3086100"/>
            <a:ext cx="5181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(1,1)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(1.1,1.21)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(1.2,1.44)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(1.3,1.69)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(1.4,1.96)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(1.5,2.25)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...</a:t>
            </a:r>
            <a:endParaRPr lang="ru-RU" altLang="ru-RU" sz="180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39945" grpId="0" animBg="1"/>
      <p:bldP spid="10" grpId="0" animBg="1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Отбор элементов</a:t>
            </a:r>
            <a:r>
              <a:rPr lang="en-US" altLang="ru-RU" smtClean="0"/>
              <a:t> </a:t>
            </a:r>
            <a:r>
              <a:rPr lang="ru-RU" altLang="ru-RU" smtClean="0"/>
              <a:t>по условию (</a:t>
            </a:r>
            <a:r>
              <a:rPr lang="en-US" altLang="ru-RU" smtClean="0">
                <a:solidFill>
                  <a:srgbClr val="0000FF"/>
                </a:solidFill>
              </a:rPr>
              <a:t>filter</a:t>
            </a:r>
            <a:r>
              <a:rPr lang="ru-RU" altLang="ru-RU" smtClean="0"/>
              <a:t>)</a:t>
            </a:r>
          </a:p>
        </p:txBody>
      </p:sp>
      <p:sp>
        <p:nvSpPr>
          <p:cNvPr id="563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D0561F-F1B3-460E-9E6E-8CF19C4990A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1373188"/>
            <a:ext cx="8407400" cy="160972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ArrRandom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b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x -&gt; x mod 2 = 0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965" name="Прямоугольник 4"/>
          <p:cNvSpPr>
            <a:spLocks noChangeArrowheads="1"/>
          </p:cNvSpPr>
          <p:nvPr/>
        </p:nvSpPr>
        <p:spPr bwMode="auto">
          <a:xfrm>
            <a:off x="3368675" y="2111375"/>
            <a:ext cx="2913063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x -&gt; x mod 2 = 0</a:t>
            </a:r>
            <a:r>
              <a:rPr lang="ru-RU" altLang="ru-RU" sz="24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ru-RU" altLang="ru-RU" sz="1800"/>
          </a:p>
        </p:txBody>
      </p:sp>
      <p:sp>
        <p:nvSpPr>
          <p:cNvPr id="40966" name="Прямоугольник 5"/>
          <p:cNvSpPr>
            <a:spLocks noChangeArrowheads="1"/>
          </p:cNvSpPr>
          <p:nvPr/>
        </p:nvSpPr>
        <p:spPr bwMode="auto">
          <a:xfrm>
            <a:off x="384175" y="3054350"/>
            <a:ext cx="61452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47 91 59 44 56 15 2 64 4 4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latin typeface="Consolas" pitchFamily="49" charset="0"/>
                <a:cs typeface="Consolas" pitchFamily="49" charset="0"/>
              </a:rPr>
              <a:t>44 56 2 64 4 4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5614988" y="2795588"/>
            <a:ext cx="2316162" cy="1758950"/>
          </a:xfrm>
          <a:prstGeom prst="wedgeRoundRectCallout">
            <a:avLst>
              <a:gd name="adj1" fmla="val -70402"/>
              <a:gd name="adj2" fmla="val -66177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выбраны элементы, для которых эта функция вернёт </a:t>
            </a:r>
            <a:r>
              <a:rPr lang="en-US" sz="2400" dirty="0">
                <a:solidFill>
                  <a:srgbClr val="0000FF"/>
                </a:solidFill>
                <a:latin typeface="+mn-lt"/>
                <a:cs typeface="Consolas" pitchFamily="49" charset="0"/>
              </a:rPr>
              <a:t>True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8463" y="793750"/>
            <a:ext cx="8367712" cy="49688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357188" indent="-357188" eaLnBrk="1" hangingPunct="1">
              <a:lnSpc>
                <a:spcPct val="114000"/>
              </a:lnSpc>
              <a:defRPr/>
            </a:pPr>
            <a:r>
              <a:rPr lang="ru-RU" sz="2400" b="1" i="1" dirty="0">
                <a:latin typeface="+mn-lt"/>
                <a:cs typeface="Consolas" pitchFamily="49" charset="0"/>
              </a:rPr>
              <a:t>Задача</a:t>
            </a:r>
            <a:r>
              <a:rPr lang="ru-RU" sz="2400" b="1" dirty="0">
                <a:latin typeface="+mn-lt"/>
                <a:cs typeface="Consolas" pitchFamily="49" charset="0"/>
              </a:rPr>
              <a:t>. Отобрать все чётные числа из массива.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6816725" y="1314450"/>
            <a:ext cx="1704975" cy="754063"/>
          </a:xfrm>
          <a:prstGeom prst="wedgeRoundRectCallout">
            <a:avLst>
              <a:gd name="adj1" fmla="val -89556"/>
              <a:gd name="adj2" fmla="val 6259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лямбда-функция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0965" grpId="0" animBg="1"/>
      <p:bldP spid="40966" grpId="0"/>
      <p:bldP spid="7" grpId="0" animBg="1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Отбор элементов по условию</a:t>
            </a:r>
          </a:p>
        </p:txBody>
      </p:sp>
      <p:sp>
        <p:nvSpPr>
          <p:cNvPr id="5734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07C8D1-F043-4408-AE40-B9C4B0B0CB0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ru-RU" altLang="ru-RU" sz="1400"/>
          </a:p>
        </p:txBody>
      </p:sp>
      <p:sp>
        <p:nvSpPr>
          <p:cNvPr id="5" name="Прямоугольник 4"/>
          <p:cNvSpPr/>
          <p:nvPr/>
        </p:nvSpPr>
        <p:spPr>
          <a:xfrm>
            <a:off x="349250" y="1292225"/>
            <a:ext cx="8407400" cy="311150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IsPrime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): </a:t>
            </a:r>
            <a:r>
              <a:rPr lang="en-US" sz="24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 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 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Result :=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Round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(x))) 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All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x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&lt;&gt;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end; 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 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IsPrime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 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end.</a:t>
            </a:r>
          </a:p>
        </p:txBody>
      </p:sp>
      <p:sp>
        <p:nvSpPr>
          <p:cNvPr id="57349" name="Прямоугольник 5"/>
          <p:cNvSpPr>
            <a:spLocks noChangeArrowheads="1"/>
          </p:cNvSpPr>
          <p:nvPr/>
        </p:nvSpPr>
        <p:spPr bwMode="auto">
          <a:xfrm>
            <a:off x="384175" y="4513263"/>
            <a:ext cx="8372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/>
              <a:t>2 3 5 7 11 13 17 19 23 29 31 37 41 43 47 53 59 61 67 71 73 79 83 89 97 101 103 107 109 113 127 131 137 139 149 151 157 163 167 173 179 181 191 193 197 199 211 223 227 …</a:t>
            </a:r>
            <a:endParaRPr lang="ru-RU" altLang="ru-RU" sz="24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6678613" y="1808163"/>
            <a:ext cx="2017712" cy="1760537"/>
          </a:xfrm>
          <a:prstGeom prst="wedgeRoundRectCallout">
            <a:avLst>
              <a:gd name="adj1" fmla="val -92582"/>
              <a:gd name="adj2" fmla="val 229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0000FF"/>
                </a:solidFill>
                <a:cs typeface="Consolas" pitchFamily="49" charset="0"/>
              </a:rPr>
              <a:t>True</a:t>
            </a:r>
            <a:r>
              <a:rPr lang="ru-RU" sz="2400" dirty="0">
                <a:latin typeface="+mn-lt"/>
                <a:cs typeface="Consolas" pitchFamily="49" charset="0"/>
              </a:rPr>
              <a:t>, если для всех элементов выполнено условие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8463" y="795338"/>
            <a:ext cx="8367712" cy="49688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marL="357188" indent="-357188" eaLnBrk="1" hangingPunct="1">
              <a:lnSpc>
                <a:spcPct val="114000"/>
              </a:lnSpc>
              <a:defRPr/>
            </a:pPr>
            <a:r>
              <a:rPr lang="ru-RU" sz="2400" b="1" i="1" dirty="0">
                <a:latin typeface="+mn-lt"/>
                <a:cs typeface="Consolas" pitchFamily="49" charset="0"/>
              </a:rPr>
              <a:t>Задача</a:t>
            </a:r>
            <a:r>
              <a:rPr lang="ru-RU" sz="2400" b="1" dirty="0">
                <a:latin typeface="+mn-lt"/>
                <a:cs typeface="Consolas" pitchFamily="49" charset="0"/>
              </a:rPr>
              <a:t>. Найти все простые числа от 2 до 1000.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Вычисление числа </a:t>
            </a:r>
            <a:r>
              <a:rPr lang="en-US" altLang="ru-RU" smtClean="0">
                <a:sym typeface="Symbol" pitchFamily="18" charset="2"/>
              </a:rPr>
              <a:t> (</a:t>
            </a:r>
            <a:r>
              <a:rPr lang="ru-RU" altLang="ru-RU" smtClean="0">
                <a:sym typeface="Symbol" pitchFamily="18" charset="2"/>
              </a:rPr>
              <a:t>метод Монте-Карло)</a:t>
            </a:r>
            <a:endParaRPr lang="ru-RU" altLang="ru-RU" smtClean="0"/>
          </a:p>
        </p:txBody>
      </p:sp>
      <p:sp>
        <p:nvSpPr>
          <p:cNvPr id="583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8BADF4-DB03-484A-B426-42DFD3F3286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2813050"/>
            <a:ext cx="8407400" cy="333851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N :=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10000000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pp :=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Range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,N)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600"/>
              </a:spcBef>
              <a:defRPr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Select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(x-&gt;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Rec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Random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(),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Random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()))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(p-&gt;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sqr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(p.Item1)+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sqr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(p.Item2)&lt;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Count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/N*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(pp);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4283075" y="2792413"/>
            <a:ext cx="2395538" cy="447675"/>
          </a:xfrm>
          <a:prstGeom prst="wedgeRoundRectCallout">
            <a:avLst>
              <a:gd name="adj1" fmla="val -77326"/>
              <a:gd name="adj2" fmla="val 6599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диапазон </a:t>
            </a:r>
            <a:r>
              <a:rPr lang="en-US" sz="2400" dirty="0">
                <a:latin typeface="+mn-lt"/>
                <a:cs typeface="Consolas" pitchFamily="49" charset="0"/>
              </a:rPr>
              <a:t>[1;N]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373563" y="3300413"/>
            <a:ext cx="3487737" cy="725487"/>
          </a:xfrm>
          <a:prstGeom prst="wedgeRoundRectCallout">
            <a:avLst>
              <a:gd name="adj1" fmla="val -78466"/>
              <a:gd name="adj2" fmla="val 7283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dirty="0">
                <a:latin typeface="+mn-lt"/>
                <a:cs typeface="Consolas" pitchFamily="49" charset="0"/>
              </a:rPr>
              <a:t>N </a:t>
            </a:r>
            <a:r>
              <a:rPr lang="ru-RU" sz="2400" dirty="0">
                <a:latin typeface="+mn-lt"/>
                <a:cs typeface="Consolas" pitchFamily="49" charset="0"/>
              </a:rPr>
              <a:t>случайных точек в квадрате 1</a:t>
            </a:r>
            <a:r>
              <a:rPr lang="ru-RU" sz="2400" dirty="0">
                <a:latin typeface="+mn-lt"/>
                <a:cs typeface="Consolas" pitchFamily="49" charset="0"/>
                <a:sym typeface="Symbol"/>
              </a:rPr>
              <a:t>1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4730750" y="5307013"/>
            <a:ext cx="2724150" cy="725487"/>
          </a:xfrm>
          <a:prstGeom prst="wedgeRoundRectCallout">
            <a:avLst>
              <a:gd name="adj1" fmla="val -52255"/>
              <a:gd name="adj2" fmla="val -9565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выбрать те, то попали в круг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2206625" y="5665788"/>
            <a:ext cx="1887538" cy="466725"/>
          </a:xfrm>
          <a:prstGeom prst="wedgeRoundRectCallout">
            <a:avLst>
              <a:gd name="adj1" fmla="val -61202"/>
              <a:gd name="adj2" fmla="val -11480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подсчитать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  <p:grpSp>
        <p:nvGrpSpPr>
          <p:cNvPr id="58377" name="Группа 63"/>
          <p:cNvGrpSpPr>
            <a:grpSpLocks/>
          </p:cNvGrpSpPr>
          <p:nvPr/>
        </p:nvGrpSpPr>
        <p:grpSpPr bwMode="auto">
          <a:xfrm>
            <a:off x="546100" y="814388"/>
            <a:ext cx="1789113" cy="1879600"/>
            <a:chOff x="546100" y="814388"/>
            <a:chExt cx="1789113" cy="1879600"/>
          </a:xfrm>
        </p:grpSpPr>
        <p:sp>
          <p:nvSpPr>
            <p:cNvPr id="13" name="Овал 12"/>
            <p:cNvSpPr/>
            <p:nvPr/>
          </p:nvSpPr>
          <p:spPr bwMode="auto">
            <a:xfrm>
              <a:off x="817563" y="1177925"/>
              <a:ext cx="1223962" cy="12239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cxnSp>
          <p:nvCxnSpPr>
            <p:cNvPr id="58431" name="Прямая со стрелкой 9"/>
            <p:cNvCxnSpPr>
              <a:cxnSpLocks noChangeShapeType="1"/>
            </p:cNvCxnSpPr>
            <p:nvPr/>
          </p:nvCxnSpPr>
          <p:spPr bwMode="auto">
            <a:xfrm>
              <a:off x="546100" y="1801813"/>
              <a:ext cx="1789113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432" name="Прямая со стрелкой 11"/>
            <p:cNvCxnSpPr>
              <a:cxnSpLocks noChangeShapeType="1"/>
            </p:cNvCxnSpPr>
            <p:nvPr/>
          </p:nvCxnSpPr>
          <p:spPr bwMode="auto">
            <a:xfrm rot="-5400000">
              <a:off x="484188" y="1757363"/>
              <a:ext cx="187325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433" name="Прямоугольник 13"/>
            <p:cNvSpPr>
              <a:spLocks noChangeArrowheads="1"/>
            </p:cNvSpPr>
            <p:nvPr/>
          </p:nvSpPr>
          <p:spPr bwMode="auto">
            <a:xfrm>
              <a:off x="1970088" y="1774825"/>
              <a:ext cx="3571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solidFill>
                    <a:srgbClr val="000000"/>
                  </a:solidFill>
                  <a:cs typeface="Consolas" pitchFamily="49" charset="0"/>
                </a:rPr>
                <a:t>1</a:t>
              </a:r>
              <a:endParaRPr lang="ru-RU" altLang="ru-RU" sz="1800"/>
            </a:p>
          </p:txBody>
        </p:sp>
        <p:sp>
          <p:nvSpPr>
            <p:cNvPr id="58434" name="Прямоугольник 14"/>
            <p:cNvSpPr>
              <a:spLocks noChangeArrowheads="1"/>
            </p:cNvSpPr>
            <p:nvPr/>
          </p:nvSpPr>
          <p:spPr bwMode="auto">
            <a:xfrm>
              <a:off x="1063625" y="814388"/>
              <a:ext cx="3571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solidFill>
                    <a:srgbClr val="000000"/>
                  </a:solidFill>
                  <a:cs typeface="Consolas" pitchFamily="49" charset="0"/>
                </a:rPr>
                <a:t>1</a:t>
              </a:r>
              <a:endParaRPr lang="ru-RU" altLang="ru-RU" sz="1800"/>
            </a:p>
          </p:txBody>
        </p:sp>
      </p:grpSp>
      <p:sp>
        <p:nvSpPr>
          <p:cNvPr id="1039" name="Прямоугольник 15"/>
          <p:cNvSpPr>
            <a:spLocks noChangeArrowheads="1"/>
          </p:cNvSpPr>
          <p:nvPr/>
        </p:nvSpPr>
        <p:spPr bwMode="auto">
          <a:xfrm>
            <a:off x="1423988" y="1179513"/>
            <a:ext cx="622300" cy="620712"/>
          </a:xfrm>
          <a:prstGeom prst="rect">
            <a:avLst/>
          </a:prstGeom>
          <a:solidFill>
            <a:srgbClr val="FF0000">
              <a:alpha val="18039"/>
            </a:srgbClr>
          </a:solidFill>
          <a:ln w="31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3" name="Группа 63"/>
          <p:cNvGrpSpPr>
            <a:grpSpLocks/>
          </p:cNvGrpSpPr>
          <p:nvPr/>
        </p:nvGrpSpPr>
        <p:grpSpPr bwMode="auto">
          <a:xfrm>
            <a:off x="1441450" y="1196975"/>
            <a:ext cx="600075" cy="588963"/>
            <a:chOff x="1440657" y="1197768"/>
            <a:chExt cx="600355" cy="588452"/>
          </a:xfrm>
        </p:grpSpPr>
        <p:sp>
          <p:nvSpPr>
            <p:cNvPr id="58385" name="Овал 16"/>
            <p:cNvSpPr>
              <a:spLocks noChangeArrowheads="1"/>
            </p:cNvSpPr>
            <p:nvPr/>
          </p:nvSpPr>
          <p:spPr bwMode="auto">
            <a:xfrm>
              <a:off x="1814513" y="12215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86" name="Овал 17"/>
            <p:cNvSpPr>
              <a:spLocks noChangeArrowheads="1"/>
            </p:cNvSpPr>
            <p:nvPr/>
          </p:nvSpPr>
          <p:spPr bwMode="auto">
            <a:xfrm>
              <a:off x="1943101" y="1212056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87" name="Овал 18"/>
            <p:cNvSpPr>
              <a:spLocks noChangeArrowheads="1"/>
            </p:cNvSpPr>
            <p:nvPr/>
          </p:nvSpPr>
          <p:spPr bwMode="auto">
            <a:xfrm>
              <a:off x="1895476" y="128349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88" name="Овал 19"/>
            <p:cNvSpPr>
              <a:spLocks noChangeArrowheads="1"/>
            </p:cNvSpPr>
            <p:nvPr/>
          </p:nvSpPr>
          <p:spPr bwMode="auto">
            <a:xfrm>
              <a:off x="1988345" y="133111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89" name="Овал 20"/>
            <p:cNvSpPr>
              <a:spLocks noChangeArrowheads="1"/>
            </p:cNvSpPr>
            <p:nvPr/>
          </p:nvSpPr>
          <p:spPr bwMode="auto">
            <a:xfrm>
              <a:off x="1928814" y="13620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90" name="Овал 22"/>
            <p:cNvSpPr>
              <a:spLocks noChangeArrowheads="1"/>
            </p:cNvSpPr>
            <p:nvPr/>
          </p:nvSpPr>
          <p:spPr bwMode="auto">
            <a:xfrm>
              <a:off x="1985964" y="144541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91" name="Овал 23"/>
            <p:cNvSpPr>
              <a:spLocks noChangeArrowheads="1"/>
            </p:cNvSpPr>
            <p:nvPr/>
          </p:nvSpPr>
          <p:spPr bwMode="auto">
            <a:xfrm>
              <a:off x="1581152" y="1231105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92" name="Овал 24"/>
            <p:cNvSpPr>
              <a:spLocks noChangeArrowheads="1"/>
            </p:cNvSpPr>
            <p:nvPr/>
          </p:nvSpPr>
          <p:spPr bwMode="auto">
            <a:xfrm>
              <a:off x="1638302" y="1314449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93" name="Овал 25"/>
            <p:cNvSpPr>
              <a:spLocks noChangeArrowheads="1"/>
            </p:cNvSpPr>
            <p:nvPr/>
          </p:nvSpPr>
          <p:spPr bwMode="auto">
            <a:xfrm>
              <a:off x="1462089" y="1219199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94" name="Овал 26"/>
            <p:cNvSpPr>
              <a:spLocks noChangeArrowheads="1"/>
            </p:cNvSpPr>
            <p:nvPr/>
          </p:nvSpPr>
          <p:spPr bwMode="auto">
            <a:xfrm>
              <a:off x="1516858" y="1297781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95" name="Овал 27"/>
            <p:cNvSpPr>
              <a:spLocks noChangeArrowheads="1"/>
            </p:cNvSpPr>
            <p:nvPr/>
          </p:nvSpPr>
          <p:spPr bwMode="auto">
            <a:xfrm>
              <a:off x="1473995" y="1369219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96" name="Овал 28"/>
            <p:cNvSpPr>
              <a:spLocks noChangeArrowheads="1"/>
            </p:cNvSpPr>
            <p:nvPr/>
          </p:nvSpPr>
          <p:spPr bwMode="auto">
            <a:xfrm>
              <a:off x="1588295" y="1388269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97" name="Овал 29"/>
            <p:cNvSpPr>
              <a:spLocks noChangeArrowheads="1"/>
            </p:cNvSpPr>
            <p:nvPr/>
          </p:nvSpPr>
          <p:spPr bwMode="auto">
            <a:xfrm>
              <a:off x="1669258" y="1250157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98" name="Овал 30"/>
            <p:cNvSpPr>
              <a:spLocks noChangeArrowheads="1"/>
            </p:cNvSpPr>
            <p:nvPr/>
          </p:nvSpPr>
          <p:spPr bwMode="auto">
            <a:xfrm>
              <a:off x="1747839" y="1316832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399" name="Овал 31"/>
            <p:cNvSpPr>
              <a:spLocks noChangeArrowheads="1"/>
            </p:cNvSpPr>
            <p:nvPr/>
          </p:nvSpPr>
          <p:spPr bwMode="auto">
            <a:xfrm>
              <a:off x="1695452" y="1388269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00" name="Овал 32"/>
            <p:cNvSpPr>
              <a:spLocks noChangeArrowheads="1"/>
            </p:cNvSpPr>
            <p:nvPr/>
          </p:nvSpPr>
          <p:spPr bwMode="auto">
            <a:xfrm>
              <a:off x="1824039" y="1383507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01" name="Овал 33"/>
            <p:cNvSpPr>
              <a:spLocks noChangeArrowheads="1"/>
            </p:cNvSpPr>
            <p:nvPr/>
          </p:nvSpPr>
          <p:spPr bwMode="auto">
            <a:xfrm>
              <a:off x="1907383" y="1476375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02" name="Овал 34"/>
            <p:cNvSpPr>
              <a:spLocks noChangeArrowheads="1"/>
            </p:cNvSpPr>
            <p:nvPr/>
          </p:nvSpPr>
          <p:spPr bwMode="auto">
            <a:xfrm>
              <a:off x="1776413" y="1478757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03" name="Овал 35"/>
            <p:cNvSpPr>
              <a:spLocks noChangeArrowheads="1"/>
            </p:cNvSpPr>
            <p:nvPr/>
          </p:nvSpPr>
          <p:spPr bwMode="auto">
            <a:xfrm>
              <a:off x="1905000" y="1554957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04" name="Овал 36"/>
            <p:cNvSpPr>
              <a:spLocks noChangeArrowheads="1"/>
            </p:cNvSpPr>
            <p:nvPr/>
          </p:nvSpPr>
          <p:spPr bwMode="auto">
            <a:xfrm>
              <a:off x="2005012" y="153352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05" name="Овал 37"/>
            <p:cNvSpPr>
              <a:spLocks noChangeArrowheads="1"/>
            </p:cNvSpPr>
            <p:nvPr/>
          </p:nvSpPr>
          <p:spPr bwMode="auto">
            <a:xfrm>
              <a:off x="1964531" y="1616869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06" name="Овал 39"/>
            <p:cNvSpPr>
              <a:spLocks noChangeArrowheads="1"/>
            </p:cNvSpPr>
            <p:nvPr/>
          </p:nvSpPr>
          <p:spPr bwMode="auto">
            <a:xfrm>
              <a:off x="1974056" y="1695450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07" name="Овал 40"/>
            <p:cNvSpPr>
              <a:spLocks noChangeArrowheads="1"/>
            </p:cNvSpPr>
            <p:nvPr/>
          </p:nvSpPr>
          <p:spPr bwMode="auto">
            <a:xfrm>
              <a:off x="1904999" y="1662112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08" name="Овал 41"/>
            <p:cNvSpPr>
              <a:spLocks noChangeArrowheads="1"/>
            </p:cNvSpPr>
            <p:nvPr/>
          </p:nvSpPr>
          <p:spPr bwMode="auto">
            <a:xfrm>
              <a:off x="1835943" y="1583531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09" name="Овал 42"/>
            <p:cNvSpPr>
              <a:spLocks noChangeArrowheads="1"/>
            </p:cNvSpPr>
            <p:nvPr/>
          </p:nvSpPr>
          <p:spPr bwMode="auto">
            <a:xfrm>
              <a:off x="1595436" y="1459706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10" name="Овал 43"/>
            <p:cNvSpPr>
              <a:spLocks noChangeArrowheads="1"/>
            </p:cNvSpPr>
            <p:nvPr/>
          </p:nvSpPr>
          <p:spPr bwMode="auto">
            <a:xfrm>
              <a:off x="1764505" y="1562100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11" name="Овал 44"/>
            <p:cNvSpPr>
              <a:spLocks noChangeArrowheads="1"/>
            </p:cNvSpPr>
            <p:nvPr/>
          </p:nvSpPr>
          <p:spPr bwMode="auto">
            <a:xfrm>
              <a:off x="1778792" y="1652588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12" name="Овал 45"/>
            <p:cNvSpPr>
              <a:spLocks noChangeArrowheads="1"/>
            </p:cNvSpPr>
            <p:nvPr/>
          </p:nvSpPr>
          <p:spPr bwMode="auto">
            <a:xfrm>
              <a:off x="1847848" y="1704976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13" name="Овал 46"/>
            <p:cNvSpPr>
              <a:spLocks noChangeArrowheads="1"/>
            </p:cNvSpPr>
            <p:nvPr/>
          </p:nvSpPr>
          <p:spPr bwMode="auto">
            <a:xfrm>
              <a:off x="1919286" y="1750220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14" name="Овал 47"/>
            <p:cNvSpPr>
              <a:spLocks noChangeArrowheads="1"/>
            </p:cNvSpPr>
            <p:nvPr/>
          </p:nvSpPr>
          <p:spPr bwMode="auto">
            <a:xfrm>
              <a:off x="1700210" y="1704976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15" name="Овал 48"/>
            <p:cNvSpPr>
              <a:spLocks noChangeArrowheads="1"/>
            </p:cNvSpPr>
            <p:nvPr/>
          </p:nvSpPr>
          <p:spPr bwMode="auto">
            <a:xfrm>
              <a:off x="1771648" y="1750220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16" name="Овал 49"/>
            <p:cNvSpPr>
              <a:spLocks noChangeArrowheads="1"/>
            </p:cNvSpPr>
            <p:nvPr/>
          </p:nvSpPr>
          <p:spPr bwMode="auto">
            <a:xfrm>
              <a:off x="1600199" y="1550193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17" name="Овал 50"/>
            <p:cNvSpPr>
              <a:spLocks noChangeArrowheads="1"/>
            </p:cNvSpPr>
            <p:nvPr/>
          </p:nvSpPr>
          <p:spPr bwMode="auto">
            <a:xfrm>
              <a:off x="1685924" y="1509712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18" name="Овал 51"/>
            <p:cNvSpPr>
              <a:spLocks noChangeArrowheads="1"/>
            </p:cNvSpPr>
            <p:nvPr/>
          </p:nvSpPr>
          <p:spPr bwMode="auto">
            <a:xfrm>
              <a:off x="1690687" y="1600199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19" name="Овал 52"/>
            <p:cNvSpPr>
              <a:spLocks noChangeArrowheads="1"/>
            </p:cNvSpPr>
            <p:nvPr/>
          </p:nvSpPr>
          <p:spPr bwMode="auto">
            <a:xfrm>
              <a:off x="1445417" y="1476375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20" name="Овал 53"/>
            <p:cNvSpPr>
              <a:spLocks noChangeArrowheads="1"/>
            </p:cNvSpPr>
            <p:nvPr/>
          </p:nvSpPr>
          <p:spPr bwMode="auto">
            <a:xfrm>
              <a:off x="1588293" y="1664493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21" name="Овал 54"/>
            <p:cNvSpPr>
              <a:spLocks noChangeArrowheads="1"/>
            </p:cNvSpPr>
            <p:nvPr/>
          </p:nvSpPr>
          <p:spPr bwMode="auto">
            <a:xfrm>
              <a:off x="1473992" y="1583531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22" name="Овал 55"/>
            <p:cNvSpPr>
              <a:spLocks noChangeArrowheads="1"/>
            </p:cNvSpPr>
            <p:nvPr/>
          </p:nvSpPr>
          <p:spPr bwMode="auto">
            <a:xfrm>
              <a:off x="1471612" y="1669255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23" name="Овал 56"/>
            <p:cNvSpPr>
              <a:spLocks noChangeArrowheads="1"/>
            </p:cNvSpPr>
            <p:nvPr/>
          </p:nvSpPr>
          <p:spPr bwMode="auto">
            <a:xfrm>
              <a:off x="1524000" y="1731168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24" name="Овал 57"/>
            <p:cNvSpPr>
              <a:spLocks noChangeArrowheads="1"/>
            </p:cNvSpPr>
            <p:nvPr/>
          </p:nvSpPr>
          <p:spPr bwMode="auto">
            <a:xfrm>
              <a:off x="1659731" y="1674018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25" name="Овал 58"/>
            <p:cNvSpPr>
              <a:spLocks noChangeArrowheads="1"/>
            </p:cNvSpPr>
            <p:nvPr/>
          </p:nvSpPr>
          <p:spPr bwMode="auto">
            <a:xfrm>
              <a:off x="1595438" y="1740693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26" name="Овал 59"/>
            <p:cNvSpPr>
              <a:spLocks noChangeArrowheads="1"/>
            </p:cNvSpPr>
            <p:nvPr/>
          </p:nvSpPr>
          <p:spPr bwMode="auto">
            <a:xfrm>
              <a:off x="1526381" y="1569243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27" name="Овал 60"/>
            <p:cNvSpPr>
              <a:spLocks noChangeArrowheads="1"/>
            </p:cNvSpPr>
            <p:nvPr/>
          </p:nvSpPr>
          <p:spPr bwMode="auto">
            <a:xfrm>
              <a:off x="1523998" y="1428750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28" name="Овал 61"/>
            <p:cNvSpPr>
              <a:spLocks noChangeArrowheads="1"/>
            </p:cNvSpPr>
            <p:nvPr/>
          </p:nvSpPr>
          <p:spPr bwMode="auto">
            <a:xfrm>
              <a:off x="1440657" y="1733550"/>
              <a:ext cx="36000" cy="36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8429" name="Овал 62"/>
            <p:cNvSpPr>
              <a:spLocks noChangeArrowheads="1"/>
            </p:cNvSpPr>
            <p:nvPr/>
          </p:nvSpPr>
          <p:spPr bwMode="auto">
            <a:xfrm>
              <a:off x="1707357" y="119776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</p:grpSp>
      <p:graphicFrame>
        <p:nvGraphicFramePr>
          <p:cNvPr id="58380" name="Object 2"/>
          <p:cNvGraphicFramePr>
            <a:graphicFrameLocks noChangeAspect="1"/>
          </p:cNvGraphicFramePr>
          <p:nvPr/>
        </p:nvGraphicFramePr>
        <p:xfrm>
          <a:off x="2505075" y="1301750"/>
          <a:ext cx="43703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5" name="Уравнение" r:id="rId3" imgW="1765300" imgH="393700" progId="Equation.3">
                  <p:embed/>
                </p:oleObj>
              </mc:Choice>
              <mc:Fallback>
                <p:oleObj name="Уравнение" r:id="rId3" imgW="17653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1301750"/>
                        <a:ext cx="4370388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Прямоугольник 64"/>
          <p:cNvSpPr>
            <a:spLocks noChangeArrowheads="1"/>
          </p:cNvSpPr>
          <p:nvPr/>
        </p:nvSpPr>
        <p:spPr bwMode="auto">
          <a:xfrm>
            <a:off x="4335463" y="1012825"/>
            <a:ext cx="1287462" cy="159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5668963" y="1012825"/>
            <a:ext cx="1287462" cy="159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6" name="Скругленная прямоугольная выноска 65"/>
          <p:cNvSpPr/>
          <p:nvPr/>
        </p:nvSpPr>
        <p:spPr bwMode="auto">
          <a:xfrm>
            <a:off x="7045325" y="877888"/>
            <a:ext cx="1870075" cy="447675"/>
          </a:xfrm>
          <a:prstGeom prst="wedgeRoundRectCallout">
            <a:avLst>
              <a:gd name="adj1" fmla="val -69683"/>
              <a:gd name="adj2" fmla="val 6386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на фигуре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67" name="Скругленная прямоугольная выноска 66"/>
          <p:cNvSpPr/>
          <p:nvPr/>
        </p:nvSpPr>
        <p:spPr bwMode="auto">
          <a:xfrm>
            <a:off x="7045325" y="1601788"/>
            <a:ext cx="1079500" cy="447675"/>
          </a:xfrm>
          <a:prstGeom prst="wedgeRoundRectCallout">
            <a:avLst>
              <a:gd name="adj1" fmla="val -79395"/>
              <a:gd name="adj2" fmla="val 4256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всего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  <p:bldP spid="7" grpId="0" animBg="1"/>
      <p:bldP spid="8" grpId="0" animBg="1"/>
      <p:bldP spid="1039" grpId="0" animBg="1"/>
      <p:bldP spid="65" grpId="0" animBg="1"/>
      <p:bldP spid="68" grpId="0" animBg="1"/>
      <p:bldP spid="66" grpId="0" animBg="1"/>
      <p:bldP spid="6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Быстрая сортировка</a:t>
            </a:r>
          </a:p>
        </p:txBody>
      </p:sp>
      <p:sp>
        <p:nvSpPr>
          <p:cNvPr id="593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19794F-2919-4E3F-A55A-79549ABE4FC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884238"/>
            <a:ext cx="8675688" cy="446246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QuickSort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(a: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sequence of 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): 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              </a:t>
            </a:r>
          </a:p>
          <a:p>
            <a:pPr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                        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sequence of 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if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Count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then Result := a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else begin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head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First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первый элемент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tail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Skip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все, кроме первого</a:t>
            </a:r>
            <a:endParaRPr lang="en-US" sz="24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Result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QuickSort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tail.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(x-&gt;x&lt;=head)) + 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head + 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QuickSort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tail.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(x-&gt;x&gt;head));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end;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end;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84363" y="4806950"/>
            <a:ext cx="6518275" cy="1593850"/>
          </a:xfrm>
          <a:prstGeom prst="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ArrRandom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QuickSort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(a).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ЕГЭ – С4</a:t>
            </a:r>
          </a:p>
        </p:txBody>
      </p:sp>
      <p:sp>
        <p:nvSpPr>
          <p:cNvPr id="604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9CCDE6-3DCE-4D26-A81C-3E9331DD80C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ru-RU" altLang="ru-RU" sz="1400"/>
          </a:p>
        </p:txBody>
      </p:sp>
      <p:sp>
        <p:nvSpPr>
          <p:cNvPr id="5" name="Прямоугольник 4"/>
          <p:cNvSpPr/>
          <p:nvPr/>
        </p:nvSpPr>
        <p:spPr>
          <a:xfrm>
            <a:off x="366713" y="812800"/>
            <a:ext cx="8777287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Задача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. В первой строчке поступает количество пришедших sms-сообщений 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. В каждой из последующих 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строк записано название фильма: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  6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  Белое солнце пустыни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  Бриллиантовая рука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  Белое солнце пустыни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  Белое солнце пустыни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  Гараж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  Бриллиантовая рука</a:t>
            </a:r>
          </a:p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Нужно вывести список фильмов в порядке убывания количества отданных за них голосов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: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  Белое солнце пустыни 3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  Бриллиантовая рука 2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  Гараж 1</a:t>
            </a:r>
            <a:endParaRPr lang="ru-RU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Внутриблочные переменные</a:t>
            </a:r>
          </a:p>
        </p:txBody>
      </p:sp>
      <p:sp>
        <p:nvSpPr>
          <p:cNvPr id="1126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D6E76F-6821-4D90-87AD-DF02D9BEBAC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974725"/>
            <a:ext cx="8174037" cy="4084638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28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x: </a:t>
            </a:r>
            <a:r>
              <a:rPr lang="en-US" sz="28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28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28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y: </a:t>
            </a:r>
            <a:r>
              <a:rPr lang="en-US" sz="28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28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y := x +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 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ru-RU" sz="28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(y);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ru-RU" sz="28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end;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end.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98463" y="5262563"/>
            <a:ext cx="7327900" cy="663575"/>
            <a:chOff x="433" y="3902"/>
            <a:chExt cx="4616" cy="418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4322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 </a:t>
              </a:r>
              <a:r>
                <a:rPr lang="ru-RU" sz="2800" dirty="0"/>
                <a:t>Понадобилась</a:t>
              </a:r>
              <a:r>
                <a:rPr lang="en-US" sz="2800" dirty="0"/>
                <a:t> </a:t>
              </a:r>
              <a:r>
                <a:rPr lang="ru-RU" sz="2800" dirty="0"/>
                <a:t>переменная – описал!</a:t>
              </a:r>
              <a:endParaRPr lang="ru-RU" sz="2400" dirty="0"/>
            </a:p>
          </p:txBody>
        </p:sp>
        <p:sp>
          <p:nvSpPr>
            <p:cNvPr id="1127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176338" y="2435225"/>
            <a:ext cx="3643312" cy="1565275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y: </a:t>
            </a:r>
            <a:r>
              <a:rPr lang="en-US" sz="28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y := x +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 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(y);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257800" y="1889125"/>
            <a:ext cx="2468563" cy="1055688"/>
          </a:xfrm>
          <a:prstGeom prst="wedgeRoundRectCallout">
            <a:avLst>
              <a:gd name="adj1" fmla="val -68495"/>
              <a:gd name="adj2" fmla="val 56104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dirty="0">
                <a:latin typeface="+mn-lt"/>
                <a:cs typeface="Consolas" pitchFamily="49" charset="0"/>
              </a:rPr>
              <a:t>Область действия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y</a:t>
            </a:r>
            <a:endParaRPr lang="ru-RU" sz="28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ЕГЭ – С4</a:t>
            </a:r>
          </a:p>
        </p:txBody>
      </p:sp>
      <p:sp>
        <p:nvSpPr>
          <p:cNvPr id="614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1C3AEA-5B0F-4B29-8C90-D4C2ACF737F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49250" y="884238"/>
            <a:ext cx="8374063" cy="382111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N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data := </a:t>
            </a:r>
            <a:r>
              <a:rPr lang="en-US" sz="24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Dictionary&lt;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&gt;;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:=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to N do begin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 := 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ReadlnString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data[s] :=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data.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(s) +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end;</a:t>
            </a:r>
          </a:p>
          <a:p>
            <a:pPr>
              <a:defRPr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data.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OrderByDescending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(x-&gt;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x.Value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ru-RU" sz="24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       //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отсортировать</a:t>
            </a:r>
            <a:r>
              <a:rPr lang="en-US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по убыванию</a:t>
            </a:r>
            <a:endParaRPr lang="ru-RU" sz="2400" b="1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Select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(x-&gt;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x.Key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+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+</a:t>
            </a:r>
            <a:r>
              <a:rPr lang="en-US" sz="24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IntToStr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x.Value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ru-RU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NewLine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367213" y="646113"/>
            <a:ext cx="1425575" cy="447675"/>
          </a:xfrm>
          <a:prstGeom prst="wedgeRoundRectCallout">
            <a:avLst>
              <a:gd name="adj1" fmla="val 552"/>
              <a:gd name="adj2" fmla="val 11600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фильм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6205538" y="646113"/>
            <a:ext cx="2486025" cy="447675"/>
          </a:xfrm>
          <a:prstGeom prst="wedgeRoundRectCallout">
            <a:avLst>
              <a:gd name="adj1" fmla="val -34159"/>
              <a:gd name="adj2" fmla="val 11141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число голосов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260975" y="1817688"/>
            <a:ext cx="3133725" cy="447675"/>
          </a:xfrm>
          <a:prstGeom prst="wedgeRoundRectCallout">
            <a:avLst>
              <a:gd name="adj1" fmla="val -54638"/>
              <a:gd name="adj2" fmla="val 9075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увеличить счётчик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4264025" y="4673600"/>
            <a:ext cx="3133725" cy="447675"/>
          </a:xfrm>
          <a:prstGeom prst="wedgeRoundRectCallout">
            <a:avLst>
              <a:gd name="adj1" fmla="val -40867"/>
              <a:gd name="adj2" fmla="val -157102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nsolas" pitchFamily="49" charset="0"/>
              </a:rPr>
              <a:t>построить строки</a:t>
            </a:r>
            <a:endParaRPr lang="ru-RU" sz="2400" dirty="0">
              <a:solidFill>
                <a:srgbClr val="0000FF"/>
              </a:solidFill>
              <a:latin typeface="+mn-lt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animBg="1"/>
      <p:bldP spid="8" grpId="0" animBg="1"/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 сравнении с </a:t>
            </a:r>
            <a:r>
              <a:rPr lang="en-US" altLang="ru-RU" smtClean="0"/>
              <a:t>Python…</a:t>
            </a:r>
            <a:endParaRPr lang="ru-RU" altLang="ru-RU" smtClean="0"/>
          </a:p>
        </p:txBody>
      </p:sp>
      <p:sp>
        <p:nvSpPr>
          <p:cNvPr id="6246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960C97-25D9-4EC9-8184-E1011710434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ru-RU" altLang="ru-RU" sz="1400"/>
          </a:p>
        </p:txBody>
      </p:sp>
      <p:sp>
        <p:nvSpPr>
          <p:cNvPr id="23" name="Прямоугольник 22"/>
          <p:cNvSpPr/>
          <p:nvPr/>
        </p:nvSpPr>
        <p:spPr>
          <a:xfrm>
            <a:off x="6072188" y="808038"/>
            <a:ext cx="1490662" cy="554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kern="0" dirty="0">
                <a:solidFill>
                  <a:srgbClr val="0000FF"/>
                </a:solidFill>
                <a:latin typeface="Arial"/>
                <a:ea typeface="+mj-ea"/>
                <a:cs typeface="+mj-cs"/>
              </a:rPr>
              <a:t>Python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33450" y="817563"/>
            <a:ext cx="3111500" cy="554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kern="0" dirty="0">
                <a:solidFill>
                  <a:srgbClr val="0000FF"/>
                </a:solidFill>
                <a:latin typeface="Arial"/>
                <a:ea typeface="+mj-ea"/>
                <a:cs typeface="+mj-cs"/>
              </a:rPr>
              <a:t>PascalABC.NET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2470" name="Прямоугольник 24"/>
          <p:cNvSpPr>
            <a:spLocks noChangeArrowheads="1"/>
          </p:cNvSpPr>
          <p:nvPr/>
        </p:nvSpPr>
        <p:spPr bwMode="auto">
          <a:xfrm>
            <a:off x="668338" y="1365250"/>
            <a:ext cx="3717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статическая типизация</a:t>
            </a:r>
            <a:endParaRPr lang="ru-RU" altLang="ru-RU" sz="1800"/>
          </a:p>
        </p:txBody>
      </p:sp>
      <p:sp>
        <p:nvSpPr>
          <p:cNvPr id="62471" name="Прямоугольник 25"/>
          <p:cNvSpPr>
            <a:spLocks noChangeArrowheads="1"/>
          </p:cNvSpPr>
          <p:nvPr/>
        </p:nvSpPr>
        <p:spPr bwMode="auto">
          <a:xfrm>
            <a:off x="4773613" y="1365250"/>
            <a:ext cx="4043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динамическая типизация</a:t>
            </a:r>
            <a:endParaRPr lang="ru-RU" altLang="ru-RU" sz="1800"/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420688" y="2071688"/>
            <a:ext cx="414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выполнение в среде </a:t>
            </a:r>
            <a:r>
              <a:rPr lang="en-US" altLang="ru-RU" sz="2400" b="1">
                <a:solidFill>
                  <a:srgbClr val="000000"/>
                </a:solidFill>
                <a:cs typeface="Consolas" pitchFamily="49" charset="0"/>
              </a:rPr>
              <a:t>.NET</a:t>
            </a:r>
            <a:endParaRPr lang="ru-RU" altLang="ru-RU" sz="1800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4724400" y="2071688"/>
            <a:ext cx="4011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интерпретатор</a:t>
            </a:r>
            <a:endParaRPr lang="ru-RU" altLang="ru-RU" sz="1800"/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57188" y="2503488"/>
            <a:ext cx="3032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800" b="1">
                <a:latin typeface="Consolas" pitchFamily="49" charset="0"/>
                <a:cs typeface="Consolas" pitchFamily="49" charset="0"/>
              </a:rPr>
              <a:t>n := 10000; R :=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 b="1">
                <a:latin typeface="Consolas" pitchFamily="49" charset="0"/>
                <a:cs typeface="Consolas" pitchFamily="49" charset="0"/>
              </a:rPr>
              <a:t>for var i:=1 to n 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 b="1">
                <a:latin typeface="Consolas" pitchFamily="49" charset="0"/>
                <a:cs typeface="Consolas" pitchFamily="49" charset="0"/>
              </a:rPr>
              <a:t>  for var j:=1 to n 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 b="1">
                <a:latin typeface="Consolas" pitchFamily="49" charset="0"/>
                <a:cs typeface="Consolas" pitchFamily="49" charset="0"/>
              </a:rPr>
              <a:t>    R += 1/i/j;</a:t>
            </a: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3449638" y="2911475"/>
            <a:ext cx="1192212" cy="527050"/>
          </a:xfrm>
          <a:prstGeom prst="rect">
            <a:avLst/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2800" dirty="0"/>
              <a:t>1,34 c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5992813" y="2911475"/>
            <a:ext cx="1590675" cy="527050"/>
          </a:xfrm>
          <a:prstGeom prst="rect">
            <a:avLst/>
          </a:prstGeom>
          <a:solidFill>
            <a:srgbClr val="FFC5C5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800" dirty="0"/>
              <a:t>95,80</a:t>
            </a:r>
            <a:r>
              <a:rPr lang="en-US" sz="2800" dirty="0"/>
              <a:t> c</a:t>
            </a:r>
            <a:endParaRPr lang="ru-RU" sz="2800" dirty="0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420688" y="3851275"/>
            <a:ext cx="4646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удобная и компактная среда,</a:t>
            </a:r>
            <a:endParaRPr lang="en-US" altLang="ru-RU" sz="2400" b="1">
              <a:solidFill>
                <a:srgbClr val="000000"/>
              </a:solidFill>
              <a:cs typeface="Consolas" pitchFamily="49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встроенные подсказки,</a:t>
            </a:r>
            <a:b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</a:b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справка на русском языке</a:t>
            </a: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5251450" y="4025900"/>
            <a:ext cx="35702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среды</a:t>
            </a:r>
            <a:r>
              <a:rPr lang="en-US" altLang="ru-RU" sz="2400" b="1">
                <a:solidFill>
                  <a:srgbClr val="000000"/>
                </a:solidFill>
                <a:cs typeface="Consolas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на английском,</a:t>
            </a:r>
            <a:b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</a:b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тяжеловесные</a:t>
            </a:r>
            <a:endParaRPr lang="ru-RU" altLang="ru-RU" sz="1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17575" y="5203825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язык для обучения</a:t>
            </a:r>
            <a:endParaRPr lang="ru-RU" altLang="ru-RU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843463" y="5203825"/>
            <a:ext cx="4111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профессиональный язык</a:t>
            </a:r>
            <a:endParaRPr lang="ru-RU" altLang="ru-RU" sz="1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346700" y="5840413"/>
            <a:ext cx="3184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для всех платформ</a:t>
            </a:r>
            <a:endParaRPr lang="ru-RU" altLang="ru-RU" sz="180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79438" y="5672138"/>
            <a:ext cx="39179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  <a:cs typeface="Consolas" pitchFamily="49" charset="0"/>
              </a:rPr>
              <a:t>IDE</a:t>
            </a:r>
            <a:r>
              <a:rPr lang="ru-RU" altLang="ru-RU" sz="2400" b="1">
                <a:solidFill>
                  <a:srgbClr val="000000"/>
                </a:solidFill>
                <a:cs typeface="Consolas" pitchFamily="49" charset="0"/>
              </a:rPr>
              <a:t> только для </a:t>
            </a:r>
            <a:r>
              <a:rPr lang="en-US" altLang="ru-RU" sz="2400" b="1">
                <a:solidFill>
                  <a:srgbClr val="000000"/>
                </a:solidFill>
                <a:cs typeface="Consolas" pitchFamily="49" charset="0"/>
              </a:rPr>
              <a:t>Windows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000" b="1">
                <a:solidFill>
                  <a:srgbClr val="000000"/>
                </a:solidFill>
                <a:cs typeface="Consolas" pitchFamily="49" charset="0"/>
              </a:rPr>
              <a:t>(</a:t>
            </a:r>
            <a:r>
              <a:rPr lang="ru-RU" altLang="ru-RU" sz="2000" b="1">
                <a:solidFill>
                  <a:srgbClr val="000000"/>
                </a:solidFill>
                <a:cs typeface="Consolas" pitchFamily="49" charset="0"/>
              </a:rPr>
              <a:t>в</a:t>
            </a:r>
            <a:r>
              <a:rPr lang="en-US" altLang="ru-RU" sz="2000" b="1">
                <a:solidFill>
                  <a:srgbClr val="000000"/>
                </a:solidFill>
                <a:cs typeface="Consolas" pitchFamily="49" charset="0"/>
              </a:rPr>
              <a:t> Linux</a:t>
            </a:r>
            <a:r>
              <a:rPr lang="ru-RU" altLang="ru-RU" sz="2000" b="1">
                <a:solidFill>
                  <a:srgbClr val="000000"/>
                </a:solidFill>
                <a:cs typeface="Consolas" pitchFamily="49" charset="0"/>
              </a:rPr>
              <a:t> – </a:t>
            </a:r>
            <a:r>
              <a:rPr lang="en-US" altLang="ru-RU" sz="2000" b="1">
                <a:solidFill>
                  <a:srgbClr val="000000"/>
                </a:solidFill>
                <a:cs typeface="Consolas" pitchFamily="49" charset="0"/>
              </a:rPr>
              <a:t>Geany)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 animBg="1"/>
      <p:bldP spid="31" grpId="0" animBg="1"/>
      <p:bldP spid="32" grpId="0"/>
      <p:bldP spid="33" grpId="0"/>
      <p:bldP spid="17" grpId="0"/>
      <p:bldP spid="18" grpId="0"/>
      <p:bldP spid="19" grpId="0"/>
      <p:bldP spid="2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Выводы</a:t>
            </a:r>
          </a:p>
        </p:txBody>
      </p:sp>
      <p:sp>
        <p:nvSpPr>
          <p:cNvPr id="634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CE377A-20BB-47D6-AF67-894BCF706BA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ru-RU" altLang="ru-RU" sz="1400"/>
          </a:p>
        </p:txBody>
      </p:sp>
      <p:sp>
        <p:nvSpPr>
          <p:cNvPr id="5" name="Прямоугольник 4"/>
          <p:cNvSpPr/>
          <p:nvPr/>
        </p:nvSpPr>
        <p:spPr>
          <a:xfrm>
            <a:off x="366713" y="812800"/>
            <a:ext cx="8777287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«классический» Паскаль </a:t>
            </a: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устарел</a:t>
            </a:r>
          </a:p>
          <a:p>
            <a:pPr marL="179388" indent="-179388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программирование становится </a:t>
            </a: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высокоуровневым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(</a:t>
            </a:r>
            <a:r>
              <a:rPr lang="ru-RU" sz="2400" b="1" i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Ассемблер </a:t>
            </a:r>
            <a:r>
              <a:rPr lang="ru-RU" sz="2400" b="1" i="1" dirty="0">
                <a:solidFill>
                  <a:srgbClr val="000000"/>
                </a:solidFill>
                <a:latin typeface="+mn-lt"/>
                <a:cs typeface="Consolas" pitchFamily="49" charset="0"/>
                <a:sym typeface="Symbol"/>
              </a:rPr>
              <a:t></a:t>
            </a:r>
            <a:r>
              <a:rPr lang="en-US" sz="2400" b="1" i="1" dirty="0">
                <a:solidFill>
                  <a:srgbClr val="000000"/>
                </a:solidFill>
                <a:latin typeface="+mn-lt"/>
                <a:cs typeface="Consolas" pitchFamily="49" charset="0"/>
                <a:sym typeface="Symbol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latin typeface="+mn-lt"/>
                <a:cs typeface="Consolas" pitchFamily="49" charset="0"/>
                <a:sym typeface="Symbol"/>
              </a:rPr>
              <a:t>Паскаль </a:t>
            </a:r>
            <a:r>
              <a:rPr lang="ru-RU" sz="2400" b="1" i="1" dirty="0">
                <a:solidFill>
                  <a:srgbClr val="000000"/>
                </a:solidFill>
                <a:cs typeface="Consolas" pitchFamily="49" charset="0"/>
                <a:sym typeface="Symbol"/>
              </a:rPr>
              <a:t></a:t>
            </a:r>
            <a:r>
              <a:rPr lang="en-US" sz="2400" b="1" i="1" dirty="0">
                <a:solidFill>
                  <a:srgbClr val="000000"/>
                </a:solidFill>
                <a:cs typeface="Consolas" pitchFamily="49" charset="0"/>
                <a:sym typeface="Symbol"/>
              </a:rPr>
              <a:t> PascalABC.NET</a:t>
            </a:r>
            <a:r>
              <a:rPr lang="ru-RU" sz="2400" b="1" i="1" dirty="0">
                <a:solidFill>
                  <a:srgbClr val="000000"/>
                </a:solidFill>
                <a:cs typeface="Consolas" pitchFamily="49" charset="0"/>
                <a:sym typeface="Symbol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)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+mn-lt"/>
                <a:cs typeface="Consolas" pitchFamily="49" charset="0"/>
              </a:rPr>
              <a:t>современное программирование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– это </a:t>
            </a:r>
          </a:p>
          <a:p>
            <a:pPr marL="536575" indent="-179388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современные типы данных: последовательности, словари, списки, стеки, …</a:t>
            </a:r>
          </a:p>
          <a:p>
            <a:pPr marL="536575" indent="-179388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современные средства языка</a:t>
            </a:r>
          </a:p>
          <a:p>
            <a:pPr marL="536575" indent="-179388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Consolas" pitchFamily="49" charset="0"/>
              </a:rPr>
              <a:t>использование стандартных библиотек</a:t>
            </a:r>
          </a:p>
          <a:p>
            <a:pPr marL="179388" indent="-179388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ru-RU" sz="2400" b="1" dirty="0">
                <a:solidFill>
                  <a:srgbClr val="000000"/>
                </a:solidFill>
                <a:cs typeface="Consolas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cs typeface="Consolas" pitchFamily="49" charset="0"/>
              </a:rPr>
              <a:t>выигрыш</a:t>
            </a:r>
            <a:r>
              <a:rPr lang="ru-RU" sz="2400" b="1" dirty="0">
                <a:solidFill>
                  <a:srgbClr val="000000"/>
                </a:solidFill>
                <a:cs typeface="Consolas" pitchFamily="49" charset="0"/>
              </a:rPr>
              <a:t>: </a:t>
            </a:r>
            <a:endParaRPr lang="en-US" sz="2400" b="1" dirty="0">
              <a:solidFill>
                <a:srgbClr val="000000"/>
              </a:solidFill>
              <a:cs typeface="Consolas" pitchFamily="49" charset="0"/>
            </a:endParaRPr>
          </a:p>
          <a:p>
            <a:pPr marL="536575" indent="-179388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cs typeface="Consolas" pitchFamily="49" charset="0"/>
              </a:rPr>
              <a:t>можно решать более сложные задачи, не отвлекаясь на технические сложности</a:t>
            </a:r>
          </a:p>
          <a:p>
            <a:pPr marL="536575" indent="-179388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cs typeface="Consolas" pitchFamily="49" charset="0"/>
              </a:rPr>
              <a:t>применимость полученных знаний</a:t>
            </a:r>
            <a:endParaRPr lang="ru-RU" sz="2400" b="1" dirty="0">
              <a:solidFill>
                <a:srgbClr val="000000"/>
              </a:solidFill>
              <a:latin typeface="+mn-lt"/>
              <a:cs typeface="Consolas" pitchFamily="49" charset="0"/>
            </a:endParaRPr>
          </a:p>
          <a:p>
            <a:pPr marL="536575" indent="-179388">
              <a:buFont typeface="Wingdings" pitchFamily="2" charset="2"/>
              <a:buChar char="§"/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Где взять?</a:t>
            </a:r>
          </a:p>
        </p:txBody>
      </p:sp>
      <p:sp>
        <p:nvSpPr>
          <p:cNvPr id="645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1E4C3A-CD36-4DAA-8B81-5494A954FB6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76238" y="812800"/>
            <a:ext cx="3905250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kern="0" dirty="0">
                <a:solidFill>
                  <a:srgbClr val="000000"/>
                </a:solidFill>
                <a:latin typeface="Arial"/>
                <a:ea typeface="+mj-ea"/>
                <a:cs typeface="+mj-cs"/>
                <a:hlinkClick r:id="rId2"/>
              </a:rPr>
              <a:t>http://pascalabc.net</a:t>
            </a:r>
            <a:r>
              <a:rPr lang="en-US" sz="30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1100" y="1436688"/>
            <a:ext cx="6113463" cy="3535362"/>
          </a:xfrm>
          <a:prstGeom prst="rect">
            <a:avLst/>
          </a:prstGeom>
          <a:noFill/>
          <a:ln w="12700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4518" name="Прямоугольник 4"/>
          <p:cNvSpPr>
            <a:spLocks noChangeArrowheads="1"/>
          </p:cNvSpPr>
          <p:nvPr/>
        </p:nvSpPr>
        <p:spPr bwMode="auto">
          <a:xfrm>
            <a:off x="377825" y="5106988"/>
            <a:ext cx="74310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</a:rPr>
              <a:t>МИХАЛКОВИЧ Станислав Станиславович</a:t>
            </a:r>
            <a:endParaRPr lang="ru-RU" altLang="ru-RU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к.ф.-м.н., доцент кафедры алгебры и дискретной</a:t>
            </a:r>
            <a:r>
              <a:rPr lang="en-US" altLang="ru-RU" sz="1800"/>
              <a:t> </a:t>
            </a:r>
            <a:r>
              <a:rPr lang="ru-RU" altLang="ru-RU" sz="1800"/>
              <a:t>математики ЮФУ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>
                <a:hlinkClick r:id="rId4"/>
              </a:rPr>
              <a:t>miks@math.sfedu.ru</a:t>
            </a:r>
            <a:endParaRPr lang="ru-RU" altLang="ru-RU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D6E60A-056D-4B3A-BFCA-43B5CEC77CE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ru-RU" altLang="ru-RU" sz="1400"/>
          </a:p>
        </p:txBody>
      </p:sp>
      <p:sp>
        <p:nvSpPr>
          <p:cNvPr id="65539" name="Заголовок 5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Конец фильма</a:t>
            </a:r>
          </a:p>
        </p:txBody>
      </p:sp>
      <p:sp>
        <p:nvSpPr>
          <p:cNvPr id="6554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5541" name="Прямоугольник 4"/>
          <p:cNvSpPr>
            <a:spLocks noChangeArrowheads="1"/>
          </p:cNvSpPr>
          <p:nvPr/>
        </p:nvSpPr>
        <p:spPr bwMode="auto">
          <a:xfrm>
            <a:off x="161925" y="2681288"/>
            <a:ext cx="88201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ПОЛЯКОВ Константин Юрьевич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д.т.н., учитель информатики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ГБОУ СОШ № 163, г. Санкт-Петербург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hlinkClick r:id="rId3"/>
              </a:rPr>
              <a:t>kpolyakov@mail.ru</a:t>
            </a:r>
            <a:endParaRPr lang="en-US" altLang="ru-RU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Внутриблочные переменные</a:t>
            </a:r>
            <a:r>
              <a:rPr lang="en-US" altLang="ru-RU" smtClean="0"/>
              <a:t> </a:t>
            </a:r>
            <a:r>
              <a:rPr lang="ru-RU" altLang="ru-RU" smtClean="0"/>
              <a:t>в циклах</a:t>
            </a:r>
          </a:p>
        </p:txBody>
      </p:sp>
      <p:sp>
        <p:nvSpPr>
          <p:cNvPr id="122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E4D214-F752-4F44-A27E-54BC3F71809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974725"/>
            <a:ext cx="8174037" cy="2149475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i:=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to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do begin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defRPr/>
            </a:pPr>
            <a:r>
              <a:rPr lang="ru-RU" sz="28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...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end;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3750" y="1597025"/>
            <a:ext cx="3644900" cy="1074738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149850" y="1635125"/>
            <a:ext cx="2468563" cy="1055688"/>
          </a:xfrm>
          <a:prstGeom prst="wedgeRoundRectCallout">
            <a:avLst>
              <a:gd name="adj1" fmla="val -79606"/>
              <a:gd name="adj2" fmla="val -1645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dirty="0">
                <a:latin typeface="+mn-lt"/>
                <a:cs typeface="Consolas" pitchFamily="49" charset="0"/>
              </a:rPr>
              <a:t>Область действия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i</a:t>
            </a:r>
            <a:endParaRPr lang="ru-RU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295" name="Прямоугольник 11"/>
          <p:cNvSpPr>
            <a:spLocks noChangeArrowheads="1"/>
          </p:cNvSpPr>
          <p:nvPr/>
        </p:nvSpPr>
        <p:spPr bwMode="auto">
          <a:xfrm>
            <a:off x="1181100" y="1008063"/>
            <a:ext cx="776288" cy="5222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Consolas" pitchFamily="49" charset="0"/>
                <a:cs typeface="Consolas" pitchFamily="49" charset="0"/>
              </a:rPr>
              <a:t>var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Автовывод типов</a:t>
            </a:r>
          </a:p>
        </p:txBody>
      </p:sp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B52FFE-C8A9-4D39-B102-7C592679AEF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8" name="Прямоугольник 7"/>
          <p:cNvSpPr/>
          <p:nvPr/>
        </p:nvSpPr>
        <p:spPr>
          <a:xfrm>
            <a:off x="508000" y="1055688"/>
            <a:ext cx="7572375" cy="4646612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begin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p :=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          </a:t>
            </a:r>
            <a:r>
              <a:rPr lang="en-US" sz="28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integer  </a:t>
            </a:r>
            <a:endParaRPr lang="pt-BR" sz="28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ru-RU" sz="2800" b="1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t :=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1.234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      </a:t>
            </a:r>
            <a:r>
              <a:rPr lang="en-US" sz="28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real  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s :=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ru-RU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Привет!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  </a:t>
            </a:r>
            <a:r>
              <a:rPr lang="en-US" sz="28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string </a:t>
            </a:r>
            <a:endParaRPr lang="ru-RU" sz="2800" b="1" dirty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    // </a:t>
            </a:r>
            <a:r>
              <a:rPr lang="ru-RU" sz="28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чтение с клавиатуры</a:t>
            </a:r>
            <a:endParaRPr lang="pt-BR" sz="28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pt-BR" sz="2800" b="1" dirty="0">
                <a:latin typeface="Consolas" pitchFamily="49" charset="0"/>
                <a:cs typeface="Consolas" pitchFamily="49" charset="0"/>
              </a:rPr>
              <a:t>      n := </a:t>
            </a:r>
            <a:r>
              <a:rPr lang="pt-BR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ReadInteger</a:t>
            </a:r>
            <a:r>
              <a:rPr lang="pt-BR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pt-BR" sz="2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'Введите n:'</a:t>
            </a:r>
            <a:r>
              <a:rPr lang="pt-BR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x := </a:t>
            </a:r>
            <a:r>
              <a:rPr lang="en-US" sz="28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ReadReal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...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end. </a:t>
            </a:r>
            <a:endParaRPr lang="ru-RU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887413" y="1654175"/>
            <a:ext cx="776287" cy="4302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var</a:t>
            </a:r>
            <a:endParaRPr lang="ru-RU" altLang="ru-RU" sz="180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893763" y="2146300"/>
            <a:ext cx="776287" cy="4302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var</a:t>
            </a:r>
            <a:endParaRPr lang="ru-RU" altLang="ru-RU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893763" y="2624138"/>
            <a:ext cx="776287" cy="43021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var</a:t>
            </a:r>
            <a:endParaRPr lang="ru-RU" altLang="ru-RU" sz="1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893763" y="3587750"/>
            <a:ext cx="776287" cy="4302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var</a:t>
            </a:r>
            <a:endParaRPr lang="ru-RU" altLang="ru-RU" sz="180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893763" y="4084638"/>
            <a:ext cx="776287" cy="43021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var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/>
      <p:bldP spid="11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704263" cy="471488"/>
          </a:xfrm>
        </p:spPr>
        <p:txBody>
          <a:bodyPr/>
          <a:lstStyle/>
          <a:p>
            <a:r>
              <a:rPr lang="ru-RU" altLang="ru-RU" smtClean="0"/>
              <a:t>Минимальные и максимальные значения</a:t>
            </a:r>
          </a:p>
        </p:txBody>
      </p:sp>
      <p:sp>
        <p:nvSpPr>
          <p:cNvPr id="153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AF5835-EDAB-4DFC-86E5-38C1EEA17281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  <p:sp>
        <p:nvSpPr>
          <p:cNvPr id="8" name="Прямоугольник 7"/>
          <p:cNvSpPr/>
          <p:nvPr/>
        </p:nvSpPr>
        <p:spPr>
          <a:xfrm>
            <a:off x="398463" y="974725"/>
            <a:ext cx="8174037" cy="224155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.minValue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.maxValue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.minValue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writeln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.maxValue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021013" y="2678113"/>
            <a:ext cx="1808162" cy="43021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.maxValue</a:t>
            </a:r>
            <a:endParaRPr lang="ru-RU" altLang="ru-RU" sz="18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024188" y="2146300"/>
            <a:ext cx="1793875" cy="431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.minValue</a:t>
            </a:r>
            <a:endParaRPr lang="ru-RU" altLang="ru-RU" sz="2800" b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367" name="Прямоугольник 8"/>
          <p:cNvSpPr>
            <a:spLocks noChangeArrowheads="1"/>
          </p:cNvSpPr>
          <p:nvPr/>
        </p:nvSpPr>
        <p:spPr bwMode="auto">
          <a:xfrm>
            <a:off x="3606800" y="1609725"/>
            <a:ext cx="1808163" cy="4302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.maxValue</a:t>
            </a:r>
            <a:endParaRPr lang="ru-RU" altLang="ru-RU" sz="1800"/>
          </a:p>
        </p:txBody>
      </p:sp>
      <p:sp>
        <p:nvSpPr>
          <p:cNvPr id="15368" name="Прямоугольник 9"/>
          <p:cNvSpPr>
            <a:spLocks noChangeArrowheads="1"/>
          </p:cNvSpPr>
          <p:nvPr/>
        </p:nvSpPr>
        <p:spPr bwMode="auto">
          <a:xfrm>
            <a:off x="3609975" y="1077913"/>
            <a:ext cx="1793875" cy="431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.minValue</a:t>
            </a:r>
            <a:endParaRPr lang="ru-RU" altLang="ru-RU" sz="2800" b="1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47675" y="3292475"/>
            <a:ext cx="8080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latin typeface="Consolas" pitchFamily="49" charset="0"/>
                <a:cs typeface="Consolas" pitchFamily="49" charset="0"/>
              </a:rPr>
              <a:t>-2147483648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latin typeface="Consolas" pitchFamily="49" charset="0"/>
                <a:cs typeface="Consolas" pitchFamily="49" charset="0"/>
              </a:rPr>
              <a:t>2147483647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latin typeface="Consolas" pitchFamily="49" charset="0"/>
                <a:cs typeface="Consolas" pitchFamily="49" charset="0"/>
              </a:rPr>
              <a:t>-1.79769313486232E+308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latin typeface="Consolas" pitchFamily="49" charset="0"/>
                <a:cs typeface="Consolas" pitchFamily="49" charset="0"/>
              </a:rPr>
              <a:t>1.79769313486232E+308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animBg="1"/>
      <p:bldP spid="14" grpId="0" animBg="1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704263" cy="471488"/>
          </a:xfrm>
        </p:spPr>
        <p:txBody>
          <a:bodyPr/>
          <a:lstStyle/>
          <a:p>
            <a:r>
              <a:rPr lang="ru-RU" altLang="ru-RU" smtClean="0"/>
              <a:t>Сокращённые арифметические операторы</a:t>
            </a:r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4BDAC2-F264-405B-BD09-1861EF700D2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/>
          </a:p>
        </p:txBody>
      </p:sp>
      <p:sp>
        <p:nvSpPr>
          <p:cNvPr id="8" name="Прямоугольник 7"/>
          <p:cNvSpPr/>
          <p:nvPr/>
        </p:nvSpPr>
        <p:spPr>
          <a:xfrm>
            <a:off x="398463" y="974725"/>
            <a:ext cx="8174037" cy="314960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a: </a:t>
            </a:r>
            <a:r>
              <a:rPr lang="en-US" sz="28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x:=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3.62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a +=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15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8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a:= a + 15;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 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a -=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div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ru-RU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a:= a–(7+a div 3);</a:t>
            </a: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a *= </a:t>
            </a:r>
            <a:r>
              <a:rPr lang="en-US" sz="2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round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(x);</a:t>
            </a:r>
            <a:r>
              <a:rPr lang="en-US" sz="28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  // a:= a * round(x);</a:t>
            </a:r>
            <a:endParaRPr lang="ru-RU" sz="28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x /= </a:t>
            </a:r>
            <a:r>
              <a:rPr lang="en-US" sz="2800" b="1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  <a:r>
              <a:rPr lang="en-US" sz="2800" b="1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         // x:= x / 2;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84225" y="2986088"/>
            <a:ext cx="579438" cy="43021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*=</a:t>
            </a:r>
            <a:endParaRPr lang="ru-RU" altLang="ru-RU" sz="18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84225" y="3492500"/>
            <a:ext cx="579438" cy="431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ru-RU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</a:t>
            </a:r>
            <a:endParaRPr lang="ru-RU" altLang="ru-RU" sz="180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84225" y="2519363"/>
            <a:ext cx="579438" cy="43021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-=</a:t>
            </a:r>
            <a:endParaRPr lang="ru-RU" altLang="ru-RU" sz="1800"/>
          </a:p>
        </p:txBody>
      </p:sp>
      <p:sp>
        <p:nvSpPr>
          <p:cNvPr id="17416" name="Прямоугольник 16"/>
          <p:cNvSpPr>
            <a:spLocks noChangeArrowheads="1"/>
          </p:cNvSpPr>
          <p:nvPr/>
        </p:nvSpPr>
        <p:spPr bwMode="auto">
          <a:xfrm>
            <a:off x="784225" y="2041525"/>
            <a:ext cx="579438" cy="4302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ru-RU" altLang="ru-RU" sz="28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allAtOnce"/>
      <p:bldP spid="12" grpId="0" animBg="1"/>
      <p:bldP spid="14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f878b5a268d46bcf5f0f45653391de511acb21d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75002</TotalTime>
  <Words>3165</Words>
  <Application>Microsoft Office PowerPoint</Application>
  <PresentationFormat>Экран (4:3)</PresentationFormat>
  <Paragraphs>713</Paragraphs>
  <Slides>54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62" baseType="lpstr">
      <vt:lpstr>Arial</vt:lpstr>
      <vt:lpstr>Symbol</vt:lpstr>
      <vt:lpstr>Consolas</vt:lpstr>
      <vt:lpstr>Wingdings</vt:lpstr>
      <vt:lpstr>Arial Black</vt:lpstr>
      <vt:lpstr>Times New Roman</vt:lpstr>
      <vt:lpstr>Оформление по умолчанию</vt:lpstr>
      <vt:lpstr>Microsoft Equation 3.0</vt:lpstr>
      <vt:lpstr>Новые возможности PascalABC.NET (версия 3.0)</vt:lpstr>
      <vt:lpstr>«Стандартный» Паскаль сегодня</vt:lpstr>
      <vt:lpstr>Паскаль сегодня: среды</vt:lpstr>
      <vt:lpstr>Новые возможности PascalABC.NET (версия 3.0)</vt:lpstr>
      <vt:lpstr>Внутриблочные переменные</vt:lpstr>
      <vt:lpstr>Внутриблочные переменные в циклах</vt:lpstr>
      <vt:lpstr>Автовывод типов</vt:lpstr>
      <vt:lpstr>Минимальные и максимальные значения</vt:lpstr>
      <vt:lpstr>Сокращённые арифметические операторы</vt:lpstr>
      <vt:lpstr>Отладочная печать</vt:lpstr>
      <vt:lpstr>Result в функции</vt:lpstr>
      <vt:lpstr>Ввод динамических массивов</vt:lpstr>
      <vt:lpstr>Новые подпрограммы</vt:lpstr>
      <vt:lpstr>Write (writeln) выводит всё!</vt:lpstr>
      <vt:lpstr>Длинные числа</vt:lpstr>
      <vt:lpstr>Короткие определения функций</vt:lpstr>
      <vt:lpstr>Динамические массивы</vt:lpstr>
      <vt:lpstr>Динамические массивы</vt:lpstr>
      <vt:lpstr>Динамические массивы в подпрограммах</vt:lpstr>
      <vt:lpstr>Динамические массивы: процедуры</vt:lpstr>
      <vt:lpstr>Символьные строки</vt:lpstr>
      <vt:lpstr>Символьные строки</vt:lpstr>
      <vt:lpstr>Case по строкам</vt:lpstr>
      <vt:lpstr>Поддержка UNICODE</vt:lpstr>
      <vt:lpstr>Множества</vt:lpstr>
      <vt:lpstr>Множества: операции +, *, -</vt:lpstr>
      <vt:lpstr>Цикл foreach</vt:lpstr>
      <vt:lpstr>Новые возможности PascalABC.NET (версия 3.0)</vt:lpstr>
      <vt:lpstr>Динамические массивы: методы</vt:lpstr>
      <vt:lpstr>Символьные строки</vt:lpstr>
      <vt:lpstr>Файлы</vt:lpstr>
      <vt:lpstr>Файлы</vt:lpstr>
      <vt:lpstr>Списки</vt:lpstr>
      <vt:lpstr>Стеки</vt:lpstr>
      <vt:lpstr>Словари</vt:lpstr>
      <vt:lpstr>Частотный словарь</vt:lpstr>
      <vt:lpstr>Диапазоны</vt:lpstr>
      <vt:lpstr>Процедурные переменные</vt:lpstr>
      <vt:lpstr>Функция возвращает функцию</vt:lpstr>
      <vt:lpstr>Лямбда-функции</vt:lpstr>
      <vt:lpstr>Генерация последовательностей</vt:lpstr>
      <vt:lpstr>Частотный словарь (сортировка)</vt:lpstr>
      <vt:lpstr>Обработка всех элементов (map)</vt:lpstr>
      <vt:lpstr>Обработка всех элементов (map)</vt:lpstr>
      <vt:lpstr>Отбор элементов по условию (filter)</vt:lpstr>
      <vt:lpstr>Отбор элементов по условию</vt:lpstr>
      <vt:lpstr>Вычисление числа  (метод Монте-Карло)</vt:lpstr>
      <vt:lpstr>Быстрая сортировка</vt:lpstr>
      <vt:lpstr>ЕГЭ – С4</vt:lpstr>
      <vt:lpstr>ЕГЭ – С4</vt:lpstr>
      <vt:lpstr>В сравнении с Python…</vt:lpstr>
      <vt:lpstr>Выводы</vt:lpstr>
      <vt:lpstr>Где взять?</vt:lpstr>
      <vt:lpstr>Конец фильма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Зося А. Ковалева</cp:lastModifiedBy>
  <cp:revision>2574</cp:revision>
  <dcterms:created xsi:type="dcterms:W3CDTF">2007-01-31T19:13:48Z</dcterms:created>
  <dcterms:modified xsi:type="dcterms:W3CDTF">2016-09-23T08:16:32Z</dcterms:modified>
</cp:coreProperties>
</file>