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</p:sldMasterIdLst>
  <p:notesMasterIdLst>
    <p:notesMasterId r:id="rId22"/>
  </p:notesMasterIdLst>
  <p:handoutMasterIdLst>
    <p:handoutMasterId r:id="rId23"/>
  </p:handoutMasterIdLst>
  <p:sldIdLst>
    <p:sldId id="594" r:id="rId2"/>
    <p:sldId id="659" r:id="rId3"/>
    <p:sldId id="669" r:id="rId4"/>
    <p:sldId id="670" r:id="rId5"/>
    <p:sldId id="668" r:id="rId6"/>
    <p:sldId id="681" r:id="rId7"/>
    <p:sldId id="680" r:id="rId8"/>
    <p:sldId id="672" r:id="rId9"/>
    <p:sldId id="645" r:id="rId10"/>
    <p:sldId id="655" r:id="rId11"/>
    <p:sldId id="647" r:id="rId12"/>
    <p:sldId id="660" r:id="rId13"/>
    <p:sldId id="679" r:id="rId14"/>
    <p:sldId id="644" r:id="rId15"/>
    <p:sldId id="642" r:id="rId16"/>
    <p:sldId id="643" r:id="rId17"/>
    <p:sldId id="638" r:id="rId18"/>
    <p:sldId id="683" r:id="rId19"/>
    <p:sldId id="675" r:id="rId20"/>
    <p:sldId id="677" r:id="rId21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b="1"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CC"/>
    <a:srgbClr val="E3FFFF"/>
    <a:srgbClr val="EFFBFD"/>
    <a:srgbClr val="CCECFF"/>
    <a:srgbClr val="CC9900"/>
    <a:srgbClr val="CC66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4" autoAdjust="0"/>
    <p:restoredTop sz="94660"/>
  </p:normalViewPr>
  <p:slideViewPr>
    <p:cSldViewPr>
      <p:cViewPr>
        <p:scale>
          <a:sx n="70" d="100"/>
          <a:sy n="70" d="100"/>
        </p:scale>
        <p:origin x="-2718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E7248D-66EA-465B-9AA4-87462DF852E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385421-10ED-41A6-9B9B-3504DF60A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8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9C8B2C-4102-4A27-B730-D41F10E9D91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D25014-A307-4057-89E8-35267E4820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8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D25014-A307-4057-89E8-35267E48203C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152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F42E2B-F2BF-4B23-95C9-66615C449A81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D9F6A4-4496-44AD-AC1D-B20619E97223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0FF31E-3674-4C2E-B6C3-CE489A4399C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597CD6-0C95-473B-B59E-EDCE826EBC9B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i="0">
                <a:solidFill>
                  <a:prstClr val="black"/>
                </a:solidFill>
                <a:latin typeface="Lucida Sans Unicode"/>
                <a:cs typeface="+mn-cs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i="0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76FF826-A832-4EE7-8CC7-B841631FD936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5127F2E-F5AA-4711-B3E2-EC0008D700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62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46C4792-2E40-4F83-878C-73D12E3C9EAA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9D85226-4861-4CED-8867-030DDD99C4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551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4384D75C-6CE7-4DEA-9217-E5F1D6AD87CC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0723B6A-896E-4A07-95C5-5B7C6347F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4899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88EC80B-1B16-4B4B-AA4D-9B7BD391DD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8435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E24BC231-CED4-4219-AABA-4633AFA6234D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47E3A1C-C17E-4E3A-A783-BB4CA5BE05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852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fld id="{3EDE9448-42EC-446F-BF5C-E6889EED5C8B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A4B412B-ED2C-494C-9066-BD309DAC18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28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F1E174E9-FBD7-44BB-8DF7-7F15B26D3099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40CFA91-6250-421E-A493-5EAA7D9C3B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01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fld id="{BF95F61A-76AA-48CA-BCE6-4A1CC0CA654E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65F04CD-D757-434F-AF37-C22ED8593F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77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28BC9DCE-EACB-4569-AEA9-197D5C792CCE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BBBCE37-3BB5-492D-AA03-C41F17E54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10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fld id="{A1EDA4B0-D48D-4B1B-9C52-A9DDD239699E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C7E9127-F9E7-4634-A09B-7882B4933D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985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fld id="{ABF9C53A-082C-4B55-9596-090B28E6BC1F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2073FAA-C828-466E-B55B-F198E7283F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789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1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518E4E2F-EA0E-44D1-94DF-8EEE26022304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A6324EA-2AF3-4CD2-BD7A-E01367E4F1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070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  <a:latin typeface="Lucida Sans Unicode"/>
              <a:cs typeface="+mn-cs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i="0">
                <a:solidFill>
                  <a:prstClr val="black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7DA16B7-2EB6-4858-8F65-4C9EADCCEBB2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i="0">
                <a:solidFill>
                  <a:prstClr val="black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solidFill>
                  <a:srgbClr val="000000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ABB8C883-68F1-4487-92E6-6CE19F89E4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3" r:id="rId1"/>
    <p:sldLayoutId id="2147486794" r:id="rId2"/>
    <p:sldLayoutId id="2147486795" r:id="rId3"/>
    <p:sldLayoutId id="2147486796" r:id="rId4"/>
    <p:sldLayoutId id="2147486797" r:id="rId5"/>
    <p:sldLayoutId id="2147486798" r:id="rId6"/>
    <p:sldLayoutId id="2147486799" r:id="rId7"/>
    <p:sldLayoutId id="2147486800" r:id="rId8"/>
    <p:sldLayoutId id="2147486801" r:id="rId9"/>
    <p:sldLayoutId id="2147486802" r:id="rId10"/>
    <p:sldLayoutId id="2147486803" r:id="rId11"/>
    <p:sldLayoutId id="21474868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school1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mailto:school1@kalin.kubannet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002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0648"/>
            <a:ext cx="3552393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857625" y="404813"/>
            <a:ext cx="5072063" cy="2519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Муниципальное автономное общеобразовательное учреждение – средняя общеобразовательная школа №1 имени  В.И. Фадеева </a:t>
            </a:r>
            <a:b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ст. Калининской</a:t>
            </a: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-4163" y="3573016"/>
            <a:ext cx="91440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i="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Годовой отчёт КИП за 2016 год по теме:</a:t>
            </a:r>
            <a:endParaRPr lang="ru-RU" altLang="ru-RU" sz="2600" i="0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000" i="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«</a:t>
            </a:r>
            <a:r>
              <a:rPr lang="ru-RU" altLang="ru-RU" sz="3000" i="0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Организация сетевого взаимодействия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000" i="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всех </a:t>
            </a:r>
            <a:r>
              <a:rPr lang="ru-RU" altLang="ru-RU" sz="3000" i="0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участников образовательного процесса</a:t>
            </a:r>
            <a:r>
              <a:rPr lang="ru-RU" altLang="ru-RU" sz="3000" i="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»</a:t>
            </a:r>
            <a:endParaRPr lang="ru-RU" altLang="ru-RU" sz="3200" dirty="0">
              <a:latin typeface="Arial" charset="0"/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5076825" y="5688013"/>
            <a:ext cx="3743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0" dirty="0" smtClean="0">
                <a:solidFill>
                  <a:srgbClr val="002060"/>
                </a:solidFill>
                <a:latin typeface="Cambria" pitchFamily="18" charset="0"/>
              </a:rPr>
              <a:t>Директор МАОУ-СОШ №1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i="0" dirty="0" smtClean="0">
                <a:solidFill>
                  <a:srgbClr val="002060"/>
                </a:solidFill>
                <a:latin typeface="Cambria" pitchFamily="18" charset="0"/>
              </a:rPr>
              <a:t>Шаплинкина </a:t>
            </a:r>
            <a:r>
              <a:rPr lang="ru-RU" altLang="ru-RU" sz="2400" i="0" dirty="0">
                <a:solidFill>
                  <a:srgbClr val="002060"/>
                </a:solidFill>
                <a:latin typeface="Cambria" pitchFamily="18" charset="0"/>
              </a:rPr>
              <a:t>Т</a:t>
            </a:r>
            <a:r>
              <a:rPr lang="ru-RU" altLang="ru-RU" sz="2400" i="0" dirty="0" smtClean="0">
                <a:solidFill>
                  <a:srgbClr val="002060"/>
                </a:solidFill>
                <a:latin typeface="Cambria" pitchFamily="18" charset="0"/>
              </a:rPr>
              <a:t>. Х.</a:t>
            </a:r>
            <a:endParaRPr lang="ru-RU" altLang="ru-RU" sz="2400" i="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773238"/>
            <a:ext cx="8428037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8595" b="10080"/>
          <a:stretch>
            <a:fillRect/>
          </a:stretch>
        </p:blipFill>
        <p:spPr bwMode="auto">
          <a:xfrm>
            <a:off x="434975" y="1527175"/>
            <a:ext cx="837247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11369" r="6749" b="8112"/>
          <a:stretch>
            <a:fillRect/>
          </a:stretch>
        </p:blipFill>
        <p:spPr bwMode="auto">
          <a:xfrm>
            <a:off x="1323975" y="2128838"/>
            <a:ext cx="748347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Персональные сайты учителей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2484438" y="188913"/>
            <a:ext cx="36655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i="0">
                <a:solidFill>
                  <a:srgbClr val="002060"/>
                </a:solidFill>
                <a:latin typeface="Cambria" pitchFamily="18" charset="0"/>
              </a:rPr>
              <a:t>Сайт библиотеки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250825" y="1096963"/>
            <a:ext cx="8642350" cy="5291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44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Cambria" pitchFamily="18" charset="0"/>
              </a:rPr>
              <a:t>Медиатека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Cambria" pitchFamily="18" charset="0"/>
              </a:rPr>
              <a:t>Электронно-образовательные ресурсы </a:t>
            </a:r>
            <a:br>
              <a:rPr lang="ru-RU" sz="31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Cambria" pitchFamily="18" charset="0"/>
              </a:rPr>
              <a:t>по предметам, УМК</a:t>
            </a:r>
            <a:endParaRPr lang="ru-RU" sz="3100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6627" name="Рисунок 3" descr="IMG_0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3543300" cy="45354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Рисунок 5" descr="IMG_05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84388"/>
            <a:ext cx="3579812" cy="4584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Виртуальная библиотека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27651" name="Рисунок 2" descr="Online-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219700"/>
            <a:ext cx="21605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58888" y="1397000"/>
          <a:ext cx="6624638" cy="358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19"/>
                <a:gridCol w="3312319"/>
              </a:tblGrid>
              <a:tr h="46090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Для</a:t>
                      </a:r>
                      <a:r>
                        <a:rPr lang="ru-RU" sz="1800" baseline="0" dirty="0" smtClean="0">
                          <a:latin typeface="Cambria" pitchFamily="18" charset="0"/>
                        </a:rPr>
                        <a:t> педагогов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 Для учащихся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</a:tr>
              <a:tr h="6400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Банк</a:t>
                      </a:r>
                      <a:r>
                        <a:rPr lang="ru-RU" sz="1800" baseline="0" dirty="0" smtClean="0">
                          <a:latin typeface="Cambria" pitchFamily="18" charset="0"/>
                        </a:rPr>
                        <a:t> данных рабочих программ и КТП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ambria" pitchFamily="18" charset="0"/>
                        </a:rPr>
                        <a:t>Художественная литература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</a:tr>
              <a:tr h="46090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Обобщение опыта 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Все обо всех (биографии)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</a:tr>
              <a:tr h="640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ambria" pitchFamily="18" charset="0"/>
                        </a:rPr>
                        <a:t>Статьи, публикации</a:t>
                      </a: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Тесты</a:t>
                      </a:r>
                      <a:r>
                        <a:rPr lang="ru-RU" sz="1800" baseline="0" dirty="0" smtClean="0">
                          <a:latin typeface="Cambria" pitchFamily="18" charset="0"/>
                        </a:rPr>
                        <a:t> для подготовки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Cambria" pitchFamily="18" charset="0"/>
                        </a:rPr>
                        <a:t>к ЕГЭ и ОГЭ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</a:tr>
              <a:tr h="460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ambria" pitchFamily="18" charset="0"/>
                        </a:rPr>
                        <a:t>Разработки уроков</a:t>
                      </a: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Калининская – Родина моя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</a:tr>
              <a:tr h="460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ambria" pitchFamily="18" charset="0"/>
                        </a:rPr>
                        <a:t>Презентации к</a:t>
                      </a:r>
                      <a:r>
                        <a:rPr lang="ru-RU" sz="1800" baseline="0" dirty="0" smtClean="0">
                          <a:latin typeface="Cambria" pitchFamily="18" charset="0"/>
                        </a:rPr>
                        <a:t> урокам</a:t>
                      </a:r>
                      <a:endParaRPr lang="ru-RU" sz="1800" dirty="0" smtClean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ambria" pitchFamily="18" charset="0"/>
                        </a:rPr>
                        <a:t>Удивительное рядом</a:t>
                      </a:r>
                    </a:p>
                  </a:txBody>
                  <a:tcPr marL="91439" marR="91439" marT="45708" marB="45708"/>
                </a:tc>
              </a:tr>
              <a:tr h="46090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Аудио</a:t>
                      </a:r>
                      <a:r>
                        <a:rPr lang="en-US" sz="1800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Cambria" pitchFamily="18" charset="0"/>
                        </a:rPr>
                        <a:t>и </a:t>
                      </a:r>
                      <a:r>
                        <a:rPr lang="ru-RU" sz="1800" baseline="0" dirty="0" err="1" smtClean="0">
                          <a:latin typeface="Cambria" pitchFamily="18" charset="0"/>
                        </a:rPr>
                        <a:t>видео</a:t>
                      </a:r>
                      <a:r>
                        <a:rPr lang="ru-RU" sz="1800" dirty="0" err="1" smtClean="0">
                          <a:latin typeface="Cambria" pitchFamily="18" charset="0"/>
                        </a:rPr>
                        <a:t>файлы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marL="91439" marR="91439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Cambria" pitchFamily="18" charset="0"/>
                        </a:rPr>
                        <a:t>Школьная газета</a:t>
                      </a:r>
                    </a:p>
                  </a:txBody>
                  <a:tcPr marL="91439" marR="91439" marT="45708" marB="4570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107950" y="260350"/>
            <a:ext cx="89281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i="0">
                <a:solidFill>
                  <a:srgbClr val="002060"/>
                </a:solidFill>
                <a:latin typeface="Cambria" pitchFamily="18" charset="0"/>
              </a:rPr>
              <a:t>Работа с одарёнными учащимися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i="0">
                <a:solidFill>
                  <a:srgbClr val="002060"/>
                </a:solidFill>
                <a:latin typeface="Cambria" pitchFamily="18" charset="0"/>
              </a:rPr>
              <a:t>с использованием дистанционных образовательных технологий</a:t>
            </a: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250825" y="5229225"/>
            <a:ext cx="8642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i="0">
                <a:latin typeface="Cambria" pitchFamily="18" charset="0"/>
              </a:rPr>
              <a:t>В 2016-2017 учебном году с использованием ДОТ  обучаются 50 одаренных уч-ся, с ними работают 14 педагогов. </a:t>
            </a:r>
          </a:p>
        </p:txBody>
      </p:sp>
      <p:pic>
        <p:nvPicPr>
          <p:cNvPr id="28676" name="Рисунок 4" descr="DSC01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1700213"/>
            <a:ext cx="4548187" cy="34115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72819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900" dirty="0" smtClean="0">
                <a:solidFill>
                  <a:srgbClr val="002060"/>
                </a:solidFill>
                <a:latin typeface="Cambria" pitchFamily="18" charset="0"/>
              </a:rPr>
              <a:t>Обучение детей-инвалидов </a:t>
            </a:r>
            <a: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mbria" pitchFamily="18" charset="0"/>
              </a:rPr>
              <a:t>В 2016-2017 уч. году обучается 10 детей: </a:t>
            </a:r>
            <a:br>
              <a:rPr lang="ru-RU" sz="22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mbria" pitchFamily="18" charset="0"/>
              </a:rPr>
              <a:t>4 - учащиеся базовой школы,  6 - учащиеся СОШ №2, 4, 13, 14.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699" name="Содержимое 3" descr="DSC010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97050"/>
            <a:ext cx="4498975" cy="3373438"/>
          </a:xfrm>
          <a:ln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70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t="15636" r="16188" b="15462"/>
          <a:stretch>
            <a:fillRect/>
          </a:stretch>
        </p:blipFill>
        <p:spPr bwMode="auto">
          <a:xfrm>
            <a:off x="3851275" y="3560763"/>
            <a:ext cx="4767263" cy="28082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3103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900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29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2900" dirty="0" smtClean="0">
                <a:solidFill>
                  <a:srgbClr val="002060"/>
                </a:solidFill>
                <a:latin typeface="Cambria" pitchFamily="18" charset="0"/>
              </a:rPr>
              <a:t>С сентября 2013 г. системно проводятся консультации по подготовке к ЕГЭ и ГИА-9 по математике для учащихся СОШ №8 и 14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4067944" y="6037142"/>
            <a:ext cx="5076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0" dirty="0" smtClean="0">
                <a:latin typeface="Cambria" pitchFamily="18" charset="0"/>
              </a:rPr>
              <a:t>Фрагмент консультации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0" dirty="0" smtClean="0">
                <a:latin typeface="Cambria" pitchFamily="18" charset="0"/>
              </a:rPr>
              <a:t>по подготовке к ЕГЭ по математике </a:t>
            </a:r>
            <a:endParaRPr lang="ru-RU" altLang="ru-RU" sz="1800" i="0" dirty="0"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4064" r="28283" b="24646"/>
          <a:stretch/>
        </p:blipFill>
        <p:spPr bwMode="auto">
          <a:xfrm>
            <a:off x="315865" y="1717537"/>
            <a:ext cx="4776333" cy="3554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991" y="2852936"/>
            <a:ext cx="4380607" cy="3085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Измерение и оценка </a:t>
            </a: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качества инновации</a:t>
            </a:r>
            <a:endParaRPr lang="ru-RU" sz="32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1" y="836712"/>
            <a:ext cx="8712969" cy="5170388"/>
          </a:xfrm>
        </p:spPr>
        <p:txBody>
          <a:bodyPr/>
          <a:lstStyle/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Процент участия педагогов в инновационной деятельности – 68%.</a:t>
            </a: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Победа в региональном этапе конкурса инновационных площадок «Путь к успеху» в 2015-16 годах .</a:t>
            </a:r>
            <a:endParaRPr lang="ru-RU" sz="1900" dirty="0" smtClean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Повышение качества знаний учащихся в сравнении с прошлым годом      на 0,5 %.</a:t>
            </a: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Повышение </a:t>
            </a:r>
            <a:r>
              <a:rPr lang="ru-RU" sz="1900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доступности и качества образования за счёт использования сетевого взаимодействия всех участников образовательного процесса</a:t>
            </a: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Повышение </a:t>
            </a:r>
            <a:r>
              <a:rPr lang="ru-RU" sz="1900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общего уровня грамотности учеников в области современных методов работы с информацией</a:t>
            </a: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Повышение </a:t>
            </a:r>
            <a:r>
              <a:rPr lang="ru-RU" sz="1900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информационной открытости школы, эффективности взаимодействия с органами управления, учениками, родителями, другими сообществами путём организации электронного документооборота</a:t>
            </a: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just">
              <a:spcBef>
                <a:spcPts val="1200"/>
              </a:spcBef>
              <a:defRPr/>
            </a:pPr>
            <a:r>
              <a:rPr lang="ru-RU" sz="190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Повышение </a:t>
            </a:r>
            <a:r>
              <a:rPr lang="ru-RU" sz="1900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рейтинга школы и конкурентоспособности ее выпускников.</a:t>
            </a:r>
          </a:p>
          <a:p>
            <a:pPr algn="just">
              <a:spcBef>
                <a:spcPts val="1200"/>
              </a:spcBef>
              <a:defRPr/>
            </a:pPr>
            <a:endParaRPr lang="ru-RU" altLang="ru-RU" sz="24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marL="342900" indent="-3429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endParaRPr lang="ru-RU" sz="2200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897081"/>
            <a:ext cx="3876138" cy="555973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932758" cy="55813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Тиражирование </a:t>
            </a:r>
            <a:r>
              <a:rPr lang="ru-RU" sz="3200" dirty="0">
                <a:solidFill>
                  <a:srgbClr val="002060"/>
                </a:solidFill>
                <a:latin typeface="Cambria" pitchFamily="18" charset="0"/>
              </a:rPr>
              <a:t>и </a:t>
            </a: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диссеминация </a:t>
            </a:r>
            <a:b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результатов </a:t>
            </a:r>
            <a:r>
              <a:rPr lang="ru-RU" sz="3200" dirty="0">
                <a:solidFill>
                  <a:srgbClr val="002060"/>
                </a:solidFill>
                <a:latin typeface="Cambria" pitchFamily="18" charset="0"/>
              </a:rPr>
              <a:t>деятельности КИП</a:t>
            </a: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450308"/>
          </a:xfrm>
        </p:spPr>
        <p:txBody>
          <a:bodyPr/>
          <a:lstStyle/>
          <a:p>
            <a:pPr algn="just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2000" dirty="0" smtClean="0">
                <a:latin typeface="Cambria" pitchFamily="18" charset="0"/>
              </a:rPr>
              <a:t>Проведение мастер-классов по организации обучения с использованием дистанционных технологий детей-инвалидов и одаренных обучающихся в рамках Дня открытых дверей МЦДО (25.03.2016г.). </a:t>
            </a:r>
            <a:endParaRPr lang="ru-RU" altLang="ru-RU" sz="2000" dirty="0" smtClean="0">
              <a:latin typeface="Cambria" pitchFamily="18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2000" dirty="0" smtClean="0">
                <a:latin typeface="Cambria" pitchFamily="18" charset="0"/>
              </a:rPr>
              <a:t>Проведение круглого стола </a:t>
            </a:r>
            <a:r>
              <a:rPr lang="ru-RU" altLang="ru-RU" sz="2000" dirty="0" smtClean="0">
                <a:latin typeface="Cambria" pitchFamily="18" charset="0"/>
              </a:rPr>
              <a:t>в режиме видеоконференции с базовой школой МОАУ СОШ №17 МО </a:t>
            </a:r>
            <a:r>
              <a:rPr lang="ru-RU" altLang="ru-RU" sz="2000" dirty="0" err="1" smtClean="0">
                <a:latin typeface="Cambria" pitchFamily="18" charset="0"/>
              </a:rPr>
              <a:t>Кореновский</a:t>
            </a:r>
            <a:r>
              <a:rPr lang="ru-RU" altLang="ru-RU" sz="2000" dirty="0" smtClean="0">
                <a:latin typeface="Cambria" pitchFamily="18" charset="0"/>
              </a:rPr>
              <a:t> район на тему «Сетевые образовательные проекты: плюсы и минусы», </a:t>
            </a:r>
            <a:r>
              <a:rPr lang="ru-RU" altLang="ru-RU" sz="2000" dirty="0" err="1" smtClean="0">
                <a:latin typeface="Cambria" pitchFamily="18" charset="0"/>
              </a:rPr>
              <a:t>видеосеминара</a:t>
            </a:r>
            <a:r>
              <a:rPr lang="ru-RU" altLang="ru-RU" sz="2000" dirty="0" smtClean="0">
                <a:latin typeface="Cambria" pitchFamily="18" charset="0"/>
              </a:rPr>
              <a:t> на тему «Роль дистанционного образования в социализации и самоопределении детей с ОВЗ</a:t>
            </a:r>
            <a:r>
              <a:rPr lang="ru-RU" altLang="ru-RU" sz="2000" dirty="0" smtClean="0">
                <a:latin typeface="Cambria" pitchFamily="18" charset="0"/>
              </a:rPr>
              <a:t>».</a:t>
            </a:r>
          </a:p>
          <a:p>
            <a:pPr algn="just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2000" dirty="0" smtClean="0">
                <a:latin typeface="Cambria" pitchFamily="18" charset="0"/>
              </a:rPr>
              <a:t>Публикация педагогами методических материалов на </a:t>
            </a:r>
            <a:r>
              <a:rPr lang="ru-RU" altLang="ru-RU" sz="2000" dirty="0">
                <a:latin typeface="Cambria" pitchFamily="18" charset="0"/>
              </a:rPr>
              <a:t>персональных сайтах, образовательных сайтах и сетевых </a:t>
            </a:r>
            <a:r>
              <a:rPr lang="ru-RU" altLang="ru-RU" sz="2000" dirty="0" smtClean="0">
                <a:latin typeface="Cambria" pitchFamily="18" charset="0"/>
              </a:rPr>
              <a:t>сообществах.</a:t>
            </a:r>
            <a:endParaRPr lang="ru-RU" altLang="ru-RU" sz="2000" dirty="0" smtClean="0"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550069" y="3212976"/>
            <a:ext cx="8066088" cy="27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100" i="0" dirty="0">
                <a:solidFill>
                  <a:srgbClr val="002060"/>
                </a:solidFill>
                <a:latin typeface="Cambria" pitchFamily="18" charset="0"/>
                <a:ea typeface="Segoe UI Symbol" pitchFamily="34" charset="0"/>
                <a:cs typeface="Times New Roman" pitchFamily="18" charset="0"/>
              </a:rPr>
              <a:t>Цель </a:t>
            </a:r>
            <a:r>
              <a:rPr lang="ru-RU" altLang="ru-RU" sz="4100" i="0" dirty="0" smtClean="0">
                <a:solidFill>
                  <a:srgbClr val="002060"/>
                </a:solidFill>
                <a:latin typeface="Cambria" pitchFamily="18" charset="0"/>
                <a:ea typeface="Segoe UI Symbol" pitchFamily="34" charset="0"/>
                <a:cs typeface="Times New Roman" pitchFamily="18" charset="0"/>
              </a:rPr>
              <a:t>проекта </a:t>
            </a:r>
            <a:endParaRPr lang="ru-RU" altLang="ru-RU" sz="4100" i="0" dirty="0">
              <a:solidFill>
                <a:srgbClr val="002060"/>
              </a:solidFill>
              <a:latin typeface="Cambria" pitchFamily="18" charset="0"/>
              <a:ea typeface="Segoe UI Symbol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100" b="0" i="0" dirty="0">
                <a:latin typeface="Cambria" pitchFamily="18" charset="0"/>
                <a:ea typeface="Segoe UI Symbol" pitchFamily="34" charset="0"/>
                <a:cs typeface="Times New Roman" pitchFamily="18" charset="0"/>
              </a:rPr>
              <a:t>Построение эффективной модели сетевого взаимодействия на основе современных технологий, обеспечивающих высокое качество образования и развитие ключевых компетенций обучающихся.</a:t>
            </a: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469899" y="332656"/>
            <a:ext cx="814625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100" i="0" dirty="0">
                <a:solidFill>
                  <a:srgbClr val="002060"/>
                </a:solidFill>
                <a:latin typeface="Cambria" pitchFamily="18" charset="0"/>
              </a:rPr>
              <a:t>Актуальность проекта</a:t>
            </a:r>
            <a:endParaRPr lang="ru-RU" altLang="ru-RU" sz="4100" i="0" dirty="0">
              <a:latin typeface="Arial" charset="0"/>
            </a:endParaRPr>
          </a:p>
        </p:txBody>
      </p:sp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488228" y="1055931"/>
            <a:ext cx="8064500" cy="24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100" b="0" i="0" dirty="0" smtClean="0">
                <a:solidFill>
                  <a:srgbClr val="000000"/>
                </a:solidFill>
                <a:latin typeface="Cambria" pitchFamily="18" charset="0"/>
              </a:rPr>
              <a:t>Одной из задач по Модернизации региональной системы общего образования является формирование образовательных сетей, разработка и внедрений сетевых программ и проектов для обеспечения доступности и выбора качественного образования.</a:t>
            </a:r>
            <a:endParaRPr lang="ru-RU" altLang="ru-RU" sz="2100" b="0" i="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Благодарю за внимание!</a:t>
            </a:r>
            <a:endParaRPr lang="ru-RU" sz="32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125538"/>
            <a:ext cx="8362950" cy="37433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Адрес МАОУ-СОШ №1 </a:t>
            </a:r>
            <a:r>
              <a:rPr lang="ru-RU" sz="2400" dirty="0" err="1" smtClean="0">
                <a:latin typeface="Cambria" panose="02040503050406030204" pitchFamily="18" charset="0"/>
              </a:rPr>
              <a:t>им.В.И.Фадеева</a:t>
            </a:r>
            <a:r>
              <a:rPr lang="ru-RU" sz="2400" dirty="0" smtClean="0">
                <a:latin typeface="Cambria" panose="02040503050406030204" pitchFamily="18" charset="0"/>
              </a:rPr>
              <a:t>:</a:t>
            </a:r>
          </a:p>
          <a:p>
            <a:pPr marL="109537" indent="0">
              <a:spcBef>
                <a:spcPts val="0"/>
              </a:spcBef>
              <a:spcAft>
                <a:spcPts val="1200"/>
              </a:spcAft>
              <a:buFont typeface="Wingdings 3" pitchFamily="18" charset="2"/>
              <a:buNone/>
              <a:defRPr/>
            </a:pPr>
            <a:r>
              <a:rPr lang="ru-RU" sz="2400" b="1" dirty="0" smtClean="0">
                <a:latin typeface="Cambria" panose="02040503050406030204" pitchFamily="18" charset="0"/>
              </a:rPr>
              <a:t>353780, Краснодарский край, Калининский район, станица Калининская, ул. Фадеева, 146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тел/факс:  </a:t>
            </a:r>
            <a:r>
              <a:rPr lang="ru-RU" sz="2400" b="1" dirty="0" smtClean="0">
                <a:latin typeface="Cambria" panose="02040503050406030204" pitchFamily="18" charset="0"/>
              </a:rPr>
              <a:t>8 (861) 21-4-71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Адрес сайта: </a:t>
            </a:r>
            <a:r>
              <a:rPr lang="en-US" sz="2400" b="1" dirty="0" smtClean="0">
                <a:latin typeface="Cambria" panose="02040503050406030204" pitchFamily="18" charset="0"/>
                <a:hlinkClick r:id="rId3"/>
              </a:rPr>
              <a:t>http://bschool1.ru/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Адрес электронной почты: </a:t>
            </a:r>
            <a:r>
              <a:rPr lang="en-US" sz="2400" b="1" dirty="0" smtClean="0">
                <a:latin typeface="Cambria" panose="02040503050406030204" pitchFamily="18" charset="0"/>
                <a:hlinkClick r:id="rId4"/>
              </a:rPr>
              <a:t>school1@kalin.kubannet.ru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latin typeface="Cambria" panose="02040503050406030204" pitchFamily="18" charset="0"/>
              </a:rPr>
              <a:t>Директор: </a:t>
            </a:r>
            <a:r>
              <a:rPr lang="ru-RU" sz="2400" b="1" dirty="0" smtClean="0">
                <a:latin typeface="Cambria" panose="02040503050406030204" pitchFamily="18" charset="0"/>
              </a:rPr>
              <a:t>Шаплинкина Татьяна </a:t>
            </a:r>
            <a:r>
              <a:rPr lang="ru-RU" sz="2400" b="1" dirty="0" err="1" smtClean="0">
                <a:latin typeface="Cambria" panose="02040503050406030204" pitchFamily="18" charset="0"/>
              </a:rPr>
              <a:t>Хаметзатовна</a:t>
            </a:r>
            <a:endParaRPr lang="ru-RU" dirty="0"/>
          </a:p>
        </p:txBody>
      </p:sp>
      <p:pic>
        <p:nvPicPr>
          <p:cNvPr id="4" name="Picture 3" descr="C:\Users\cdo45\Desktop\Эмблема школы\СШ_1_Калининская копия —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40" y="4868875"/>
            <a:ext cx="1602297" cy="158360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4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882900"/>
          </a:xfrm>
        </p:spPr>
        <p:txBody>
          <a:bodyPr/>
          <a:lstStyle/>
          <a:p>
            <a:pPr algn="just">
              <a:spcBef>
                <a:spcPts val="1800"/>
              </a:spcBef>
            </a:pPr>
            <a:r>
              <a:rPr lang="ru-RU" altLang="ru-RU" sz="2400" dirty="0" smtClean="0">
                <a:latin typeface="Cambria" pitchFamily="18" charset="0"/>
              </a:rPr>
              <a:t>Разработка модели сетевого взаимодействия внутри образовательного учреждения (педагоги + учащиеся + родители)</a:t>
            </a:r>
          </a:p>
          <a:p>
            <a:pPr algn="just">
              <a:spcBef>
                <a:spcPts val="1800"/>
              </a:spcBef>
            </a:pPr>
            <a:r>
              <a:rPr lang="ru-RU" altLang="ru-RU" sz="2400" dirty="0" smtClean="0">
                <a:latin typeface="Cambria" pitchFamily="18" charset="0"/>
              </a:rPr>
              <a:t>Разработка модели сетевого взаимодействия с другими образовательными организациями района и </a:t>
            </a:r>
            <a:r>
              <a:rPr lang="ru-RU" altLang="ru-RU" sz="2400" dirty="0" smtClean="0">
                <a:latin typeface="Cambria" pitchFamily="18" charset="0"/>
              </a:rPr>
              <a:t>края, РФ.</a:t>
            </a:r>
            <a:endParaRPr lang="ru-RU" altLang="ru-RU" sz="2400" dirty="0" smtClean="0">
              <a:latin typeface="Cambria" pitchFamily="18" charset="0"/>
            </a:endParaRPr>
          </a:p>
          <a:p>
            <a:endParaRPr lang="ru-RU" altLang="ru-RU" sz="2400" dirty="0" smtClean="0">
              <a:latin typeface="Cambria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Основной замысел инновации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7412" name="Рисунок 7" descr="cpuaroundworld_alp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005263"/>
            <a:ext cx="42481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3" pitchFamily="18" charset="2"/>
              <a:buNone/>
            </a:pPr>
            <a:endParaRPr lang="ru-RU" altLang="ru-RU" sz="1100" b="1" dirty="0" smtClean="0">
              <a:solidFill>
                <a:srgbClr val="0000CC"/>
              </a:solidFill>
              <a:latin typeface="Cambria" pitchFamily="18" charset="0"/>
            </a:endParaRPr>
          </a:p>
          <a:p>
            <a:pPr marL="109537" indent="0" algn="just">
              <a:spcBef>
                <a:spcPts val="1200"/>
              </a:spcBef>
              <a:buNone/>
            </a:pPr>
            <a:r>
              <a:rPr lang="ru-RU" altLang="ru-RU" sz="2400" dirty="0" smtClean="0">
                <a:latin typeface="Cambria" pitchFamily="18" charset="0"/>
              </a:rPr>
              <a:t>Создание и внедрение модели </a:t>
            </a:r>
            <a:r>
              <a:rPr lang="ru-RU" altLang="ru-RU" sz="2400" dirty="0" smtClean="0">
                <a:latin typeface="Cambria" pitchFamily="18" charset="0"/>
              </a:rPr>
              <a:t>сетевого взаимодействия всех участников образовательного процесса на основе современных технологий, обеспечивающей высокое качество образования и развитие ключевых компетенций </a:t>
            </a:r>
            <a:r>
              <a:rPr lang="ru-RU" altLang="ru-RU" sz="2400" dirty="0" smtClean="0">
                <a:latin typeface="Cambria" pitchFamily="18" charset="0"/>
              </a:rPr>
              <a:t>обучающихся, в связи с укрупнением образовательных учреждений.</a:t>
            </a:r>
            <a:endParaRPr lang="ru-RU" altLang="ru-RU" sz="2400" dirty="0" smtClean="0"/>
          </a:p>
          <a:p>
            <a:pPr algn="ctr"/>
            <a:endParaRPr lang="ru-RU" altLang="ru-RU" sz="2400" dirty="0" smtClean="0"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Инновационность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" name="Рисунок 7" descr="cpuaroundworld_alp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005263"/>
            <a:ext cx="42481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Задачи отчётного периода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06292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Times New Roman"/>
              </a:rPr>
              <a:t>Апробация методики организации сетевых проектов на уровне образовательного учреждения, </a:t>
            </a:r>
            <a:r>
              <a:rPr lang="ru-RU" sz="2400" dirty="0" smtClean="0">
                <a:latin typeface="Times New Roman"/>
                <a:ea typeface="Times New Roman"/>
              </a:rPr>
              <a:t>муниципальном.</a:t>
            </a:r>
            <a:endParaRPr lang="ru-RU" sz="2400" dirty="0">
              <a:latin typeface="Calibri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Times New Roman"/>
              </a:rPr>
              <a:t>Разработка методических рекомендаций по организации сетевого образовательного проекта.</a:t>
            </a:r>
            <a:endParaRPr lang="ru-RU" sz="2400" dirty="0">
              <a:latin typeface="Calibri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Symbol"/>
              <a:buChar char=""/>
            </a:pPr>
            <a:r>
              <a:rPr lang="ru-RU" sz="2400" dirty="0">
                <a:latin typeface="Times New Roman"/>
                <a:ea typeface="Times New Roman"/>
              </a:rPr>
              <a:t>Проведение семинаров, круглых столов, мастер-классов по обмену опыта педагогов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Symbol"/>
              <a:buChar char=""/>
            </a:pPr>
            <a:r>
              <a:rPr lang="ru-RU" sz="2400" dirty="0" smtClean="0">
                <a:latin typeface="Times New Roman"/>
                <a:ea typeface="Times New Roman"/>
              </a:rPr>
              <a:t>Создание персональных сайтов педагогов школы.</a:t>
            </a:r>
            <a:endParaRPr lang="ru-RU" sz="2400" dirty="0">
              <a:latin typeface="Calibri"/>
              <a:ea typeface="Times New Roman"/>
            </a:endParaRPr>
          </a:p>
          <a:p>
            <a:endParaRPr lang="ru-RU" alt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Организации-партнёры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81163" y="1412875"/>
            <a:ext cx="1800225" cy="1655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prstClr val="white"/>
                </a:solidFill>
              </a:rPr>
              <a:t>МБОУ СОШ № 8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24525" y="1412875"/>
            <a:ext cx="1800225" cy="16557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800" dirty="0">
                <a:solidFill>
                  <a:prstClr val="white"/>
                </a:solidFill>
              </a:rPr>
              <a:t>МБОУ СОШ №  14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81163" y="4437063"/>
            <a:ext cx="1800225" cy="1655762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prstClr val="white"/>
                </a:solidFill>
              </a:rPr>
              <a:t>МБОУ ДОД ДДТ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6181725" y="4292600"/>
            <a:ext cx="1800225" cy="1657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1800" dirty="0">
                <a:solidFill>
                  <a:prstClr val="white"/>
                </a:solidFill>
              </a:rPr>
              <a:t>МАОУ СОШ №17 </a:t>
            </a:r>
            <a:r>
              <a:rPr lang="ru-RU" sz="1800" dirty="0" err="1">
                <a:solidFill>
                  <a:prstClr val="white"/>
                </a:solidFill>
              </a:rPr>
              <a:t>г.Кореновска</a:t>
            </a: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79838" y="2960688"/>
            <a:ext cx="1944687" cy="17637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>
                <a:solidFill>
                  <a:prstClr val="white"/>
                </a:solidFill>
              </a:rPr>
              <a:t>МАОУ -СОШ № 1</a:t>
            </a:r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348038" y="2960688"/>
            <a:ext cx="576262" cy="323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481388" y="4454525"/>
            <a:ext cx="455612" cy="4143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605463" y="3068638"/>
            <a:ext cx="406400" cy="215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76900" y="4341813"/>
            <a:ext cx="576263" cy="3238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8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Содержание </a:t>
            </a:r>
            <a:br>
              <a:rPr lang="ru-RU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инновационной деятельности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388" y="1628775"/>
            <a:ext cx="8785225" cy="489585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Разработка методических рекомендаций </a:t>
            </a:r>
            <a:r>
              <a:rPr lang="ru-RU" altLang="ru-RU" sz="1900" dirty="0" smtClean="0">
                <a:latin typeface="Cambria" pitchFamily="18" charset="0"/>
              </a:rPr>
              <a:t>по созданию эффективной модели сетевого взаимодействия всех участников образовательного процесса на основе современных технологий, обеспечивающего высокое качество образования и развитие ключевых компетенций </a:t>
            </a:r>
            <a:r>
              <a:rPr lang="ru-RU" altLang="ru-RU" sz="1900" dirty="0" smtClean="0">
                <a:latin typeface="Cambria" pitchFamily="18" charset="0"/>
              </a:rPr>
              <a:t>обучающихся.</a:t>
            </a:r>
            <a:endParaRPr lang="ru-RU" altLang="ru-RU" sz="1900" dirty="0" smtClean="0">
              <a:latin typeface="Cambria" pitchFamily="18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Создание сетевых образовательных проектов.</a:t>
            </a: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Участие в сетевых образовательных проектах края.</a:t>
            </a:r>
            <a:endParaRPr lang="ru-RU" altLang="ru-RU" sz="1900" dirty="0" smtClean="0">
              <a:latin typeface="Cambria" pitchFamily="18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Проведение вебинаров с педагогами филиала школы.</a:t>
            </a: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Проведение круглых столов в режиме видеоконференций с организациями-партнёрами.</a:t>
            </a:r>
            <a:endParaRPr lang="ru-RU" altLang="ru-RU" sz="1900" dirty="0" smtClean="0">
              <a:latin typeface="Cambria" pitchFamily="18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Создание </a:t>
            </a:r>
            <a:r>
              <a:rPr lang="ru-RU" altLang="ru-RU" sz="1900" dirty="0" smtClean="0">
                <a:latin typeface="Cambria" pitchFamily="18" charset="0"/>
              </a:rPr>
              <a:t>персональных сайтов педагогов – 32 (новых – 16</a:t>
            </a:r>
            <a:r>
              <a:rPr lang="ru-RU" altLang="ru-RU" sz="1900" dirty="0" smtClean="0">
                <a:latin typeface="Cambria" pitchFamily="18" charset="0"/>
              </a:rPr>
              <a:t>).</a:t>
            </a:r>
            <a:endParaRPr lang="ru-RU" altLang="ru-RU" sz="1900" dirty="0" smtClean="0">
              <a:latin typeface="Cambria" pitchFamily="18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Создание школьной медиатеки, виртуальной библиотеки.</a:t>
            </a:r>
            <a:endParaRPr lang="ru-RU" altLang="ru-RU" sz="1900" dirty="0" smtClean="0"/>
          </a:p>
          <a:p>
            <a:pPr algn="just">
              <a:spcBef>
                <a:spcPts val="0"/>
              </a:spcBef>
              <a:spcAft>
                <a:spcPts val="400"/>
              </a:spcAft>
            </a:pPr>
            <a:r>
              <a:rPr lang="ru-RU" altLang="ru-RU" sz="1900" dirty="0" smtClean="0">
                <a:latin typeface="Cambria" pitchFamily="18" charset="0"/>
              </a:rPr>
              <a:t>Работа с одаренными учащимися с использованием дистанционных </a:t>
            </a:r>
            <a:r>
              <a:rPr lang="ru-RU" altLang="ru-RU" sz="1900" dirty="0" smtClean="0">
                <a:latin typeface="Cambria" pitchFamily="18" charset="0"/>
              </a:rPr>
              <a:t>технологий. </a:t>
            </a:r>
            <a:endParaRPr lang="ru-RU" altLang="ru-RU" sz="1900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8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1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ru-RU" altLang="ru-RU" sz="2400" dirty="0" smtClean="0">
                <a:latin typeface="Cambria" pitchFamily="18" charset="0"/>
              </a:rPr>
              <a:t>повышения уровня своей ИКТ-компетентности</a:t>
            </a:r>
          </a:p>
          <a:p>
            <a:r>
              <a:rPr lang="ru-RU" altLang="ru-RU" sz="2400" dirty="0" smtClean="0">
                <a:latin typeface="Cambria" pitchFamily="18" charset="0"/>
              </a:rPr>
              <a:t>презентации своего педагогического опыта большой аудитории коллег </a:t>
            </a:r>
          </a:p>
          <a:p>
            <a:r>
              <a:rPr lang="ru-RU" altLang="ru-RU" sz="2400" dirty="0" smtClean="0">
                <a:latin typeface="Cambria" pitchFamily="18" charset="0"/>
              </a:rPr>
              <a:t>помощи начинающим коллегам</a:t>
            </a:r>
          </a:p>
          <a:p>
            <a:r>
              <a:rPr lang="ru-RU" altLang="ru-RU" sz="2400" dirty="0" smtClean="0">
                <a:latin typeface="Cambria" pitchFamily="18" charset="0"/>
              </a:rPr>
              <a:t>организации дистанционного обучения учащихся</a:t>
            </a:r>
          </a:p>
          <a:p>
            <a:r>
              <a:rPr lang="ru-RU" altLang="ru-RU" sz="2400" dirty="0" smtClean="0">
                <a:latin typeface="Cambria" pitchFamily="18" charset="0"/>
              </a:rPr>
              <a:t>организации проектной деятельности учащихся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4400" dirty="0" smtClean="0">
                <a:latin typeface="Cambria" pitchFamily="18" charset="0"/>
              </a:rPr>
              <a:t/>
            </a:r>
            <a:br>
              <a:rPr lang="ru-RU" altLang="ru-RU" sz="4400" dirty="0" smtClean="0">
                <a:latin typeface="Cambria" pitchFamily="18" charset="0"/>
              </a:rPr>
            </a:br>
            <a:r>
              <a:rPr lang="ru-RU" altLang="ru-RU" sz="4400" dirty="0" smtClean="0">
                <a:solidFill>
                  <a:srgbClr val="002060"/>
                </a:solidFill>
                <a:latin typeface="Cambria" pitchFamily="18" charset="0"/>
              </a:rPr>
              <a:t>Создание сайта решает задачи:</a:t>
            </a:r>
            <a:r>
              <a:rPr lang="ru-RU" altLang="ru-RU" sz="4400" dirty="0" smtClean="0">
                <a:latin typeface="Cambria" pitchFamily="18" charset="0"/>
              </a:rPr>
              <a:t/>
            </a:r>
            <a:br>
              <a:rPr lang="ru-RU" altLang="ru-RU" sz="4400" dirty="0" smtClean="0">
                <a:latin typeface="Cambria" pitchFamily="18" charset="0"/>
              </a:rPr>
            </a:br>
            <a:endParaRPr lang="ru-RU" dirty="0"/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409691" cy="2262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635375" y="0"/>
            <a:ext cx="17256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i="0">
                <a:solidFill>
                  <a:srgbClr val="002060"/>
                </a:solidFill>
                <a:latin typeface="Cambria" pitchFamily="18" charset="0"/>
              </a:rPr>
              <a:t>Сайт ОУ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2988" y="552450"/>
            <a:ext cx="7164387" cy="619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6294</TotalTime>
  <Words>641</Words>
  <Application>Microsoft Office PowerPoint</Application>
  <PresentationFormat>Экран (4:3)</PresentationFormat>
  <Paragraphs>96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1_Открытая</vt:lpstr>
      <vt:lpstr>   Муниципальное автономное общеобразовательное учреждение – средняя общеобразовательная школа №1 имени  В.И. Фадеева  ст. Калининской     </vt:lpstr>
      <vt:lpstr>Презентация PowerPoint</vt:lpstr>
      <vt:lpstr>Основной замысел инновации</vt:lpstr>
      <vt:lpstr>Инновационность</vt:lpstr>
      <vt:lpstr>Задачи отчётного периода</vt:lpstr>
      <vt:lpstr>Организации-партнёры</vt:lpstr>
      <vt:lpstr>Содержание  инновационной деятельности</vt:lpstr>
      <vt:lpstr> Создание сайта решает задачи: </vt:lpstr>
      <vt:lpstr>Презентация PowerPoint</vt:lpstr>
      <vt:lpstr>Персональные сайты учителей</vt:lpstr>
      <vt:lpstr>Презентация PowerPoint</vt:lpstr>
      <vt:lpstr> Медиатека Электронно-образовательные ресурсы  по предметам, УМК</vt:lpstr>
      <vt:lpstr>Виртуальная библиотека</vt:lpstr>
      <vt:lpstr>Презентация PowerPoint</vt:lpstr>
      <vt:lpstr> Обучение детей-инвалидов   В 2016-2017 уч. году обучается 10 детей:  4 - учащиеся базовой школы,  6 - учащиеся СОШ №2, 4, 13, 14. </vt:lpstr>
      <vt:lpstr> С сентября 2013 г. системно проводятся консультации по подготовке к ЕГЭ и ГИА-9 по математике для учащихся СОШ №8 и 14 </vt:lpstr>
      <vt:lpstr>Измерение и оценка качества инновации</vt:lpstr>
      <vt:lpstr>Презентация PowerPoint</vt:lpstr>
      <vt:lpstr>Тиражирование и диссеминация  результатов деятельности КИП</vt:lpstr>
      <vt:lpstr>Благодарю за внимание!</vt:lpstr>
    </vt:vector>
  </TitlesOfParts>
  <Company>Школа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Скрынников</dc:creator>
  <cp:lastModifiedBy>cdo45</cp:lastModifiedBy>
  <cp:revision>432</cp:revision>
  <dcterms:created xsi:type="dcterms:W3CDTF">2007-08-21T06:48:35Z</dcterms:created>
  <dcterms:modified xsi:type="dcterms:W3CDTF">2017-02-09T17:16:16Z</dcterms:modified>
</cp:coreProperties>
</file>