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67" r:id="rId4"/>
    <p:sldId id="278" r:id="rId5"/>
    <p:sldId id="279" r:id="rId6"/>
    <p:sldId id="281" r:id="rId7"/>
    <p:sldId id="280" r:id="rId8"/>
    <p:sldId id="282" r:id="rId9"/>
    <p:sldId id="277" r:id="rId10"/>
    <p:sldId id="273" r:id="rId11"/>
    <p:sldId id="274" r:id="rId12"/>
    <p:sldId id="275" r:id="rId13"/>
    <p:sldId id="266" r:id="rId14"/>
  </p:sldIdLst>
  <p:sldSz cx="9144000" cy="6858000" type="screen4x3"/>
  <p:notesSz cx="6888163" cy="100203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C2086084-5497-4462-9406-380D6EA172D5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CC0C921A-A0FA-4227-81E2-F661CFFA3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34394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defPPr/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12A31FE4-36DF-4BB9-B0A2-4BB932E6B58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>
                <a:solidFill>
                  <a:schemeClr val="tx1"/>
                </a:solidFill>
              </a:defRPr>
            </a:lvl1pPr>
          </a:lstStyle>
          <a:p>
            <a:pPr/>
            <a:fld id="{D1651FC5-1E20-4D8E-88EB-86A8ED10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12A31FE4-36DF-4BB9-B0A2-4BB932E6B58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D1651FC5-1E20-4D8E-88EB-86A8ED10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12A31FE4-36DF-4BB9-B0A2-4BB932E6B58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D1651FC5-1E20-4D8E-88EB-86A8ED10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/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/>
            <a:fld id="{12A31FE4-36DF-4BB9-B0A2-4BB932E6B58D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/>
            <a:fld id="{D1651FC5-1E20-4D8E-88EB-86A8ED100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9952" y="5157192"/>
            <a:ext cx="4679380" cy="1217866"/>
          </a:xfrm>
        </p:spPr>
        <p:txBody>
          <a:bodyPr>
            <a:normAutofit/>
          </a:bodyPr>
          <a:lstStyle>
            <a:defPPr/>
          </a:lstStyle>
          <a:p>
            <a:r>
              <a:rPr lang="ru-RU" sz="1600" cap="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1600" cap="none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Чернышова Н.А., </a:t>
            </a:r>
          </a:p>
          <a:p>
            <a:r>
              <a:rPr lang="ru-RU" sz="1600" cap="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учитель-дефектолог </a:t>
            </a:r>
            <a:r>
              <a:rPr lang="ru-RU" sz="1600" cap="none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Демьянченко Н.Н., </a:t>
            </a:r>
          </a:p>
          <a:p>
            <a:r>
              <a:rPr lang="ru-RU" sz="1600" cap="none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учитель-логопед</a:t>
            </a:r>
            <a:r>
              <a:rPr lang="ru-RU" sz="1600" cap="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none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Чугунова М.В.</a:t>
            </a:r>
            <a:endParaRPr lang="ru-RU" sz="1600" cap="none" smtClean="0">
              <a:latin typeface="Arial" pitchFamily="34" charset="0"/>
              <a:cs typeface="Arial" pitchFamily="34" charset="0"/>
            </a:endParaRPr>
          </a:p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860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ДЕТСКИЙ САД КОМПЕНСИРУЮЩЕГО ВИДА № 6 «ЗОЛОТОЙ КЛЮЧИК»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ТИМАШЕВСКИЙ РАЙОН</a:t>
            </a:r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551837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«Создание модели комплексного подхода к развитию речи неговорящих детей с использованием альтернативных форм и методов сопровождения в условиях детского сада компенсирующего вида»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6804248" y="285728"/>
            <a:ext cx="1911156" cy="184712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/>
        </p:txBody>
      </p:sp>
    </p:spTree>
    <p:extLst>
      <p:ext uri="{BB962C8B-B14F-4D97-AF65-F5344CB8AC3E}">
        <p14:creationId xmlns:p14="http://schemas.microsoft.com/office/powerpoint/2010/main" val="354666307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04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Результативность (определенная устойчивость положительных результатов) за отчетный период, краткое описание изданных инновационных продуктов</a:t>
            </a: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C:\Users\user\Downloads\CamScanner 08-11-2021 14.04_4.jpg"/>
          <p:cNvPicPr>
            <a:picLocks noChangeAspect="1" noChangeArrowheads="1"/>
          </p:cNvPicPr>
          <p:nvPr/>
        </p:nvPicPr>
        <p:blipFill>
          <a:blip r:embed="rId3"/>
          <a:srcRect l="3953" t="1966" r="3821" b="4390"/>
          <a:stretch>
            <a:fillRect/>
          </a:stretch>
        </p:blipFill>
        <p:spPr bwMode="auto">
          <a:xfrm>
            <a:off x="27116866" y="18716732"/>
            <a:ext cx="1373796" cy="2009668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9622" y="2175014"/>
            <a:ext cx="7604755" cy="4012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466630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2133" y="500042"/>
            <a:ext cx="831798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/>
          </a:lstStyle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>
                <a:latin typeface="Arial" pitchFamily="34" charset="0"/>
                <a:ea typeface="Times New Roman" pitchFamily="18" charset="0"/>
                <a:cs typeface="Arial" pitchFamily="34" charset="0"/>
              </a:rPr>
              <a:t>Альтернативная коммуникация </a:t>
            </a: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позволила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существенно расширить возможности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педагогов и специалистов ДОУ при обучении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развитии детей с тяжелыми нарушениями речи, включая         РАС и интеллектуальные нарушения всех видов.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 </a:t>
            </a:r>
            <a:r>
              <a:rPr lang="ru-RU" sz="2200"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представленной модели комплексного подхода к развитию речи неговорящих детей, в комплексе с применением методов альтернативной коммуникации, доказала свою эффективность, что отражается на результатах, выявленных у детей. Данные свидетельствуют о том, что удалось достичь положительной динамики по активизации речи детей экспериментальной группы.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72133" y="71414"/>
            <a:ext cx="657229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Результативность:</a:t>
            </a:r>
            <a:endParaRPr lang="ru-RU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619952"/>
            <a:ext cx="36877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78971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55576" y="2563659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15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4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285720" y="581414"/>
            <a:ext cx="664988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8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en-US" sz="28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89">
            <a:extLst>
              <a:ext uri="{FF2B5EF4-FFF2-40B4-BE49-F238E27FC236}">
                <a16:creationId xmlns=""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08" y="1036360"/>
            <a:ext cx="6643734" cy="18158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defPPr/>
            <a:lvl1pPr eaLnBrk="0" hangingPunct="0"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9pPr>
          </a:lstStyle>
          <a:p>
            <a:pPr algn="ctr"/>
            <a:r>
              <a:rPr lang="ru-RU" sz="200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>
                <a:latin typeface="Arial" pitchFamily="34" charset="0"/>
                <a:cs typeface="Arial" pitchFamily="34" charset="0"/>
              </a:rPr>
              <a:t>в условиях дошкольной образовательной организации эффективной модели комплексного подхода к развитию речи  неговорящих детей с использованием нетрадиционных форм и методов сопровождения.</a:t>
            </a:r>
          </a:p>
        </p:txBody>
      </p:sp>
      <p:sp>
        <p:nvSpPr>
          <p:cNvPr id="18" name="Text Box 189">
            <a:extLst>
              <a:ext uri="{FF2B5EF4-FFF2-40B4-BE49-F238E27FC236}">
                <a16:creationId xmlns=""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3441576"/>
            <a:ext cx="8572560" cy="304694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defPPr/>
            <a:lvl1pPr eaLnBrk="0" hangingPunct="0"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9pPr>
          </a:lstStyle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/>
              </a:tabLst>
            </a:pPr>
            <a:r>
              <a:rPr lang="ru-RU" sz="2000" smtClean="0">
                <a:latin typeface="Arial" pitchFamily="34" charset="0"/>
                <a:ea typeface="Calibri" pitchFamily="34" charset="0"/>
                <a:cs typeface="Arial" pitchFamily="34" charset="0"/>
              </a:rPr>
              <a:t>Идея </a:t>
            </a:r>
            <a:r>
              <a:rPr lang="ru-RU" sz="2000">
                <a:latin typeface="Arial" pitchFamily="34" charset="0"/>
                <a:ea typeface="Calibri" pitchFamily="34" charset="0"/>
                <a:cs typeface="Arial" pitchFamily="34" charset="0"/>
              </a:rPr>
              <a:t>проекта состоит в создании в условиях дошкольной образовательной организации эффективной модели комплексного подхода к развитию речи неговорящих детей с использованием нетрадиционных форм и методов сопровождения.</a:t>
            </a: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/>
              </a:tabLst>
            </a:pPr>
            <a:r>
              <a:rPr lang="ru-RU" sz="2000">
                <a:latin typeface="Arial" pitchFamily="34" charset="0"/>
                <a:ea typeface="Calibri" pitchFamily="34" charset="0"/>
                <a:cs typeface="Arial" pitchFamily="34" charset="0"/>
              </a:rPr>
              <a:t>Внедрив данную идею, педагоги дошкольной образовательной организации смогут в комплексе решать задачи развития речи неговорящих детей с ОВЗ, смогут обучить общаться детей, которым общение при помощи слов недоступно, используя альтернативные средства коммуникации</a:t>
            </a:r>
            <a:r>
              <a:rPr lang="ru-RU" sz="200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1925944" y="3000372"/>
            <a:ext cx="693233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b="1" smtClean="0">
                <a:latin typeface="Arial" pitchFamily="34" charset="0"/>
                <a:ea typeface="Times New Roman"/>
                <a:cs typeface="Arial" pitchFamily="34" charset="0"/>
              </a:rPr>
              <a:t>Направление инновационной деятельности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6307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8" name="Text Box 189">
            <a:extLst>
              <a:ext uri="{FF2B5EF4-FFF2-40B4-BE49-F238E27FC236}">
                <a16:creationId xmlns=""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79" y="1758344"/>
            <a:ext cx="8572560" cy="18158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defPPr/>
            <a:lvl1pPr eaLnBrk="0" hangingPunct="0"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9pPr>
          </a:lstStyle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/>
              </a:tabLst>
            </a:pPr>
            <a:r>
              <a:rPr lang="ru-RU" sz="2000" smtClean="0">
                <a:latin typeface="Arial" pitchFamily="34" charset="0"/>
                <a:ea typeface="Calibri" pitchFamily="34" charset="0"/>
                <a:cs typeface="Arial" pitchFamily="34" charset="0"/>
              </a:rPr>
              <a:t>Результаты </a:t>
            </a:r>
            <a:r>
              <a:rPr lang="ru-RU" sz="2000">
                <a:latin typeface="Arial" pitchFamily="34" charset="0"/>
                <a:ea typeface="Calibri" pitchFamily="34" charset="0"/>
                <a:cs typeface="Arial" pitchFamily="34" charset="0"/>
              </a:rPr>
              <a:t>инновационного проекта могут быть использованы для организации семинаров, конференций и курсов повышения квалификации педагогов и руководителей образовательных организаций Краснодарского края, подлежат распространению в образовательных организациях Краснодарского края. </a:t>
            </a:r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379379" y="1325075"/>
            <a:ext cx="693233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Практическая значимость проекта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2395800" y="3576436"/>
            <a:ext cx="657229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Инновационная значимость проекта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89">
            <a:extLst>
              <a:ext uri="{FF2B5EF4-FFF2-40B4-BE49-F238E27FC236}">
                <a16:creationId xmlns=""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005064"/>
            <a:ext cx="8572560" cy="2739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defPPr/>
            <a:lvl1pPr eaLnBrk="0" hangingPunct="0">
              <a:defRPr sz="22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/>
              </a:defRPr>
            </a:lvl9pPr>
          </a:lstStyle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/>
              </a:tabLst>
            </a:pPr>
            <a:r>
              <a:rPr lang="ru-RU" sz="2000">
                <a:latin typeface="Arial" pitchFamily="34" charset="0"/>
                <a:ea typeface="Calibri" pitchFamily="34" charset="0"/>
                <a:cs typeface="Arial" pitchFamily="34" charset="0"/>
              </a:rPr>
              <a:t>Инновационная значимость проекта характеризуется разработкой, апробацией и </a:t>
            </a:r>
            <a:r>
              <a:rPr lang="ru-RU" sz="2000" smtClean="0">
                <a:latin typeface="Arial" pitchFamily="34" charset="0"/>
                <a:ea typeface="Calibri" pitchFamily="34" charset="0"/>
                <a:cs typeface="Arial" pitchFamily="34" charset="0"/>
              </a:rPr>
              <a:t>внедрением </a:t>
            </a:r>
            <a:r>
              <a:rPr lang="ru-RU" sz="2000">
                <a:latin typeface="Arial" pitchFamily="34" charset="0"/>
                <a:ea typeface="Calibri" pitchFamily="34" charset="0"/>
                <a:cs typeface="Arial" pitchFamily="34" charset="0"/>
              </a:rPr>
              <a:t>новых учебно-методических технологий, форм, методов и средств обучения неговорящих детей. Комплексный подход к развитию речи неговорящих детей с использованием альтернативной коммуникации позволит существенно расширить возможности педагогов и специалистов ДОУ при обучении и развитии детей с тяжелыми нарушениями речи,  которые имеют комплексные сочетанные нарушения.</a:t>
            </a:r>
          </a:p>
        </p:txBody>
      </p:sp>
    </p:spTree>
    <p:extLst>
      <p:ext uri="{BB962C8B-B14F-4D97-AF65-F5344CB8AC3E}">
        <p14:creationId xmlns:p14="http://schemas.microsoft.com/office/powerpoint/2010/main" val="42038243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379379" y="116632"/>
            <a:ext cx="6932336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just">
              <a:spcAft>
                <a:spcPts val="1000"/>
              </a:spcAft>
            </a:pP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Реализация программных мероприятий Зональный практико-ориентированный семинар «Актуальные вопросы формирования речи неговорящих детей: проблемы и перспективы преодоления»</a:t>
            </a:r>
            <a:endParaRPr lang="ru-RU" sz="240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2195736" y="2204864"/>
            <a:ext cx="657229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smtClean="0">
                <a:ea typeface="Times New Roman"/>
                <a:cs typeface="Times New Roman"/>
              </a:rPr>
              <a:t>Стажировка 30 марта 2023 года 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Наталия\Desktop\30 марта\IMG-20230330-WA026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3367" r="42043" b="38291"/>
          <a:stretch>
            <a:fillRect/>
          </a:stretch>
        </p:blipFill>
        <p:spPr bwMode="auto">
          <a:xfrm>
            <a:off x="26342" y="2873498"/>
            <a:ext cx="2097385" cy="3057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31"/>
          <a:stretch>
            <a:fillRect/>
          </a:stretch>
        </p:blipFill>
        <p:spPr bwMode="auto">
          <a:xfrm>
            <a:off x="1544550" y="2861293"/>
            <a:ext cx="1482900" cy="3051287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r="70071" b="10144"/>
          <a:stretch>
            <a:fillRect/>
          </a:stretch>
        </p:blipFill>
        <p:spPr bwMode="auto">
          <a:xfrm>
            <a:off x="2769871" y="2880103"/>
            <a:ext cx="1489643" cy="3051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r="36327"/>
          <a:stretch>
            <a:fillRect/>
          </a:stretch>
        </p:blipFill>
        <p:spPr bwMode="auto">
          <a:xfrm>
            <a:off x="4067944" y="2880103"/>
            <a:ext cx="1481996" cy="3051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106" y="2861294"/>
            <a:ext cx="3241075" cy="2222333"/>
          </a:xfrm>
          <a:prstGeom prst="rect">
            <a:avLst/>
          </a:prstGeom>
          <a:noFill/>
        </p:spPr>
      </p:pic>
      <p:pic>
        <p:nvPicPr>
          <p:cNvPr id="22" name="Рисунок 21" descr="C:\Users\Наталия\Desktop\30 марта\IMG-20230330-WA0003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106" y="4797152"/>
            <a:ext cx="3241074" cy="1965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6942" y="59360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indent="457200" algn="just"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Гостями мероприятия стали 22 педагога из 16 муниципалитетов Краснодарского края. </a:t>
            </a:r>
            <a:endParaRPr lang="ru-RU">
              <a:solidFill>
                <a:srgbClr val="000000"/>
              </a:solidFill>
              <a:effectLst/>
              <a:latin typeface="XO Tha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57499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379379" y="116632"/>
            <a:ext cx="6932336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just">
              <a:spcAft>
                <a:spcPts val="1000"/>
              </a:spcAft>
            </a:pP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Семинар-практикум для</a:t>
            </a:r>
          </a:p>
          <a:p>
            <a:pPr algn="just">
              <a:spcAft>
                <a:spcPts val="1000"/>
              </a:spcAft>
            </a:pPr>
            <a:r>
              <a:rPr lang="ru-RU" sz="2400" b="1" smtClean="0">
                <a:latin typeface="Arial" pitchFamily="34" charset="0"/>
                <a:ea typeface="Times New Roman"/>
                <a:cs typeface="Arial" pitchFamily="34" charset="0"/>
              </a:rPr>
              <a:t>родителей</a:t>
            </a: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: «Использование метода альтернативной коммуникации PECS с невербальным ребёнком»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2195736" y="2204864"/>
            <a:ext cx="657229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smtClean="0">
                <a:ea typeface="Times New Roman"/>
                <a:cs typeface="Times New Roman"/>
              </a:rPr>
              <a:t>25 января 2023 года 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631" y="5445224"/>
            <a:ext cx="388631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indent="457200"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Представление опыта </a:t>
            </a:r>
            <a:endParaRPr lang="ru-RU" smtClean="0">
              <a:solidFill>
                <a:srgbClr val="000000"/>
              </a:solidFill>
              <a:latin typeface="XO Thames"/>
              <a:ea typeface="Times New Roman"/>
              <a:cs typeface="Times New Roman"/>
            </a:endParaRPr>
          </a:p>
          <a:p>
            <a:pPr indent="457200"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работы по использованию метода альтернативной коммуникации</a:t>
            </a:r>
            <a:endParaRPr lang="ru-RU">
              <a:solidFill>
                <a:srgbClr val="000000"/>
              </a:solidFill>
              <a:effectLst/>
              <a:latin typeface="XO Thames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33492"/>
            <a:ext cx="3476598" cy="260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8"/>
          <a:stretch>
            <a:fillRect/>
          </a:stretch>
        </p:blipFill>
        <p:spPr bwMode="auto">
          <a:xfrm>
            <a:off x="3576462" y="2649555"/>
            <a:ext cx="5288389" cy="286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245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379379" y="116632"/>
            <a:ext cx="6932336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just">
              <a:spcAft>
                <a:spcPts val="1000"/>
              </a:spcAft>
            </a:pPr>
            <a:r>
              <a:rPr lang="ru-RU" sz="2400" b="1" smtClean="0">
                <a:latin typeface="Arial" pitchFamily="34" charset="0"/>
                <a:ea typeface="Times New Roman"/>
                <a:cs typeface="Arial" pitchFamily="34" charset="0"/>
              </a:rPr>
              <a:t>Обучающий </a:t>
            </a: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семинар </a:t>
            </a:r>
            <a:r>
              <a:rPr lang="ru-RU" sz="2400" b="1" smtClean="0"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Пробуждение к речевой активности детей с ОВЗ»</a:t>
            </a:r>
            <a:endParaRPr lang="ru-RU" sz="240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2195736" y="2204864"/>
            <a:ext cx="657229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smtClean="0">
                <a:ea typeface="Times New Roman"/>
                <a:cs typeface="Times New Roman"/>
              </a:rPr>
              <a:t>17 марта 2023 года 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/>
          <a:stretch>
            <a:fillRect/>
          </a:stretch>
        </p:blipFill>
        <p:spPr bwMode="auto">
          <a:xfrm>
            <a:off x="4067944" y="2659760"/>
            <a:ext cx="4647460" cy="395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/>
          <a:stretch>
            <a:fillRect/>
          </a:stretch>
        </p:blipFill>
        <p:spPr bwMode="auto">
          <a:xfrm>
            <a:off x="394767" y="2204864"/>
            <a:ext cx="1828800" cy="28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b="23527"/>
          <a:stretch>
            <a:fillRect/>
          </a:stretch>
        </p:blipFill>
        <p:spPr bwMode="auto">
          <a:xfrm>
            <a:off x="2205549" y="2659761"/>
            <a:ext cx="1862395" cy="24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601" y="5098081"/>
            <a:ext cx="332834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indent="457200"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Представление опыта </a:t>
            </a:r>
            <a:endParaRPr lang="ru-RU" smtClean="0">
              <a:solidFill>
                <a:srgbClr val="000000"/>
              </a:solidFill>
              <a:latin typeface="XO Thames"/>
              <a:ea typeface="Times New Roman"/>
              <a:cs typeface="Times New Roman"/>
            </a:endParaRPr>
          </a:p>
          <a:p>
            <a:pPr indent="457200"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работы по </a:t>
            </a:r>
            <a:r>
              <a:rPr lang="ru-RU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апробации </a:t>
            </a:r>
            <a:endParaRPr lang="ru-RU" smtClean="0">
              <a:solidFill>
                <a:srgbClr val="000000"/>
              </a:solidFill>
              <a:latin typeface="XO Thames"/>
              <a:ea typeface="Times New Roman"/>
              <a:cs typeface="Times New Roman"/>
            </a:endParaRPr>
          </a:p>
          <a:p>
            <a:pPr indent="457200"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разработанных       </a:t>
            </a:r>
          </a:p>
          <a:p>
            <a:pPr indent="457200"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XO Thames"/>
                <a:ea typeface="Times New Roman"/>
                <a:cs typeface="Times New Roman"/>
              </a:rPr>
              <a:t>материалов</a:t>
            </a:r>
            <a:endParaRPr lang="ru-RU">
              <a:solidFill>
                <a:srgbClr val="000000"/>
              </a:solidFill>
              <a:effectLst/>
              <a:latin typeface="XO Tha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43785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379379" y="116632"/>
            <a:ext cx="6932336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just">
              <a:spcAft>
                <a:spcPts val="1000"/>
              </a:spcAft>
            </a:pP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Обучающий семинар</a:t>
            </a:r>
          </a:p>
          <a:p>
            <a:pPr algn="just">
              <a:spcAft>
                <a:spcPts val="1000"/>
              </a:spcAft>
            </a:pP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«Альтернативные методики развития речи неговорящих детей»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2195736" y="2204864"/>
            <a:ext cx="6572296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2400" smtClean="0">
                <a:ea typeface="Times New Roman"/>
                <a:cs typeface="Times New Roman"/>
              </a:rPr>
              <a:t>4 СЕНТЯБРЯ 2023 года </a:t>
            </a:r>
            <a:endParaRPr lang="en-US" sz="2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601" y="5098081"/>
            <a:ext cx="33283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indent="457200">
              <a:spcAft>
                <a:spcPct val="0"/>
              </a:spcAft>
            </a:pPr>
            <a:r>
              <a:rPr lang="ru-RU">
                <a:ea typeface="Times New Roman"/>
                <a:cs typeface="Times New Roman"/>
              </a:rPr>
              <a:t>На мероприятии присутствовало 18 педагогов.</a:t>
            </a:r>
            <a:endParaRPr lang="ru-RU">
              <a:solidFill>
                <a:srgbClr val="000000"/>
              </a:solidFill>
              <a:effectLst/>
              <a:latin typeface="XO Thames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069" y="2748507"/>
            <a:ext cx="3089537" cy="231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657439"/>
            <a:ext cx="3755256" cy="281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6441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Администратор\Desktop\Новая папка\IMG-20211210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916832"/>
            <a:ext cx="1796187" cy="23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Новая папка\IMG-20211210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2385105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385758" y="232751"/>
            <a:ext cx="8290698" cy="1576289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pitchFamily="34" charset="0"/>
                <a:ea typeface="Times New Roman"/>
                <a:cs typeface="Arial" pitchFamily="34" charset="0"/>
              </a:rPr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  <a:r>
              <a:rPr lang="ru-RU" sz="2400" b="1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400" b="1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5019" y="53483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r>
              <a:rPr lang="ru-RU" sz="2000">
                <a:latin typeface="Arial" pitchFamily="34" charset="0"/>
                <a:cs typeface="Arial" pitchFamily="34" charset="0"/>
              </a:rPr>
              <a:t>В рамках реализации краевой инновационной площадки педагоги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ДОУ </a:t>
            </a:r>
            <a:r>
              <a:rPr lang="ru-RU" sz="2000">
                <a:latin typeface="Arial" pitchFamily="34" charset="0"/>
                <a:cs typeface="Arial" pitchFamily="34" charset="0"/>
              </a:rPr>
              <a:t>активно делились опытом на муниципальных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мероприятиях</a:t>
            </a:r>
            <a:r>
              <a:rPr lang="ru-RU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07" y="4191578"/>
            <a:ext cx="3084690" cy="231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132856"/>
            <a:ext cx="2106566" cy="280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840243" y="3977264"/>
            <a:ext cx="279565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14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14.12.2022 год</a:t>
            </a:r>
            <a:endParaRPr lang="en-US" sz="1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5880802" y="4680414"/>
            <a:ext cx="2795654" cy="26119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>
            <a:defPPr/>
          </a:lstStyle>
          <a:p>
            <a:pPr algn="ctr"/>
            <a:r>
              <a:rPr lang="ru-RU" sz="14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22.04.2023 год</a:t>
            </a:r>
            <a:endParaRPr lang="en-US" sz="1400" b="1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70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9"/>
          <p:cNvGrpSpPr/>
          <p:nvPr/>
        </p:nvGrpSpPr>
        <p:grpSpPr>
          <a:xfrm>
            <a:off x="3953163" y="3109912"/>
            <a:ext cx="1237674" cy="638176"/>
            <a:chOff x="1315029" y="1483323"/>
            <a:chExt cx="1237674" cy="6381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15029" y="1483323"/>
              <a:ext cx="1237674" cy="63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>
              <a:defPPr/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286644" y="285728"/>
            <a:ext cx="1428760" cy="136236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04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Сетевое взаимодействие. Количественная</a:t>
            </a:r>
            <a:b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характеристика заключенных договоров о</a:t>
            </a:r>
            <a:b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сетевом взаимодействии и сотрудничестве</a:t>
            </a: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5414" b="-314"/>
          <a:stretch>
            <a:fillRect/>
          </a:stretch>
        </p:blipFill>
        <p:spPr bwMode="auto">
          <a:xfrm>
            <a:off x="785786" y="1785926"/>
            <a:ext cx="7072362" cy="4807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4666307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Глав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Essential</Template>
  <Company>*</Company>
  <PresentationFormat>On-screen Show (4:3)</PresentationFormat>
  <Paragraphs>47</Paragraphs>
  <Slides>12</Slides>
  <Notes>0</Notes>
  <TotalTime>637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Calibri</vt:lpstr>
      <vt:lpstr>Times New Roman</vt:lpstr>
      <vt:lpstr>XO Thames</vt:lpstr>
      <vt:lpstr>Главная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"Фоамиран"</dc:title>
  <dc:creator>Пользователь Windows</dc:creator>
  <cp:lastModifiedBy>Чернышова</cp:lastModifiedBy>
  <cp:revision>68</cp:revision>
  <dcterms:created xsi:type="dcterms:W3CDTF">2018-04-17T19:18:27Z</dcterms:created>
  <dcterms:modified xsi:type="dcterms:W3CDTF">2023-09-11T19:39:27Z</dcterms:modified>
</cp:coreProperties>
</file>