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91" r:id="rId2"/>
    <p:sldId id="262" r:id="rId3"/>
    <p:sldId id="295" r:id="rId4"/>
    <p:sldId id="290" r:id="rId5"/>
    <p:sldId id="258" r:id="rId6"/>
    <p:sldId id="259" r:id="rId7"/>
    <p:sldId id="260" r:id="rId8"/>
    <p:sldId id="261" r:id="rId9"/>
    <p:sldId id="263" r:id="rId10"/>
    <p:sldId id="273" r:id="rId11"/>
    <p:sldId id="271" r:id="rId12"/>
    <p:sldId id="270" r:id="rId13"/>
    <p:sldId id="268" r:id="rId14"/>
    <p:sldId id="276" r:id="rId15"/>
    <p:sldId id="279" r:id="rId16"/>
    <p:sldId id="289" r:id="rId17"/>
    <p:sldId id="287" r:id="rId18"/>
    <p:sldId id="292" r:id="rId19"/>
    <p:sldId id="294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19CC-7BCF-4A66-9A5E-D3ED61A38C71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B15A-3E6B-4E56-8F7D-53EC85725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96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DA5E-0A49-4CF9-929E-A9D587B04D0D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A376-2C55-45FB-A8A4-82F0C6F6D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89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5136-F5FA-47B6-B477-5B9EC159FFBA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3668-89DF-43EE-95E5-8F87C002C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42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EF78-09F3-4884-9CFA-EC47FDC53CD6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6E6D-6FC0-4204-AA2A-4B0C5D098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50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CABC-640A-412E-AC5A-2CA1C099E49F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5D5E-1A82-4C79-9F43-6F115B6E5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62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45C0-4E85-4E83-854A-D406BB1085D6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B519-1839-4488-9208-F98DCD200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37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0582-3BCF-41C3-9C9E-4E207521CF63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E085-3190-4035-A91C-A2E3B99E0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C179-C6E6-4172-A8F0-4EFF4EBDBAD9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360E-42D9-4A01-8E8D-E8A4D45D0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55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5B65-AAC0-43C8-AAF0-B25A41DFB152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856C-3B4A-4867-A3B1-15645E6B6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EB7E-27D7-4837-9271-97B876351772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4705-0727-4A18-93DF-E9E904714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7D12-D6B1-4D17-92E7-7FCFA9A2779C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7652-224E-4605-B7A6-DB364EBDA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3AA4-FBE3-474C-81F9-1129D7B47A22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9442-412B-42E3-9FEF-0CF3A2F37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1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7CAF-4295-4419-BDB9-08B4F95503EA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A7ED-5A03-4E37-B5F3-1C0D6B02D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0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865F-2020-4C77-9CB6-5310E952CDE8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D8AD-5203-4A24-8F9C-5048224105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4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15D4-B4DD-41BF-9929-8717A2FB1F2C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6827-1FA1-4704-877A-00685F49D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5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A427-F057-4E85-8D18-8F3F94E5E068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01C9-D04D-47A6-A01D-A217B21A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3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8229-A462-4667-91C6-0548F6C4D5A8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BB95-1752-419B-9099-B8630C000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6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636CB4-FDD5-4FEB-8A26-D0F47C00A36A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070FAD-6A50-484A-973C-C96FA4CC2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ctrTitle"/>
          </p:nvPr>
        </p:nvSpPr>
        <p:spPr bwMode="auto">
          <a:xfrm>
            <a:off x="1312863" y="1300163"/>
            <a:ext cx="6518275" cy="2509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cap="none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«МОЗГОВОЙ ШТУРМ» -</a:t>
            </a:r>
            <a:br>
              <a:rPr lang="ru-RU" altLang="ru-RU" sz="3600" cap="none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3600" cap="none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один из методов формирования  </a:t>
            </a:r>
            <a:br>
              <a:rPr lang="ru-RU" altLang="ru-RU" sz="3600" cap="none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3600" cap="none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критического мышления</a:t>
            </a:r>
            <a:endParaRPr lang="ru-RU" altLang="ru-RU" sz="3600" cap="none" smtClean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71775" y="3933825"/>
            <a:ext cx="6518275" cy="2087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</a:rPr>
              <a:t>Учитель информатики </a:t>
            </a:r>
            <a:r>
              <a:rPr lang="ru-RU" dirty="0" err="1">
                <a:solidFill>
                  <a:schemeClr val="tx1"/>
                </a:solidFill>
              </a:rPr>
              <a:t>Мбоу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сш</a:t>
            </a:r>
            <a:r>
              <a:rPr lang="ru-RU" dirty="0">
                <a:solidFill>
                  <a:schemeClr val="tx1"/>
                </a:solidFill>
              </a:rPr>
              <a:t> №15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</a:rPr>
              <a:t>Пашкевич В.Л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err="1" smtClean="0">
                <a:solidFill>
                  <a:schemeClr val="tx1"/>
                </a:solidFill>
              </a:rPr>
              <a:t>пгт</a:t>
            </a:r>
            <a:r>
              <a:rPr lang="ru-RU" cap="none" dirty="0" smtClean="0">
                <a:solidFill>
                  <a:schemeClr val="tx1"/>
                </a:solidFill>
              </a:rPr>
              <a:t>. Яблоновский</a:t>
            </a:r>
            <a:endParaRPr lang="ru-RU" cap="none" dirty="0">
              <a:solidFill>
                <a:schemeClr val="tx1"/>
              </a:solidFill>
            </a:endParaRPr>
          </a:p>
        </p:txBody>
      </p:sp>
      <p:pic>
        <p:nvPicPr>
          <p:cNvPr id="19460" name="Picture 2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51300"/>
            <a:ext cx="25209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>
                <a:solidFill>
                  <a:srgbClr val="7030A0"/>
                </a:solidFill>
              </a:rPr>
              <a:t>Метод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синектики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Основан на превращении непривычного в привычное, а привычного в непривычное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</p:txBody>
      </p:sp>
      <p:pic>
        <p:nvPicPr>
          <p:cNvPr id="28676" name="Picture 5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44900"/>
            <a:ext cx="59880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7030A0"/>
                </a:solidFill>
              </a:rPr>
              <a:t>Сократовский диалог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717675"/>
            <a:ext cx="7772400" cy="342265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cap="none" dirty="0" smtClean="0"/>
              <a:t>Сократовский диалог – это умение задавать вопросы, доходить до сути явления.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cap="none" dirty="0" smtClean="0"/>
              <a:t> Сократовский диалог – это способ становиться разумно мыслящим существом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</p:txBody>
      </p:sp>
      <p:pic>
        <p:nvPicPr>
          <p:cNvPr id="29700" name="Picture 5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88778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mtClean="0"/>
              <a:t>Прием «Инсерт»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685800" y="1717675"/>
            <a:ext cx="8278813" cy="3422650"/>
          </a:xfrm>
        </p:spPr>
        <p:txBody>
          <a:bodyPr>
            <a:normAutofit fontScale="92500" lnSpcReduction="10000"/>
          </a:bodyPr>
          <a:lstStyle/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 smtClean="0">
                <a:latin typeface="Tahoma" pitchFamily="34" charset="0"/>
              </a:rPr>
              <a:t>I</a:t>
            </a:r>
            <a:r>
              <a:rPr lang="ru-RU" sz="2400" dirty="0" smtClean="0">
                <a:latin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</a:rPr>
              <a:t>– </a:t>
            </a:r>
            <a:r>
              <a:rPr lang="ru-RU" sz="2400" dirty="0" err="1">
                <a:latin typeface="Tahoma" pitchFamily="34" charset="0"/>
              </a:rPr>
              <a:t>interactive</a:t>
            </a:r>
            <a:r>
              <a:rPr lang="ru-RU" sz="2400" dirty="0">
                <a:latin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</a:rPr>
              <a:t>    </a:t>
            </a:r>
            <a:r>
              <a:rPr lang="ru-RU" sz="2400" dirty="0" err="1" smtClean="0">
                <a:solidFill>
                  <a:schemeClr val="tx2"/>
                </a:solidFill>
                <a:latin typeface="Tahoma" pitchFamily="34" charset="0"/>
              </a:rPr>
              <a:t>самоактивизирующая</a:t>
            </a:r>
            <a:r>
              <a:rPr lang="ru-RU" sz="2400" b="1" dirty="0" smtClean="0">
                <a:latin typeface="Tahoma" pitchFamily="34" charset="0"/>
              </a:rPr>
              <a:t> </a:t>
            </a:r>
            <a:endParaRPr lang="ru-RU" sz="2400" dirty="0">
              <a:latin typeface="Tahoma" pitchFamily="34" charset="0"/>
            </a:endParaRPr>
          </a:p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Tahoma" pitchFamily="34" charset="0"/>
              </a:rPr>
              <a:t>N</a:t>
            </a:r>
            <a:r>
              <a:rPr lang="ru-RU" sz="2400" dirty="0">
                <a:latin typeface="Tahoma" pitchFamily="34" charset="0"/>
              </a:rPr>
              <a:t> – </a:t>
            </a:r>
            <a:r>
              <a:rPr lang="ru-RU" sz="2400" dirty="0" err="1">
                <a:latin typeface="Tahoma" pitchFamily="34" charset="0"/>
              </a:rPr>
              <a:t>noting</a:t>
            </a:r>
            <a:r>
              <a:rPr lang="ru-RU" sz="2400" dirty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</a:rPr>
              <a:t>     </a:t>
            </a:r>
            <a:r>
              <a:rPr lang="ru-RU" sz="2400" dirty="0" smtClean="0">
                <a:latin typeface="Tahoma" pitchFamily="34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(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</a:rPr>
              <a:t>диалоговая)</a:t>
            </a:r>
            <a:r>
              <a:rPr lang="ru-RU" sz="2400" dirty="0">
                <a:latin typeface="Tahoma" pitchFamily="34" charset="0"/>
              </a:rPr>
              <a:t>            </a:t>
            </a:r>
            <a:r>
              <a:rPr lang="ru-RU" sz="2400" dirty="0" smtClean="0">
                <a:latin typeface="Tahoma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Wingdings" pitchFamily="2" charset="2"/>
              </a:rPr>
              <a:t>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» – уже знал</a:t>
            </a:r>
          </a:p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Tahoma" pitchFamily="34" charset="0"/>
              </a:rPr>
              <a:t>S</a:t>
            </a:r>
            <a:r>
              <a:rPr lang="ru-RU" sz="2400" dirty="0">
                <a:latin typeface="Tahoma" pitchFamily="34" charset="0"/>
              </a:rPr>
              <a:t> – </a:t>
            </a:r>
            <a:r>
              <a:rPr lang="ru-RU" sz="2400" dirty="0" err="1">
                <a:latin typeface="Tahoma" pitchFamily="34" charset="0"/>
              </a:rPr>
              <a:t>system</a:t>
            </a:r>
            <a:r>
              <a:rPr lang="ru-RU" sz="2400" dirty="0">
                <a:latin typeface="Tahoma" pitchFamily="34" charset="0"/>
              </a:rPr>
              <a:t>    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</a:rPr>
              <a:t>    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системная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</a:rPr>
              <a:t>разметка</a:t>
            </a:r>
            <a:r>
              <a:rPr lang="ru-RU" sz="2400" b="1" dirty="0">
                <a:latin typeface="Tahoma" pitchFamily="34" charset="0"/>
              </a:rPr>
              <a:t>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«+» – новое</a:t>
            </a:r>
          </a:p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Tahoma" pitchFamily="34" charset="0"/>
              </a:rPr>
              <a:t>E</a:t>
            </a:r>
            <a:r>
              <a:rPr lang="ru-RU" sz="2400" dirty="0">
                <a:latin typeface="Tahoma" pitchFamily="34" charset="0"/>
              </a:rPr>
              <a:t> – </a:t>
            </a:r>
            <a:r>
              <a:rPr lang="ru-RU" sz="2400" dirty="0" err="1">
                <a:latin typeface="Tahoma" pitchFamily="34" charset="0"/>
              </a:rPr>
              <a:t>effective</a:t>
            </a:r>
            <a:r>
              <a:rPr lang="ru-RU" sz="2400" dirty="0">
                <a:latin typeface="Tahoma" pitchFamily="34" charset="0"/>
              </a:rPr>
              <a:t>  </a:t>
            </a:r>
            <a:r>
              <a:rPr lang="ru-RU" sz="2400" dirty="0" smtClean="0">
                <a:latin typeface="Tahoma" pitchFamily="34" charset="0"/>
              </a:rPr>
              <a:t>   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</a:rPr>
              <a:t>для эффективного</a:t>
            </a:r>
            <a:r>
              <a:rPr lang="ru-RU" sz="2400" b="1" dirty="0">
                <a:latin typeface="Tahoma" pitchFamily="34" charset="0"/>
              </a:rPr>
              <a:t>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«–»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– думал иначе</a:t>
            </a:r>
          </a:p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Tahoma" pitchFamily="34" charset="0"/>
              </a:rPr>
              <a:t>R</a:t>
            </a:r>
            <a:r>
              <a:rPr lang="ru-RU" sz="2400" dirty="0">
                <a:latin typeface="Tahoma" pitchFamily="34" charset="0"/>
              </a:rPr>
              <a:t> - </a:t>
            </a:r>
            <a:r>
              <a:rPr lang="ru-RU" sz="2400" dirty="0" err="1">
                <a:latin typeface="Tahoma" pitchFamily="34" charset="0"/>
              </a:rPr>
              <a:t>reading</a:t>
            </a:r>
            <a:r>
              <a:rPr lang="ru-RU" sz="2400" dirty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</a:rPr>
              <a:t>&amp;</a:t>
            </a:r>
            <a:r>
              <a:rPr lang="ru-RU" sz="2400" dirty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чтения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</a:rPr>
              <a:t>и</a:t>
            </a:r>
            <a:r>
              <a:rPr lang="ru-RU" sz="2400" b="1" dirty="0">
                <a:latin typeface="Tahoma" pitchFamily="34" charset="0"/>
              </a:rPr>
              <a:t>	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«?» – есть вопросы</a:t>
            </a:r>
          </a:p>
          <a:p>
            <a:pPr marL="280988" indent="-280988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Tahoma" pitchFamily="34" charset="0"/>
              </a:rPr>
              <a:t>T </a:t>
            </a:r>
            <a:r>
              <a:rPr lang="ru-RU" sz="2400" dirty="0">
                <a:latin typeface="Tahoma" pitchFamily="34" charset="0"/>
              </a:rPr>
              <a:t>– </a:t>
            </a:r>
            <a:r>
              <a:rPr lang="ru-RU" sz="2400" dirty="0" err="1">
                <a:latin typeface="Tahoma" pitchFamily="34" charset="0"/>
              </a:rPr>
              <a:t>thinking</a:t>
            </a:r>
            <a:r>
              <a:rPr lang="ru-RU" sz="2400" dirty="0">
                <a:latin typeface="Tahoma" pitchFamily="34" charset="0"/>
              </a:rPr>
              <a:t>	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размышления </a:t>
            </a:r>
            <a:endParaRPr lang="ru-RU" sz="2400" dirty="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5302588"/>
          <a:ext cx="7858180" cy="12789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9108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Это я знал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V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Это я знал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Это противоречит тому, что я знал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Есть вопрос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?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7030A0"/>
                </a:solidFill>
              </a:rPr>
              <a:t>Кластеры (графы, схемы)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85750" y="2071688"/>
            <a:ext cx="8643938" cy="4394200"/>
            <a:chOff x="2601" y="9122"/>
            <a:chExt cx="7740" cy="5220"/>
          </a:xfrm>
        </p:grpSpPr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5481" y="11225"/>
              <a:ext cx="18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latin typeface="Constantia" panose="02030602050306030303" pitchFamily="18" charset="0"/>
                </a:rPr>
                <a:t>Ключевое слово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400" b="1">
                <a:latin typeface="Constantia" panose="02030602050306030303" pitchFamily="18" charset="0"/>
              </a:endParaRP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314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latin typeface="Constantia" panose="02030602050306030303" pitchFamily="18" charset="0"/>
                </a:rPr>
                <a:t>Категория 1</a:t>
              </a: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314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latin typeface="Constantia" panose="02030602050306030303" pitchFamily="18" charset="0"/>
                </a:rPr>
                <a:t>Категория 4</a:t>
              </a: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746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latin typeface="Constantia" panose="02030602050306030303" pitchFamily="18" charset="0"/>
                </a:rPr>
                <a:t>Категория 3</a:t>
              </a: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710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latin typeface="Constantia" panose="02030602050306030303" pitchFamily="18" charset="0"/>
                </a:rPr>
                <a:t>Категория 2</a:t>
              </a: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2961" y="1074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2601" y="1146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746" y="1371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3141" y="136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638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6741" y="130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854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9801" y="103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841" y="102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6381" y="94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8901" y="91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Constantia" panose="02030602050306030303" pitchFamily="18" charset="0"/>
              </a:endParaRPr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5481" y="966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FFFF99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5121" y="10382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H="1">
              <a:off x="6741" y="10382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710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 flipH="1">
              <a:off x="476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H="1">
              <a:off x="3321" y="1038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 flipH="1">
              <a:off x="2961" y="112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 flipV="1">
              <a:off x="5021" y="9842"/>
              <a:ext cx="46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5301" y="10202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6921" y="984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 flipH="1">
              <a:off x="8901" y="966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 flipH="1" flipV="1">
              <a:off x="9081" y="10325"/>
              <a:ext cx="72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 flipH="1">
              <a:off x="3291" y="1329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flipV="1">
              <a:off x="7281" y="130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 flipV="1">
              <a:off x="6741" y="1362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>
              <a:off x="8811" y="1342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4761" y="13374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7030A0"/>
                </a:solidFill>
              </a:rPr>
              <a:t>Таблица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«Знаю – Узнал – Хочу узнать»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ЗУХ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1857375"/>
            <a:ext cx="8229600" cy="438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900113" y="2349500"/>
          <a:ext cx="7693025" cy="1517650"/>
        </p:xfrm>
        <a:graphic>
          <a:graphicData uri="http://schemas.openxmlformats.org/drawingml/2006/table">
            <a:tbl>
              <a:tblPr/>
              <a:tblGrid>
                <a:gridCol w="2563812"/>
                <a:gridCol w="2565400"/>
                <a:gridCol w="2563813"/>
              </a:tblGrid>
              <a:tr h="151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4BC"/>
                          </a:solidFill>
                          <a:effectLst/>
                          <a:latin typeface="Tahoma" pitchFamily="34" charset="0"/>
                        </a:rPr>
                        <a:t>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Что я знаю?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4BC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Что я узнал?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4BC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Что я еще хочу узнать?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5"/>
          <p:cNvGraphicFramePr>
            <a:graphicFrameLocks noGrp="1"/>
          </p:cNvGraphicFramePr>
          <p:nvPr/>
        </p:nvGraphicFramePr>
        <p:xfrm>
          <a:off x="900113" y="4005263"/>
          <a:ext cx="7704137" cy="2541587"/>
        </p:xfrm>
        <a:graphic>
          <a:graphicData uri="http://schemas.openxmlformats.org/drawingml/2006/table">
            <a:tbl>
              <a:tblPr/>
              <a:tblGrid>
                <a:gridCol w="3887787"/>
                <a:gridCol w="3816350"/>
              </a:tblGrid>
              <a:tr h="1993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Категории информации, которыми мы намерены пользоваться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(Главные слова)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Источники информации, из которых мы получили/намерены получить информацию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(Откуда узнал(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ю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)?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D04BC"/>
                </a:solidFill>
              </a:rPr>
              <a:t>Корзина идей, понятий, имен</a:t>
            </a:r>
            <a:endParaRPr lang="ru-RU" b="1" dirty="0">
              <a:solidFill>
                <a:srgbClr val="0D04BC"/>
              </a:solidFill>
            </a:endParaRP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85750" y="1928813"/>
            <a:ext cx="88582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На доске рисунок или значок корзины. Идет обмен информацией по процедуре: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1. Классу задается прямой вопрос о том, что известно по определенной проблеме;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2. Ученики записывают все, что знают по теме (1-2 мин.)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3. З минуты для обмена информацией в группах, парах;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4. Каждая группа по кругу называет какой-то один факт, не повторяя ранее сказанного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5. Учителем составляется список всех предложенных идей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Constantia" panose="02030602050306030303" pitchFamily="18" charset="0"/>
              </a:rPr>
              <a:t>6. Ошибки исправляются по мере изучения новой информации.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mtClean="0"/>
              <a:t>Оцени себя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931988"/>
            <a:ext cx="8172450" cy="342265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Оценить по 10-бальной шкале работу на занятии с позиции: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5357813"/>
          <a:ext cx="8429625" cy="92868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2963"/>
                <a:gridCol w="842963"/>
                <a:gridCol w="842963"/>
                <a:gridCol w="842963"/>
                <a:gridCol w="842963"/>
                <a:gridCol w="842963"/>
                <a:gridCol w="842963"/>
                <a:gridCol w="842963"/>
                <a:gridCol w="842963"/>
                <a:gridCol w="842963"/>
              </a:tblGrid>
              <a:tr h="928687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4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5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6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7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8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9</a:t>
                      </a:r>
                      <a:endParaRPr lang="ru-RU" sz="4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10</a:t>
                      </a:r>
                      <a:endParaRPr lang="ru-RU" sz="44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088" y="2492375"/>
          <a:ext cx="7489825" cy="266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608"/>
                <a:gridCol w="2496608"/>
                <a:gridCol w="2496608"/>
              </a:tblGrid>
              <a:tr h="3894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„Я“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„Мы“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„Дело“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9" marB="45739"/>
                </a:tc>
              </a:tr>
              <a:tr h="6815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работал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мне помогли одноклассники 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понял материал 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</a:tr>
              <a:tr h="97371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 допускал ошибки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 учитель 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 узнал больше, чем знал</a:t>
                      </a:r>
                    </a:p>
                    <a:p>
                      <a:endParaRPr lang="ru-RU" sz="1800" dirty="0"/>
                    </a:p>
                  </a:txBody>
                  <a:tcPr marL="91452" marR="91452" marT="45739" marB="45739"/>
                </a:tc>
              </a:tr>
              <a:tr h="6206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 я одноклассникам</a:t>
                      </a:r>
                      <a:endParaRPr lang="ru-RU" sz="1800" dirty="0"/>
                    </a:p>
                  </a:txBody>
                  <a:tcPr marL="91452" marR="91452" marT="45739" marB="457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2" marR="91452" marT="45739" marB="45739"/>
                </a:tc>
              </a:tr>
            </a:tbl>
          </a:graphicData>
        </a:graphic>
      </p:graphicFrame>
      <p:pic>
        <p:nvPicPr>
          <p:cNvPr id="34857" name="Picture 20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5888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D04BC"/>
                </a:solidFill>
              </a:rPr>
              <a:t>Думать критически </a:t>
            </a:r>
            <a:r>
              <a:rPr lang="ru-RU" altLang="ru-RU" b="1" cap="none" dirty="0" smtClean="0">
                <a:solidFill>
                  <a:srgbClr val="0D04BC"/>
                </a:solidFill>
              </a:rPr>
              <a:t>- это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628775"/>
            <a:ext cx="7772400" cy="416242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Проявлять любознательность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Использовать исследовательские методы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Ставить перед собой вопросы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Осуществлять планомерный поиск ответов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Вскрывать причины и последствия фактов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Сомнение в общепринятых истинах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Выработка точки зрения и способность отстоять ее логическими доводами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cap="none" dirty="0" smtClean="0"/>
              <a:t>Внимание к аргументам оппонента и их логическое осмысление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5844" name="Picture 5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628775"/>
            <a:ext cx="34131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ru-RU" altLang="ru-RU" sz="3200" cap="none" smtClean="0">
                <a:solidFill>
                  <a:srgbClr val="0D04B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«ПЛЮСЫ» И «МИНУСЫ» «МОЗГОВОГО ШТУРМА»</a:t>
            </a:r>
            <a:r>
              <a:rPr lang="ru-RU" altLang="ru-RU" sz="29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9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200" cap="none" smtClean="0">
              <a:solidFill>
                <a:srgbClr val="0D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2463" y="1844675"/>
            <a:ext cx="7772400" cy="417671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none" dirty="0" smtClean="0">
                <a:solidFill>
                  <a:srgbClr val="FF0000"/>
                </a:solidFill>
              </a:rPr>
              <a:t>положительные стороны</a:t>
            </a:r>
            <a:r>
              <a:rPr lang="ru-RU" dirty="0" smtClean="0"/>
              <a:t>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200" cap="none" dirty="0" smtClean="0"/>
              <a:t>все учащиеся участвуют на равных позициях;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cap="none" dirty="0" smtClean="0"/>
              <a:t>возможность наглядного изображения проблемы, так как в процессе постоянно фиксируются все выдвинутые идеи;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cap="none" dirty="0" smtClean="0"/>
              <a:t>создаются условия для развития познавательного интереса. метод предполагает наличие соревновательной атмосферы, а для того, чтобы выдвигать правильные идеи, необходимо владеть достаточным уровнем знаний. это побуждает учащихся к познанию.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0D04B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«ПЛЮСЫ» И «МИНУСЫ» «МОЗГОВОГО ШТУРМА»</a:t>
            </a:r>
            <a:r>
              <a:rPr lang="ru-RU" altLang="ru-RU" sz="32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44675"/>
            <a:ext cx="7772400" cy="39465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none" dirty="0" smtClean="0">
                <a:solidFill>
                  <a:srgbClr val="C00000"/>
                </a:solidFill>
              </a:rPr>
              <a:t>он способствует развитию</a:t>
            </a:r>
            <a:r>
              <a:rPr lang="ru-RU" cap="none" dirty="0" smtClean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/>
              <a:t>творческого и аналитического мышления;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/>
              <a:t>коммуникативных навыков. Дети учатся не только высказывать свои мысли, формулируя их четко и ясно, но и слушать своих одноклассников, не перебивая их и стараясь максимально вникнуть в смысл их идеи;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/>
              <a:t>фантазии и воображения;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/>
              <a:t>навыки позитивной, адекватной критики — дети учатся высказывать свое мнение и принимать мнение других.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cap="none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88" y="1714500"/>
            <a:ext cx="8229600" cy="4389438"/>
          </a:xfrm>
        </p:spPr>
        <p:txBody>
          <a:bodyPr/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rgbClr val="0070C0"/>
                </a:solidFill>
              </a:rPr>
              <a:t>Умеющие мыслить умеют    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rgbClr val="0070C0"/>
                </a:solidFill>
              </a:rPr>
              <a:t> задавать вопросы.</a:t>
            </a: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</a:rPr>
              <a:t>					  </a:t>
            </a:r>
            <a:r>
              <a:rPr lang="ru-RU" sz="2800" b="1" dirty="0" smtClean="0">
                <a:solidFill>
                  <a:srgbClr val="0070C0"/>
                </a:solidFill>
              </a:rPr>
              <a:t>Э. Кинг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3" name="Picture 4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10013"/>
            <a:ext cx="44116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altLang="ru-RU" cap="none" smtClean="0">
                <a:solidFill>
                  <a:srgbClr val="0D04B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«ПЛЮСЫ» И «МИНУСЫ» «МОЗГОВОГО ШТУРМА»</a:t>
            </a:r>
            <a:r>
              <a:rPr lang="ru-RU" altLang="ru-RU" sz="32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cap="none" smtClean="0">
                <a:solidFill>
                  <a:srgbClr val="0D04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cap="none" smtClean="0">
              <a:solidFill>
                <a:srgbClr val="0D04BC"/>
              </a:solidFill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sz="quarter" idx="13"/>
          </p:nvPr>
        </p:nvSpPr>
        <p:spPr bwMode="auto">
          <a:xfrm>
            <a:off x="685800" y="1844675"/>
            <a:ext cx="7772400" cy="3960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7000"/>
              </a:lnSpc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None/>
            </a:pPr>
            <a:r>
              <a:rPr lang="ru-RU" altLang="ru-RU" cap="none" smtClean="0">
                <a:solidFill>
                  <a:srgbClr val="FF6600"/>
                </a:solidFill>
                <a:cs typeface="Times New Roman" panose="02020603050405020304" pitchFamily="18" charset="0"/>
              </a:rPr>
              <a:t>недостатки:</a:t>
            </a:r>
            <a:endParaRPr lang="ru-RU" altLang="ru-RU" sz="1800" cap="none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7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altLang="ru-RU" cap="none" smtClean="0">
                <a:ea typeface="Times New Roman" panose="02020603050405020304" pitchFamily="18" charset="0"/>
                <a:cs typeface="Arial" panose="020B0604020202020204" pitchFamily="34" charset="0"/>
              </a:rPr>
              <a:t>при разделении класса на группы может возникнуть доминирование лидеров, в то время как остальные не будут включены в процесс;</a:t>
            </a:r>
            <a:endParaRPr lang="ru-RU" altLang="ru-RU" sz="1800" cap="none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7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altLang="ru-RU" cap="none" smtClean="0">
                <a:ea typeface="Times New Roman" panose="02020603050405020304" pitchFamily="18" charset="0"/>
                <a:cs typeface="Arial" panose="020B0604020202020204" pitchFamily="34" charset="0"/>
              </a:rPr>
              <a:t> возможно «зацикливание» на однотипных идеях;</a:t>
            </a:r>
            <a:endParaRPr lang="ru-RU" altLang="ru-RU" sz="1800" cap="none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7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altLang="ru-RU" cap="none" smtClean="0">
                <a:ea typeface="Times New Roman" panose="02020603050405020304" pitchFamily="18" charset="0"/>
                <a:cs typeface="Arial" panose="020B0604020202020204" pitchFamily="34" charset="0"/>
              </a:rPr>
              <a:t>для того чтобы избежать подобного развития ситуации, учителю нужно своевременно скоординировать направление поиска. Рекомендуется также при разделении класса учитывать личностные характеристики учащихся и объединять детей разного уровня подготовленности</a:t>
            </a:r>
            <a:r>
              <a:rPr lang="ru-RU" altLang="ru-RU" cap="none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1800" cap="none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ru-RU" altLang="ru-RU" cap="none" smtClean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Картинки по запросу картинки мозговой штурм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299325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28575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cap="none" smtClean="0">
                <a:latin typeface="Arial" panose="020B0604020202020204" pitchFamily="34" charset="0"/>
                <a:cs typeface="Arial" panose="020B0604020202020204" pitchFamily="34" charset="0"/>
              </a:rPr>
              <a:t>Мозговой штурм является одним из методов формирования критического мышления, направленного на активацию умственной деятельности и творческой активности учащихся. </a:t>
            </a:r>
            <a:br>
              <a:rPr lang="ru-RU" altLang="ru-RU" sz="2400" cap="non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smtClean="0">
                <a:latin typeface="Arial" panose="020B0604020202020204" pitchFamily="34" charset="0"/>
                <a:cs typeface="Arial" panose="020B0604020202020204" pitchFamily="34" charset="0"/>
              </a:rPr>
              <a:t>При его применении реализуются деятельностный и личностно-ориентированный подходы</a:t>
            </a:r>
            <a:r>
              <a:rPr lang="ru-RU" altLang="ru-RU" sz="2400" cap="none" smtClean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D04BC"/>
                </a:solidFill>
              </a:rPr>
              <a:t>Критическое мышление </a:t>
            </a:r>
            <a:r>
              <a:rPr lang="ru-RU" altLang="ru-RU" b="1" dirty="0" smtClean="0"/>
              <a:t>- </a:t>
            </a:r>
            <a:r>
              <a:rPr lang="ru-RU" altLang="ru-RU" b="1" cap="none" dirty="0" smtClean="0"/>
              <a:t>это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/>
              <a:t> </a:t>
            </a:r>
            <a:r>
              <a:rPr lang="ru-RU" altLang="ru-RU" sz="3200" b="1" dirty="0" smtClean="0"/>
              <a:t>- </a:t>
            </a:r>
            <a:r>
              <a:rPr lang="ru-RU" altLang="ru-RU" sz="3200" b="1" cap="none" dirty="0" smtClean="0"/>
              <a:t>способность ставить новые, полные смысла </a:t>
            </a:r>
            <a:r>
              <a:rPr lang="ru-RU" altLang="ru-RU" sz="3200" b="1" i="1" cap="none" dirty="0" smtClean="0">
                <a:solidFill>
                  <a:srgbClr val="FF7C80"/>
                </a:solidFill>
              </a:rPr>
              <a:t>вопросы</a:t>
            </a:r>
            <a:r>
              <a:rPr lang="ru-RU" altLang="ru-RU" sz="3200" b="1" cap="none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3200" b="1" cap="none" dirty="0" smtClean="0"/>
              <a:t> вырабатывать разнообразные, подкрепляющие </a:t>
            </a:r>
            <a:r>
              <a:rPr lang="ru-RU" altLang="ru-RU" sz="3200" b="1" i="1" cap="none" dirty="0" smtClean="0">
                <a:solidFill>
                  <a:srgbClr val="FF7C80"/>
                </a:solidFill>
              </a:rPr>
              <a:t>аргументы</a:t>
            </a:r>
            <a:r>
              <a:rPr lang="ru-RU" altLang="ru-RU" sz="3200" b="1" cap="none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3200" b="1" cap="none" dirty="0" smtClean="0"/>
              <a:t> принимать независимые продуманные </a:t>
            </a:r>
            <a:r>
              <a:rPr lang="ru-RU" altLang="ru-RU" sz="3200" b="1" i="1" cap="none" dirty="0" smtClean="0">
                <a:solidFill>
                  <a:srgbClr val="FF7C80"/>
                </a:solidFill>
              </a:rPr>
              <a:t>решения</a:t>
            </a:r>
            <a:r>
              <a:rPr lang="ru-RU" altLang="ru-RU" sz="3200" b="1" cap="none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D04BC"/>
                </a:solidFill>
              </a:rPr>
              <a:t>Технология критического мышления </a:t>
            </a:r>
            <a:r>
              <a:rPr lang="ru-RU" b="1" cap="none" dirty="0" smtClean="0">
                <a:solidFill>
                  <a:srgbClr val="0D04BC"/>
                </a:solidFill>
              </a:rPr>
              <a:t>позволяет</a:t>
            </a:r>
            <a:r>
              <a:rPr lang="ru-RU" b="1" dirty="0" smtClean="0">
                <a:solidFill>
                  <a:srgbClr val="0D04BC"/>
                </a:solidFill>
              </a:rPr>
              <a:t>:</a:t>
            </a:r>
            <a:endParaRPr lang="ru-RU" b="1" dirty="0">
              <a:solidFill>
                <a:srgbClr val="0D04B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организовать самостоятельную работу на уроке;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вовлечь каждого ученика в учебный процесс;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развивать у учащихся положительное отношение к интеллектуальной творческой деятельности;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повышать уровень самоорганизации учащихся;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овладевать рациональными приемами самообразования;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стимулировать мыслительную деятельность и развивать познавательную активность;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cap="none" dirty="0" smtClean="0"/>
              <a:t>развивать ключевые компетентности лично значимые для учащихся умения и навыки.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3987" cy="1597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технология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мозгового штурма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7338" y="1341438"/>
            <a:ext cx="8569325" cy="4535487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cap="none" dirty="0" smtClean="0">
                <a:solidFill>
                  <a:schemeClr val="accent6"/>
                </a:solidFill>
              </a:rPr>
              <a:t>Постановка темы  </a:t>
            </a:r>
            <a:r>
              <a:rPr lang="ru-RU" sz="4400" cap="none" dirty="0" smtClean="0"/>
              <a:t>(Пробуждение познавательного </a:t>
            </a:r>
            <a:r>
              <a:rPr lang="ru-RU" sz="4400" cap="none" dirty="0"/>
              <a:t>и</a:t>
            </a:r>
            <a:r>
              <a:rPr lang="ru-RU" sz="4400" cap="none" dirty="0" smtClean="0"/>
              <a:t>нтереса)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cap="none" dirty="0" smtClean="0">
                <a:solidFill>
                  <a:schemeClr val="accent6"/>
                </a:solidFill>
              </a:rPr>
              <a:t>Осмысление новой </a:t>
            </a:r>
            <a:r>
              <a:rPr lang="ru-RU" sz="4400" b="1" cap="none" dirty="0">
                <a:solidFill>
                  <a:schemeClr val="accent6"/>
                </a:solidFill>
              </a:rPr>
              <a:t>и</a:t>
            </a:r>
            <a:r>
              <a:rPr lang="ru-RU" sz="4400" b="1" cap="none" dirty="0" smtClean="0">
                <a:solidFill>
                  <a:schemeClr val="accent6"/>
                </a:solidFill>
              </a:rPr>
              <a:t>нформации </a:t>
            </a:r>
            <a:r>
              <a:rPr lang="ru-RU" sz="4400" b="1" cap="none" dirty="0" smtClean="0"/>
              <a:t>(</a:t>
            </a:r>
            <a:r>
              <a:rPr lang="ru-RU" sz="4400" cap="none" dirty="0" smtClean="0"/>
              <a:t>оценивание проблемы, сбор имеющейся информации по теме)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cap="none" dirty="0" smtClean="0">
                <a:solidFill>
                  <a:schemeClr val="accent6"/>
                </a:solidFill>
              </a:rPr>
              <a:t>Поиск путей или методов решения </a:t>
            </a:r>
            <a:r>
              <a:rPr lang="ru-RU" sz="4400" cap="none" dirty="0" smtClean="0"/>
              <a:t>(без обсуждения)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cap="none" dirty="0" smtClean="0">
                <a:solidFill>
                  <a:schemeClr val="accent6"/>
                </a:solidFill>
              </a:rPr>
              <a:t>Обсуждение</a:t>
            </a:r>
            <a:r>
              <a:rPr lang="ru-RU" sz="4400" cap="none" dirty="0" smtClean="0"/>
              <a:t> предложенных методов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500" b="1" cap="none" dirty="0" smtClean="0">
                <a:solidFill>
                  <a:schemeClr val="accent6"/>
                </a:solidFill>
              </a:rPr>
              <a:t>Выбор </a:t>
            </a:r>
            <a:r>
              <a:rPr lang="ru-RU" sz="4500" b="1" cap="none" dirty="0">
                <a:solidFill>
                  <a:schemeClr val="accent6"/>
                </a:solidFill>
              </a:rPr>
              <a:t>с</a:t>
            </a:r>
            <a:r>
              <a:rPr lang="ru-RU" sz="4500" b="1" cap="none" dirty="0" smtClean="0">
                <a:solidFill>
                  <a:schemeClr val="accent6"/>
                </a:solidFill>
              </a:rPr>
              <a:t>амого </a:t>
            </a:r>
            <a:r>
              <a:rPr lang="ru-RU" sz="4500" b="1" cap="none" dirty="0">
                <a:solidFill>
                  <a:schemeClr val="accent6"/>
                </a:solidFill>
              </a:rPr>
              <a:t>к</a:t>
            </a:r>
            <a:r>
              <a:rPr lang="ru-RU" sz="4500" b="1" cap="none" dirty="0" smtClean="0">
                <a:solidFill>
                  <a:schemeClr val="accent6"/>
                </a:solidFill>
              </a:rPr>
              <a:t>онструктивного решения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b="1" cap="none" dirty="0" smtClean="0">
                <a:solidFill>
                  <a:schemeClr val="accent6"/>
                </a:solidFill>
              </a:rPr>
              <a:t>Рефлексия </a:t>
            </a:r>
            <a:r>
              <a:rPr lang="ru-RU" sz="6500" cap="none" dirty="0" smtClean="0"/>
              <a:t>  </a:t>
            </a:r>
            <a:r>
              <a:rPr lang="ru-RU" sz="4400" cap="none" dirty="0" smtClean="0"/>
              <a:t>(</a:t>
            </a:r>
            <a:r>
              <a:rPr lang="ru-RU" sz="3300" dirty="0" smtClean="0"/>
              <a:t>«</a:t>
            </a:r>
            <a:r>
              <a:rPr lang="ru-RU" sz="4400" cap="none" dirty="0" smtClean="0"/>
              <a:t>Решена ли предложенная проблема</a:t>
            </a:r>
            <a:r>
              <a:rPr lang="ru-RU" sz="3300" dirty="0" smtClean="0"/>
              <a:t>?» )</a:t>
            </a:r>
            <a:endParaRPr lang="ru-RU" sz="6500" cap="none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865688"/>
            <a:ext cx="3270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2366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0000" b="1" dirty="0" smtClean="0">
                <a:solidFill>
                  <a:srgbClr val="7030A0"/>
                </a:solidFill>
              </a:rPr>
              <a:t>Методы и приемы</a:t>
            </a:r>
          </a:p>
        </p:txBody>
      </p:sp>
      <p:pic>
        <p:nvPicPr>
          <p:cNvPr id="26627" name="Picture 4" descr="Картинки по запросу картинки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73463"/>
            <a:ext cx="46085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7030A0"/>
                </a:solidFill>
              </a:rPr>
              <a:t>Метод мозгового штурма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85750" y="2197100"/>
            <a:ext cx="8572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работе важна иерархия вопросов, которые сопровождают каждый этап «Мозгового штурма»: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i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ru-RU" altLang="ru-RU" sz="24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уровень - что ты знаешь?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endParaRPr lang="ru-RU" altLang="ru-RU" sz="2400" b="1" i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ru-RU" altLang="ru-RU" sz="24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уровень - как ты это понимаешь? (применение других знаний, анализ)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i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ru-RU" altLang="ru-RU" sz="24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уровень - применение, анализ, синтез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363</TotalTime>
  <Words>794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Tw Cen MT</vt:lpstr>
      <vt:lpstr>Calibri</vt:lpstr>
      <vt:lpstr>Times New Roman</vt:lpstr>
      <vt:lpstr>Wingdings</vt:lpstr>
      <vt:lpstr>Wingdings 2</vt:lpstr>
      <vt:lpstr>Tahoma</vt:lpstr>
      <vt:lpstr>Constantia</vt:lpstr>
      <vt:lpstr>Verdana</vt:lpstr>
      <vt:lpstr>Капля</vt:lpstr>
      <vt:lpstr>«МОЗГОВОЙ ШТУРМ» - один из методов формирования   критического мышления</vt:lpstr>
      <vt:lpstr>Презентация PowerPoint</vt:lpstr>
      <vt:lpstr>Презентация PowerPoint</vt:lpstr>
      <vt:lpstr>Мозговой штурм является одним из методов формирования критического мышления, направленного на активацию умственной деятельности и творческой активности учащихся.  При его применении реализуются деятельностный и личностно-ориентированный подходы.</vt:lpstr>
      <vt:lpstr>Критическое мышление - это</vt:lpstr>
      <vt:lpstr>Технология критического мышления позволяет:</vt:lpstr>
      <vt:lpstr> технология «мозгового штурма»</vt:lpstr>
      <vt:lpstr>Методы и приемы</vt:lpstr>
      <vt:lpstr>Метод мозгового штурма</vt:lpstr>
      <vt:lpstr> Метод синектики</vt:lpstr>
      <vt:lpstr>Сократовский диалог</vt:lpstr>
      <vt:lpstr>Прием «Инсерт»</vt:lpstr>
      <vt:lpstr>Кластеры (графы, схемы)</vt:lpstr>
      <vt:lpstr>Таблица  «Знаю – Узнал – Хочу узнать» ЗУХ</vt:lpstr>
      <vt:lpstr>Корзина идей, понятий, имен</vt:lpstr>
      <vt:lpstr>Оцени себя</vt:lpstr>
      <vt:lpstr>Думать критически - это</vt:lpstr>
      <vt:lpstr>«ПЛЮСЫ» И «МИНУСЫ» «МОЗГОВОГО ШТУРМА» </vt:lpstr>
      <vt:lpstr>«ПЛЮСЫ» И «МИНУСЫ» «МОЗГОВОГО ШТУРМА» </vt:lpstr>
      <vt:lpstr>«ПЛЮСЫ» И «МИНУСЫ» «МОЗГОВОГО ШТУРМА»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критическому мышлению на уроках информатики</dc:title>
  <dc:creator>Дом</dc:creator>
  <cp:lastModifiedBy>Слушатель</cp:lastModifiedBy>
  <cp:revision>54</cp:revision>
  <dcterms:created xsi:type="dcterms:W3CDTF">2009-11-06T06:20:55Z</dcterms:created>
  <dcterms:modified xsi:type="dcterms:W3CDTF">2016-10-19T11:43:48Z</dcterms:modified>
</cp:coreProperties>
</file>