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3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74419-226F-4176-97FF-E2C3B1B77030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D9EFC-6B5B-42DB-84E5-C23D102FB5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88EA-7217-43B1-9AB1-7BA94E9FFFF7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5BA4-E64C-49C7-87B8-0B6E64FACC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EBDA8-D68C-4F8B-BFCA-1F4371295A67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B618C0D-08E0-46D0-AE4C-A349981E9D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96128-6F73-4364-9A02-E47C7C7B6FF1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C35D6-51CF-4BDA-8B34-B37D23B983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>
                <a:solidFill>
                  <a:schemeClr val="accent1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29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>
                <a:solidFill>
                  <a:schemeClr val="accent1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387E6-03E8-4C8F-95D3-D331093FD10C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73F7624-68B8-48DA-8C2A-16A3F90D45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D7787-E741-48E3-BAF3-5A96A3BBC0FA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3EEA251-F495-43AF-A9F9-86576D79E3D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75A5C-82E6-4D18-A6FE-A65098EFFA28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1BF43-B05C-4B38-8E80-A041A1E97F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A05C9-A14E-4619-A4BC-BBDE34B854D6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F3980-B013-4F20-B4D5-D9DB51A902F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F6158-B597-4DA6-8EAF-103EAD97E948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A879E-B7B1-4452-9C11-9C21D29AC3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9BBF-8963-44A0-969A-080EF2F88374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47666D-C08B-4D60-AF85-D92676E639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9357-456D-485E-979F-A8E79804BB4B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A3026-F5B4-49F4-8F88-A8A2B416EF8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8DEAC-EF5C-4EA5-A7CA-35B1883A46E3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B33D6-9D89-41D5-94BA-1CE2A853B1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CD62D-FD94-4098-8982-1F191A14121D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E37FB-360A-46F3-8EB1-4D689736C3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CE8CA-E2AA-462E-95D1-523FCC790956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9916D-82F7-44E1-9A06-DA9ED11F95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6E0BE-9F9E-4372-AFE2-972411A1D149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83353-7E4B-4316-AB28-CFBD88D678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E4938-D842-4304-AB2E-32F1B85777A4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6B50BE-FFBE-4D35-BC43-4AD90BB42FB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8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85C067-B68B-4318-9104-14D17D9DB9CC}" type="datetimeFigureOut">
              <a:rPr lang="ru-RU"/>
              <a:pPr>
                <a:defRPr/>
              </a:pPr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EB3D9F"/>
                </a:solidFill>
              </a:defRPr>
            </a:lvl1pPr>
          </a:lstStyle>
          <a:p>
            <a:fld id="{23769F8E-0A79-4ABF-8059-985406EEFE9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94" r:id="rId11"/>
    <p:sldLayoutId id="2147483889" r:id="rId12"/>
    <p:sldLayoutId id="2147483895" r:id="rId13"/>
    <p:sldLayoutId id="2147483890" r:id="rId14"/>
    <p:sldLayoutId id="2147483891" r:id="rId15"/>
    <p:sldLayoutId id="2147483892" r:id="rId16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EB3D9F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9556750" cy="1646237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>
                <a:solidFill>
                  <a:schemeClr val="accent2">
                    <a:lumMod val="50000"/>
                  </a:schemeClr>
                </a:solidFill>
              </a:rPr>
              <a:t>Особенности содержания  инновационного продукта: </a:t>
            </a:r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проект</a:t>
            </a:r>
            <a:r>
              <a:rPr lang="ru-RU" sz="40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программа, </a:t>
            </a:r>
            <a:b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учебно-методический комплекс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798513" y="2674938"/>
            <a:ext cx="9556750" cy="1327150"/>
          </a:xfrm>
        </p:spPr>
        <p:txBody>
          <a:bodyPr/>
          <a:lstStyle/>
          <a:p>
            <a:r>
              <a:rPr lang="ru-RU" sz="4800" smtClean="0"/>
              <a:t>ИННОВАЦИОННАЯ ПРОГРАММА</a:t>
            </a:r>
          </a:p>
        </p:txBody>
      </p:sp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 flipH="1">
            <a:off x="501650" y="2160588"/>
            <a:ext cx="176213" cy="3881437"/>
          </a:xfrm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ИННОВАЦИОННАЯ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ПРОГРАММА </a:t>
            </a:r>
            <a:r>
              <a:rPr lang="ru-RU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описание  </a:t>
            </a:r>
            <a:r>
              <a:rPr lang="ru-RU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модели будущей деятельности по одному или нескольким направлениям, рассчитанной на достижение определенных результатов в будущем.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Классификация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программ: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800" smtClean="0"/>
              <a:t>по продолжительности (долгосрочные, среднесрочные, краткосрочные);</a:t>
            </a:r>
          </a:p>
          <a:p>
            <a:pPr>
              <a:buFont typeface="Wingdings" pitchFamily="2" charset="2"/>
              <a:buChar char="§"/>
            </a:pPr>
            <a:r>
              <a:rPr lang="ru-RU" sz="2800" smtClean="0"/>
              <a:t>по направленности (комплексные, профильные);</a:t>
            </a:r>
          </a:p>
          <a:p>
            <a:pPr>
              <a:buFont typeface="Wingdings" pitchFamily="2" charset="2"/>
              <a:buChar char="§"/>
            </a:pPr>
            <a:r>
              <a:rPr lang="ru-RU" sz="2800" smtClean="0"/>
              <a:t>по стратегии(программы развития, деятельности, инновационные).</a:t>
            </a:r>
          </a:p>
          <a:p>
            <a:pPr>
              <a:buFont typeface="Wingdings" pitchFamily="2" charset="2"/>
              <a:buChar char="§"/>
            </a:pP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ПРОГРАММА включает: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аналитическую справку;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обоснование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актуальности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концептуальные основы;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цели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задачи;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кадровое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управление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ПРОГРАММА включает: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содержание деятельности;</a:t>
            </a:r>
          </a:p>
          <a:p>
            <a:r>
              <a:rPr lang="ru-RU" sz="2800" smtClean="0"/>
              <a:t>механизм реализации;</a:t>
            </a:r>
          </a:p>
          <a:p>
            <a:r>
              <a:rPr lang="ru-RU" sz="2800" smtClean="0"/>
              <a:t>материально-техническое и финансовое обеспечение;</a:t>
            </a:r>
          </a:p>
          <a:p>
            <a:r>
              <a:rPr lang="ru-RU" sz="2800" smtClean="0"/>
              <a:t>ожидаемые результаты;</a:t>
            </a:r>
          </a:p>
          <a:p>
            <a:r>
              <a:rPr lang="ru-RU" sz="2800" smtClean="0"/>
              <a:t> планы реализации программы;</a:t>
            </a:r>
          </a:p>
          <a:p>
            <a:r>
              <a:rPr lang="ru-RU" sz="2800" smtClean="0"/>
              <a:t>список литературы.</a:t>
            </a:r>
          </a:p>
          <a:p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838200" y="3133725"/>
            <a:ext cx="10515600" cy="1325563"/>
          </a:xfrm>
        </p:spPr>
        <p:txBody>
          <a:bodyPr/>
          <a:lstStyle/>
          <a:p>
            <a:r>
              <a:rPr lang="ru-RU" smtClean="0"/>
              <a:t>Учебно- методический комплекс</a:t>
            </a:r>
            <a:br>
              <a:rPr lang="ru-RU" smtClean="0"/>
            </a:br>
            <a:endParaRPr lang="ru-RU" smtClean="0"/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92138"/>
            <a:ext cx="9618663" cy="55848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УЧЕБНО-МЕТОДИЧЕСКИЙ КОМПЛЕКС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это система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нормативной и учебно-методической документации, средств обучения и контроля, необходимый и достаточный для качественной организации основных и дополнительных программ, согласно учебного плана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УЧЕБНО-МЕОДИЧЕСКИЙ КОМПЛЕКТ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это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совокупность учебно-методических материалов и программно-технических средств, способствующих  эффективному освоению учащимися учебного материала, входящего в программу предметного курса.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883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Учебно- методический комплекс: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838200" y="1223963"/>
            <a:ext cx="10515600" cy="4953000"/>
          </a:xfrm>
        </p:spPr>
        <p:txBody>
          <a:bodyPr/>
          <a:lstStyle/>
          <a:p>
            <a:r>
              <a:rPr lang="ru-RU" sz="2800" smtClean="0"/>
              <a:t>Программа курса;</a:t>
            </a:r>
          </a:p>
          <a:p>
            <a:r>
              <a:rPr lang="ru-RU" sz="2800" smtClean="0"/>
              <a:t>Рабочая программа;</a:t>
            </a:r>
          </a:p>
          <a:p>
            <a:r>
              <a:rPr lang="ru-RU" sz="2800" smtClean="0"/>
              <a:t>Рабочая тетрадь;</a:t>
            </a:r>
          </a:p>
          <a:p>
            <a:r>
              <a:rPr lang="ru-RU" sz="2800" smtClean="0"/>
              <a:t>Учебное пособие;</a:t>
            </a:r>
          </a:p>
          <a:p>
            <a:r>
              <a:rPr lang="ru-RU" sz="2800" smtClean="0"/>
              <a:t>Интерактивный диск;</a:t>
            </a:r>
          </a:p>
          <a:p>
            <a:r>
              <a:rPr lang="ru-RU" sz="2800" smtClean="0"/>
              <a:t>Комплект демонстрационных материалов;</a:t>
            </a:r>
          </a:p>
          <a:p>
            <a:r>
              <a:rPr lang="ru-RU" sz="2800" smtClean="0"/>
              <a:t>Тесты и тренажёры;</a:t>
            </a:r>
          </a:p>
          <a:p>
            <a:r>
              <a:rPr lang="ru-RU" sz="2800" smtClean="0"/>
              <a:t>Книга для родителей;</a:t>
            </a:r>
          </a:p>
          <a:p>
            <a:r>
              <a:rPr lang="ru-RU" sz="2800" smtClean="0"/>
              <a:t>Книга для педагога.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295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5200"/>
            <a:ext cx="10515600" cy="52117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Концепция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-описание основного смысла деятельности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Концепция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научно-теоретическое обоснование развития объекта, процесса, системы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Концепция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является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ориентиром,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которым сверяется вся логика деятельности организации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На основе Концепции строятся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ПРОЕКТЫ и ПРОГРАММЫ.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Концепция включает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677863" y="1506538"/>
            <a:ext cx="8596312" cy="4535487"/>
          </a:xfrm>
        </p:spPr>
        <p:txBody>
          <a:bodyPr/>
          <a:lstStyle/>
          <a:p>
            <a:r>
              <a:rPr lang="ru-RU" sz="2800" smtClean="0"/>
              <a:t>общие подходы к деятельности; </a:t>
            </a:r>
          </a:p>
          <a:p>
            <a:r>
              <a:rPr lang="ru-RU" sz="2800" smtClean="0"/>
              <a:t>анализ сложившейся ситуации;</a:t>
            </a:r>
          </a:p>
          <a:p>
            <a:r>
              <a:rPr lang="ru-RU" sz="2800" smtClean="0"/>
              <a:t>описание образа желаемой ситуации;</a:t>
            </a:r>
          </a:p>
          <a:p>
            <a:r>
              <a:rPr lang="ru-RU" sz="2800" smtClean="0"/>
              <a:t>формирование основной цели деятельности;</a:t>
            </a:r>
          </a:p>
          <a:p>
            <a:r>
              <a:rPr lang="ru-RU" sz="2800" smtClean="0"/>
              <a:t>обозначение основных проблем, задач, способов решения задач, будущих результатов и этапов работы по достижению этих результатов.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Инновационный проект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930400"/>
            <a:ext cx="8596312" cy="41116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Проект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 описание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конкретной ситуации, которая может быть улучшена и конкретных методов и шагов по ее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улучшению.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</a:rPr>
              <a:t>Проект </a:t>
            </a: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средство управления деятельностью, наиболее приемлемая, конкретная и выполнимая форма для организации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Проект включает: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635125"/>
            <a:ext cx="8596312" cy="48815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введение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 анализ, разъяснение актуальности , </a:t>
            </a:r>
            <a:r>
              <a:rPr lang="ru-RU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инновационности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функциональности, перечисления конкретных проблем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постановку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цели ,объекта, предмета, задач, 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гипотезы;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управленческо-кадровый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аспект (механизм управления, квалификация участников реализации проекта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);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содержание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механизм реализации(модули, этапы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формы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методы, план конкретных действий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характеристику и способ оценки планируемых результатов;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обязательно </a:t>
            </a:r>
            <a:r>
              <a:rPr lang="ru-RU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бюджет и материально-техническое обеспечение.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ПРОЕКТ СОДЕРЖИТ: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677863" y="1778000"/>
            <a:ext cx="8596312" cy="4494213"/>
          </a:xfrm>
        </p:spPr>
        <p:txBody>
          <a:bodyPr/>
          <a:lstStyle/>
          <a:p>
            <a:r>
              <a:rPr lang="ru-RU" sz="2800" smtClean="0"/>
              <a:t>Этапы и конкретные сроки их реализации;</a:t>
            </a:r>
          </a:p>
          <a:p>
            <a:r>
              <a:rPr lang="ru-RU" sz="2800" smtClean="0"/>
              <a:t>Четкие и измеряемые задачи;</a:t>
            </a:r>
          </a:p>
          <a:p>
            <a:r>
              <a:rPr lang="ru-RU" sz="2800" smtClean="0"/>
              <a:t>Конкретные и измеряемые  результаты; </a:t>
            </a:r>
          </a:p>
          <a:p>
            <a:r>
              <a:rPr lang="ru-RU" sz="2800" smtClean="0"/>
              <a:t>Планы и графики выполнения работ;</a:t>
            </a:r>
          </a:p>
          <a:p>
            <a:r>
              <a:rPr lang="ru-RU" sz="2800" smtClean="0"/>
              <a:t>Конкретное количество и качество ресурсов, необходимых для реализации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ТРЕБОВАНИЯ К ПРОЕКТУ: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smtClean="0"/>
              <a:t>ОГРАНИЧЕННОСТЬ по времени;</a:t>
            </a:r>
          </a:p>
          <a:p>
            <a:r>
              <a:rPr lang="ru-RU" sz="2800" smtClean="0"/>
              <a:t>ОГРАНИЧЕННОСТЬ целям; </a:t>
            </a:r>
          </a:p>
          <a:p>
            <a:r>
              <a:rPr lang="ru-RU" sz="2800" smtClean="0"/>
              <a:t>ОГРАНИЧЕННОСТЬ задачам;</a:t>
            </a:r>
          </a:p>
          <a:p>
            <a:r>
              <a:rPr lang="ru-RU" sz="2800" smtClean="0"/>
              <a:t>ОГРАНИЧЕННОСТЬ результатам.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913" y="254000"/>
            <a:ext cx="8596312" cy="13208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ТРЕБОВАНИЯ К ПРОЕКТУ:</a:t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12863"/>
            <a:ext cx="9297988" cy="4864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ЦЕЛОСТНОСТЬ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проекта;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Последовательность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связность-логика построения частей, которые </a:t>
            </a:r>
            <a:r>
              <a:rPr lang="ru-RU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взаимодополняют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друг друга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Объективность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обоснованность (доказательность </a:t>
            </a:r>
            <a:r>
              <a:rPr lang="ru-RU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того, что идея появилась не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случайно);</a:t>
            </a: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ТРЕБОВАНИЯ К ПРОЕКТУ: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763" y="1825625"/>
            <a:ext cx="10406062" cy="435133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Компетентность авторов и персонала;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Владение авторов технологиями, механизмами, формами и методами реализации проекта;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Жизнеспособность-определение перспектив развития и возможность трансляции полученных результатов.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 algn="r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ru-RU" sz="2400" i="1" dirty="0">
                <a:solidFill>
                  <a:srgbClr val="FF0000"/>
                </a:solidFill>
              </a:rPr>
              <a:t>Основные требования к </a:t>
            </a:r>
            <a:r>
              <a:rPr lang="ru-RU" sz="2400" i="1" dirty="0" err="1">
                <a:solidFill>
                  <a:srgbClr val="FF0000"/>
                </a:solidFill>
              </a:rPr>
              <a:t>ииновационному</a:t>
            </a:r>
            <a:r>
              <a:rPr lang="ru-RU" sz="2400" i="1" dirty="0">
                <a:solidFill>
                  <a:srgbClr val="FF0000"/>
                </a:solidFill>
              </a:rPr>
              <a:t> проекту для участия в «Инновационном </a:t>
            </a:r>
            <a:r>
              <a:rPr lang="ru-RU" sz="2400" i="1" dirty="0" smtClean="0">
                <a:solidFill>
                  <a:srgbClr val="FF0000"/>
                </a:solidFill>
              </a:rPr>
              <a:t>поиске-2015» </a:t>
            </a:r>
            <a:r>
              <a:rPr lang="ru-RU" sz="2400" i="1" dirty="0">
                <a:solidFill>
                  <a:srgbClr val="FF0000"/>
                </a:solidFill>
              </a:rPr>
              <a:t>указаны </a:t>
            </a:r>
            <a:r>
              <a:rPr lang="ru-RU" sz="2400" i="1" dirty="0" smtClean="0">
                <a:solidFill>
                  <a:srgbClr val="FF0000"/>
                </a:solidFill>
              </a:rPr>
              <a:t>в </a:t>
            </a:r>
            <a:r>
              <a:rPr lang="ru-RU" sz="2400" i="1" dirty="0">
                <a:solidFill>
                  <a:srgbClr val="FF0000"/>
                </a:solidFill>
              </a:rPr>
              <a:t>Приказе МОН КК от13.02 2015 №563.</a:t>
            </a:r>
          </a:p>
          <a:p>
            <a:pPr marL="0" indent="0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-85D7~1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Особенности содержания  инновационного продукта.pot [Режим совместимости]" id="{199D3129-0DE4-4C6B-AF46-E3F981C611FB}" vid="{37160B78-9C5C-4A7F-9196-44A3FD4BEC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-85D7~1</Template>
  <TotalTime>1</TotalTime>
  <Words>507</Words>
  <Application>Microsoft Office PowerPoint</Application>
  <PresentationFormat>Произвольный</PresentationFormat>
  <Paragraphs>82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Trebuchet MS</vt:lpstr>
      <vt:lpstr>Arial</vt:lpstr>
      <vt:lpstr>Wingdings 3</vt:lpstr>
      <vt:lpstr>Calibri</vt:lpstr>
      <vt:lpstr>Wingdings</vt:lpstr>
      <vt:lpstr>-85D7~1</vt:lpstr>
      <vt:lpstr>Особенности содержания  инновационного продукта:  проект, программа,  учебно-методический комплекс</vt:lpstr>
      <vt:lpstr>Слайд 2</vt:lpstr>
      <vt:lpstr>Концепция включает</vt:lpstr>
      <vt:lpstr>Инновационный проект</vt:lpstr>
      <vt:lpstr>Проект включает: </vt:lpstr>
      <vt:lpstr>ПРОЕКТ СОДЕРЖИТ:  </vt:lpstr>
      <vt:lpstr>ТРЕБОВАНИЯ К ПРОЕКТУ: </vt:lpstr>
      <vt:lpstr>ТРЕБОВАНИЯ К ПРОЕКТУ: </vt:lpstr>
      <vt:lpstr>ТРЕБОВАНИЯ К ПРОЕКТУ: </vt:lpstr>
      <vt:lpstr>ИННОВАЦИОННАЯ ПРОГРАММА</vt:lpstr>
      <vt:lpstr>Слайд 11</vt:lpstr>
      <vt:lpstr>Классификация программ: </vt:lpstr>
      <vt:lpstr>ПРОГРАММА включает:</vt:lpstr>
      <vt:lpstr>ПРОГРАММА включает:</vt:lpstr>
      <vt:lpstr>Учебно- методический комплекс </vt:lpstr>
      <vt:lpstr>Слайд 16</vt:lpstr>
      <vt:lpstr>Учебно- методический комплекс: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содержания  инновационного продукта:  проект, программа,  учебно-методический комплекс</dc:title>
  <dc:creator>anikiev_a_n</dc:creator>
  <cp:lastModifiedBy>anikiev_a_n</cp:lastModifiedBy>
  <cp:revision>1</cp:revision>
  <dcterms:created xsi:type="dcterms:W3CDTF">2015-04-03T06:47:14Z</dcterms:created>
  <dcterms:modified xsi:type="dcterms:W3CDTF">2015-04-03T06:48:43Z</dcterms:modified>
</cp:coreProperties>
</file>